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massacre of worshipping Protestants at Vassy, France (March 1, 1562), which began the French wars of religion. An engraving by an unidentified seventeenth-century artist.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lvl="0"/>
          </a:p>
        </p:txBody>
      </p:sp>
      <p:sp>
        <p:nvSpPr>
          <p:cNvPr id="248" name="Shape 248"/>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A seventeenth-century sketch of the Swan Theatre, which stood near Shakespeare’s Globe Theatre on the south bank of the Thames.</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The Bridgeman Art Library</a:t>
            </a:r>
            <a:endParaRPr sz="11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lvl="0"/>
          </a:p>
        </p:txBody>
      </p:sp>
      <p:sp>
        <p:nvSpPr>
          <p:cNvPr id="253" name="Shape 25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An idealized likeness of Elizabeth Tudor when she was a princess, attributed to Flemish court painter L. B. Teerling, ca. 1551. The painting shows her blazing red hair and alludes to her learning by the addition of books. </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UNKNOWN, formerly attributed to William Scrots. Elizabeth I, when Princess (1533–1603). Royal Collection Trust/© HM Queen Elizabeth II 2012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lvl="0"/>
          </a:p>
        </p:txBody>
      </p:sp>
      <p:sp>
        <p:nvSpPr>
          <p:cNvPr id="276" name="Shape 276"/>
          <p:cNvSpPr/>
          <p:nvPr>
            <p:ph type="body" sz="quarter" idx="1"/>
          </p:nvPr>
        </p:nvSpPr>
        <p:spPr>
          <a:prstGeom prst="rect">
            <a:avLst/>
          </a:prstGeom>
        </p:spPr>
        <p:txBody>
          <a:bodyPr/>
          <a:lstStyle/>
          <a:p>
            <a:pPr lvl="0">
              <a:lnSpc>
                <a:spcPct val="90000"/>
              </a:lnSpc>
              <a:defRPr sz="1800"/>
            </a:pPr>
            <a:r>
              <a:rPr sz="1200">
                <a:latin typeface="Arial"/>
                <a:ea typeface="Arial"/>
                <a:cs typeface="Arial"/>
                <a:sym typeface="Arial"/>
              </a:rPr>
              <a:t>Engraving showing the destruction of the Spanish Armada by Captain Morgan.</a:t>
            </a:r>
            <a:endParaRPr sz="1200">
              <a:latin typeface="Calibri"/>
              <a:ea typeface="Calibri"/>
              <a:cs typeface="Calibri"/>
              <a:sym typeface="Calibri"/>
            </a:endParaRPr>
          </a:p>
          <a:p>
            <a:pPr lvl="0">
              <a:lnSpc>
                <a:spcPct val="90000"/>
              </a:lnSpc>
              <a:defRPr sz="1800"/>
            </a:pPr>
            <a:r>
              <a:rPr sz="1200">
                <a:latin typeface="Arial"/>
                <a:ea typeface="Arial"/>
                <a:cs typeface="Arial"/>
                <a:sym typeface="Arial"/>
              </a:rPr>
              <a:t>© Lebrecht Music and Arts Photo Library/Alamy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lvl="0"/>
          </a:p>
        </p:txBody>
      </p:sp>
      <p:sp>
        <p:nvSpPr>
          <p:cNvPr id="290" name="Shape 290"/>
          <p:cNvSpPr/>
          <p:nvPr>
            <p:ph type="body" sz="quarter" idx="1"/>
          </p:nvPr>
        </p:nvSpPr>
        <p:spPr>
          <a:prstGeom prst="rect">
            <a:avLst/>
          </a:prstGeom>
        </p:spPr>
        <p:txBody>
          <a:bodyPr/>
          <a:lstStyle/>
          <a:p>
            <a:pPr lvl="0">
              <a:lnSpc>
                <a:spcPct val="90000"/>
              </a:lnSpc>
              <a:defRPr sz="1800"/>
            </a:pPr>
            <a:r>
              <a:rPr sz="1100">
                <a:latin typeface="Arial"/>
                <a:ea typeface="Arial"/>
                <a:cs typeface="Arial"/>
                <a:sym typeface="Arial"/>
              </a:rPr>
              <a:t>Map 12–2</a:t>
            </a:r>
            <a:r>
              <a:rPr sz="1100">
                <a:latin typeface="Arial Bold"/>
                <a:ea typeface="Arial Bold"/>
                <a:cs typeface="Arial Bold"/>
                <a:sym typeface="Arial Bold"/>
              </a:rPr>
              <a:t> Germany in 1547 </a:t>
            </a:r>
            <a:r>
              <a:rPr sz="1100">
                <a:latin typeface="Arial"/>
                <a:ea typeface="Arial"/>
                <a:cs typeface="Arial"/>
                <a:sym typeface="Arial"/>
              </a:rPr>
              <a:t>Mid-sixteenth-century Germany was an almost ungovernable land of about 360 autonomous political entities.</a:t>
            </a:r>
            <a:endParaRPr sz="1100">
              <a:latin typeface="Calibri"/>
              <a:ea typeface="Calibri"/>
              <a:cs typeface="Calibri"/>
              <a:sym typeface="Calibri"/>
            </a:endParaRPr>
          </a:p>
          <a:p>
            <a:pPr lvl="0">
              <a:lnSpc>
                <a:spcPct val="90000"/>
              </a:lnSpc>
              <a:defRPr sz="1800"/>
            </a:pPr>
            <a:r>
              <a:rPr sz="1100">
                <a:latin typeface="Arial"/>
                <a:ea typeface="Arial"/>
                <a:cs typeface="Arial"/>
                <a:sym typeface="Arial"/>
              </a:rPr>
              <a:t>Originally “Map of Germany Showing Its Great Division/Fragmentation in the 16th Century” from Hajo Holborn</a:t>
            </a:r>
            <a:r>
              <a:rPr i="1" sz="1100">
                <a:latin typeface="Arial"/>
                <a:ea typeface="Arial"/>
                <a:cs typeface="Arial"/>
                <a:sym typeface="Arial"/>
              </a:rPr>
              <a:t>, A History of Germany: The Reformation</a:t>
            </a:r>
            <a:r>
              <a:rPr sz="1100">
                <a:latin typeface="Arial"/>
                <a:ea typeface="Arial"/>
                <a:cs typeface="Arial"/>
                <a:sym typeface="Arial"/>
              </a:rPr>
              <a:t>. Copyright © 1982 by Princeton University Press. Reprinted by permission of Princeton University Press.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lvl="0"/>
          </a:p>
        </p:txBody>
      </p:sp>
      <p:sp>
        <p:nvSpPr>
          <p:cNvPr id="295" name="Shape 295"/>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Map 12–3 </a:t>
            </a:r>
            <a:r>
              <a:rPr sz="1100">
                <a:latin typeface="Arial Bold"/>
                <a:ea typeface="Arial Bold"/>
                <a:cs typeface="Arial Bold"/>
                <a:sym typeface="Arial Bold"/>
              </a:rPr>
              <a:t>RELIGIOUS DIVISIONS ABOUT 1600 </a:t>
            </a:r>
            <a:r>
              <a:rPr sz="1100">
                <a:latin typeface="Arial"/>
                <a:ea typeface="Arial"/>
                <a:cs typeface="Arial"/>
                <a:sym typeface="Arial"/>
              </a:rPr>
              <a:t>By 1600, few could seriously expect Christians to return to a uniform religious allegiance. In Spain and southern Italy, Catholicism remained relatively unchallenged, but note the existence elsewhere of large religious minorities, both Catholic and Protestant.</a:t>
            </a:r>
            <a:endParaRPr sz="11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lvl="0"/>
          </a:p>
        </p:txBody>
      </p:sp>
      <p:sp>
        <p:nvSpPr>
          <p:cNvPr id="300" name="Shape 30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12–4 </a:t>
            </a:r>
            <a:r>
              <a:rPr sz="1200">
                <a:latin typeface="Arial Bold"/>
                <a:ea typeface="Arial Bold"/>
                <a:cs typeface="Arial Bold"/>
                <a:sym typeface="Arial Bold"/>
              </a:rPr>
              <a:t>THE HOLY ROMAN EMPIRE ABOUT 1618</a:t>
            </a:r>
            <a:r>
              <a:rPr sz="1200">
                <a:latin typeface="Arial"/>
                <a:ea typeface="Arial"/>
                <a:cs typeface="Arial"/>
                <a:sym typeface="Arial"/>
              </a:rPr>
              <a:t> On the eve of the Thirty Years’ War, the Holy Roman Empire was politically and religiously fragmented, as revealed by this somewhat simplified map. Lutherans dominated the north and Catholics the south; Calvinists controlled the United Provinces and the Palatinate and were important in Switzerland and Brandenburg.</a:t>
            </a: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lvl="0"/>
          </a:p>
        </p:txBody>
      </p:sp>
      <p:sp>
        <p:nvSpPr>
          <p:cNvPr id="308" name="Shape 30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Bohemian protesters throw three of Emperor Ferdinand II’s agents out of windows at Hradschin Castle in Prague to protest his revocation of Protestant freedoms.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Bildarchiv Preussischer Kulturbesitz/Art Resource, NY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lvl="0"/>
          </a:p>
        </p:txBody>
      </p:sp>
      <p:sp>
        <p:nvSpPr>
          <p:cNvPr id="328" name="Shape 32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Dutch celebrate the Treaty of Westphalia, ending the Thirty Years’ War.</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North Wind Picture Archives/Alamy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lvl="0"/>
          </a:p>
        </p:txBody>
      </p:sp>
      <p:sp>
        <p:nvSpPr>
          <p:cNvPr id="333" name="Shape 33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12–5 </a:t>
            </a:r>
            <a:r>
              <a:rPr sz="1200">
                <a:latin typeface="Arial Bold"/>
                <a:ea typeface="Arial Bold"/>
                <a:cs typeface="Arial Bold"/>
                <a:sym typeface="Arial Bold"/>
              </a:rPr>
              <a:t>EUROPE IN 1648</a:t>
            </a:r>
            <a:r>
              <a:rPr sz="1200">
                <a:latin typeface="Arial"/>
                <a:ea typeface="Arial"/>
                <a:cs typeface="Arial"/>
                <a:sym typeface="Arial"/>
              </a:rPr>
              <a:t> At the end of the Thirty Years’ War, Spain still had extensive possessions. Austria and Brandenburg-Prussia were rising powers, the independence of the United Provinces and Switzerland was recognized, and Sweden had footholds in northern Germany.</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lvl="0"/>
          </a:p>
        </p:txBody>
      </p:sp>
      <p:sp>
        <p:nvSpPr>
          <p:cNvPr id="132" name="Shape 132"/>
          <p:cNvSpPr/>
          <p:nvPr>
            <p:ph type="body" sz="quarter" idx="1"/>
          </p:nvPr>
        </p:nvSpPr>
        <p:spPr>
          <a:prstGeom prst="rect">
            <a:avLst/>
          </a:prstGeom>
        </p:spPr>
        <p:txBody>
          <a:bodyPr/>
          <a:lstStyle/>
          <a:p>
            <a:pPr lvl="0">
              <a:lnSpc>
                <a:spcPct val="100000"/>
              </a:lnSpc>
              <a:defRPr sz="1800"/>
            </a:pPr>
            <a:r>
              <a:rPr sz="1100">
                <a:latin typeface="Arial Bold"/>
                <a:ea typeface="Arial Bold"/>
                <a:cs typeface="Arial Bold"/>
                <a:sym typeface="Arial Bold"/>
              </a:rPr>
              <a:t>Baroque and Plain Church: Architectural Reflections of Belief</a:t>
            </a:r>
            <a:r>
              <a:rPr sz="1100">
                <a:latin typeface="Arial"/>
                <a:ea typeface="Arial"/>
                <a:cs typeface="Arial"/>
                <a:sym typeface="Arial"/>
              </a:rPr>
              <a:t> Contrast between an eighteenth-century Catholic baroque church in Ottobeuren, Bavaria and a seventeenth-century Calvinist plain church in the Palatinate. The Catholic church pops with sculptures, paintings, and ornamentation, while the Calvinist church has been stripped of every possible decoration.</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Vanni/Art Resource, NY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lvl="0"/>
          </a:p>
        </p:txBody>
      </p:sp>
      <p:sp>
        <p:nvSpPr>
          <p:cNvPr id="137" name="Shape 137"/>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Baroque and Plain Church: Architectural Reflections of Belief</a:t>
            </a:r>
            <a:r>
              <a:rPr sz="1200">
                <a:latin typeface="Arial"/>
                <a:ea typeface="Arial"/>
                <a:cs typeface="Arial"/>
                <a:sym typeface="Arial"/>
              </a:rPr>
              <a:t> Contrast between an eighteenth-century Catholic baroque church in Ottobeuren, Bavaria and a seventeenth-century Calvinist plain church in the Palatinate. The Catholic church pops with sculptures, paintings, and ornamentation, while the Calvinist church has been stripped of every possible decoration.</a:t>
            </a:r>
            <a:br>
              <a:rPr sz="1200">
                <a:latin typeface="Arial"/>
                <a:ea typeface="Arial"/>
                <a:cs typeface="Arial"/>
                <a:sym typeface="Arial"/>
              </a:rPr>
            </a:br>
            <a:r>
              <a:rPr sz="1200">
                <a:latin typeface="Arial"/>
                <a:ea typeface="Arial"/>
                <a:cs typeface="Arial"/>
                <a:sym typeface="Arial"/>
              </a:rPr>
              <a:t>German National Museum, Nuremberg, Germany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lvl="0"/>
          </a:p>
        </p:txBody>
      </p:sp>
      <p:sp>
        <p:nvSpPr>
          <p:cNvPr id="160" name="Shape 16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Catherine de Médicis (1519–1589) exercised power in France during the reigns of her three sons, Francis II (r. 1559–1560), Charles IX (r. 1560–1574), and Henry III (r. 1574–1589).</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North Wind Picture Archives/ Alamy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lvl="0"/>
          </a:p>
        </p:txBody>
      </p:sp>
      <p:sp>
        <p:nvSpPr>
          <p:cNvPr id="183" name="Shape 183"/>
          <p:cNvSpPr/>
          <p:nvPr>
            <p:ph type="body" sz="quarter" idx="1"/>
          </p:nvPr>
        </p:nvSpPr>
        <p:spPr>
          <a:prstGeom prst="rect">
            <a:avLst/>
          </a:prstGeom>
        </p:spPr>
        <p:txBody>
          <a:bodyPr/>
          <a:lstStyle/>
          <a:p>
            <a:pPr lvl="0">
              <a:lnSpc>
                <a:spcPct val="100000"/>
              </a:lnSpc>
              <a:defRPr sz="1800"/>
            </a:pPr>
            <a:r>
              <a:rPr sz="1100">
                <a:latin typeface="Arial"/>
                <a:ea typeface="Arial"/>
                <a:cs typeface="Arial"/>
                <a:sym typeface="Arial"/>
              </a:rPr>
              <a:t>Henry IV of France (r. 1589–1610) on horseback, painted in 1594.</a:t>
            </a:r>
            <a:endParaRPr sz="1100">
              <a:latin typeface="Calibri"/>
              <a:ea typeface="Calibri"/>
              <a:cs typeface="Calibri"/>
              <a:sym typeface="Calibri"/>
            </a:endParaRPr>
          </a:p>
          <a:p>
            <a:pPr lvl="0">
              <a:lnSpc>
                <a:spcPct val="100000"/>
              </a:lnSpc>
              <a:defRPr sz="1800"/>
            </a:pPr>
            <a:r>
              <a:rPr sz="1100">
                <a:latin typeface="Arial"/>
                <a:ea typeface="Arial"/>
                <a:cs typeface="Arial"/>
                <a:sym typeface="Arial"/>
              </a:rPr>
              <a:t>Réunion des Musées Nationaux/Art Resource, NY</a:t>
            </a:r>
            <a:endParaRPr sz="11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lvl="0"/>
          </a:p>
        </p:txBody>
      </p:sp>
      <p:sp>
        <p:nvSpPr>
          <p:cNvPr id="207" name="Shape 20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12–1 </a:t>
            </a:r>
            <a:r>
              <a:rPr sz="1200">
                <a:latin typeface="Arial Bold"/>
                <a:ea typeface="Arial Bold"/>
                <a:cs typeface="Arial Bold"/>
                <a:sym typeface="Arial Bold"/>
              </a:rPr>
              <a:t>THE NETHERLANDS DURING THE REFORMATION</a:t>
            </a:r>
            <a:r>
              <a:rPr sz="1200">
                <a:latin typeface="Arial"/>
                <a:ea typeface="Arial"/>
                <a:cs typeface="Arial"/>
                <a:sym typeface="Arial"/>
              </a:rPr>
              <a:t> The northern and southern provinces of the Netherlands. The former, the United Provinces, were mostly Protestant in the second half of the sixteenth century; the southern Spanish Netherlands made peace with Spain and remained largely Catholic.</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lvl="0"/>
          </a:p>
        </p:txBody>
      </p:sp>
      <p:sp>
        <p:nvSpPr>
          <p:cNvPr id="212" name="Shape 21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Milch Cow, a sixteenth-century satirical painting depicting the Netherlands as a cow in whom all the great powers of Europe have an interest. Elizabeth of England is feeding her (England had long-standing commercial ties with Flanders); Philip II of Spain is attempting to ride her (Spain was trying to reassert its control over the entire area); William of Orange is trying to milk her (he was the leader of the anti-Spanish rebellion); and the king of France holds her tail (France hoped to profit from the rebellion at Spain’s expense).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Rijksmuseum, Amsterdam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lvl="0"/>
          </a:p>
        </p:txBody>
      </p:sp>
      <p:sp>
        <p:nvSpPr>
          <p:cNvPr id="232" name="Shape 23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Portrait of Mary I (r. 1553–1558), Queen of England.</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Queen Mary I, 1554 (oil on panel) by Sir Anthonis Mor (Antonio Moro) (1517/20-76/7). Prado, Madrid, Spain/ Bridgeman Art Library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lvl="0"/>
          </a:p>
        </p:txBody>
      </p:sp>
      <p:sp>
        <p:nvSpPr>
          <p:cNvPr id="243" name="Shape 243"/>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Queen Elizabeth I of England (r. 1558–1603) served as an example of religious tolerance during her reign. Despite her Protestant sympathies, she steered clear of both Catholic and Protestant extremism and, despite proven cases of Catholic treason and even attempted regicide, she executed fewer Catholics during her forty-five years on the throne than Mary Tudor had executed Protestants during her brief five-year reign.</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Courtesy of the Library of Congress, Rare Book and Special Collections Division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1219200" y="4191000"/>
            <a:ext cx="7239000" cy="15230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12</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Age of Religious Wars</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Medicis and the Guises</a:t>
            </a:r>
          </a:p>
        </p:txBody>
      </p:sp>
      <p:sp>
        <p:nvSpPr>
          <p:cNvPr id="152" name="Shape 15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Catherine de Medicis </a:t>
            </a:r>
            <a:r>
              <a:rPr sz="3000"/>
              <a:t>unsuccessfully attempts to reconcile the differences between the Protestants and the Catholic </a:t>
            </a:r>
            <a:r>
              <a:rPr sz="3000">
                <a:latin typeface="Verdana Bold"/>
                <a:ea typeface="Verdana Bold"/>
                <a:cs typeface="Verdana Bold"/>
                <a:sym typeface="Verdana Bold"/>
              </a:rPr>
              <a:t>Guises</a:t>
            </a:r>
            <a:r>
              <a:rPr sz="3000"/>
              <a:t> (dominant radical Catholic group of Eastern France) with religious toleration</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Medicis and the Guises (cont.)</a:t>
            </a:r>
          </a:p>
        </p:txBody>
      </p:sp>
      <p:sp>
        <p:nvSpPr>
          <p:cNvPr id="155" name="Shape 15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duke of Guise massacres Protestant worshippers in Champagne, causing the French wars of religion</a:t>
            </a:r>
            <a:endParaRPr sz="3000"/>
          </a:p>
          <a:p>
            <a:pPr lvl="0">
              <a:buBlip>
                <a:blip r:embed="rId2"/>
              </a:buBlip>
              <a:defRPr sz="1800"/>
            </a:pPr>
            <a:r>
              <a:rPr sz="3000"/>
              <a:t>Medicis and her young king son go under the control of the Guises</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Catherine de Médicis (1519–1589) exercised power in France during the reigns of her three sons, Francis II (r. 1559–1560), Charles IX (r. 1560–1574), and Henry III (r. 1574–1589).</a:t>
            </a:r>
            <a:br>
              <a:rPr sz="1100">
                <a:latin typeface="Arial"/>
                <a:ea typeface="Arial"/>
                <a:cs typeface="Arial"/>
                <a:sym typeface="Arial"/>
              </a:rPr>
            </a:br>
            <a:r>
              <a:rPr sz="1100">
                <a:latin typeface="Arial"/>
                <a:ea typeface="Arial"/>
                <a:cs typeface="Arial"/>
                <a:sym typeface="Arial"/>
              </a:rPr>
              <a:t>North Wind Picture Archives/ Alamy</a:t>
            </a:r>
          </a:p>
        </p:txBody>
      </p:sp>
      <p:pic>
        <p:nvPicPr>
          <p:cNvPr id="158" name="AAAHCRF0.jpeg" descr="AAAHCRF0.jpg"/>
          <p:cNvPicPr/>
          <p:nvPr/>
        </p:nvPicPr>
        <p:blipFill>
          <a:blip r:embed="rId3">
            <a:extLst/>
          </a:blip>
          <a:stretch>
            <a:fillRect/>
          </a:stretch>
        </p:blipFill>
        <p:spPr>
          <a:xfrm>
            <a:off x="2625725" y="0"/>
            <a:ext cx="4502150" cy="64008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Peace of </a:t>
            </a:r>
            <a:br>
              <a:rPr sz="4000">
                <a:solidFill>
                  <a:srgbClr val="482400"/>
                </a:solidFill>
              </a:rPr>
            </a:br>
            <a:r>
              <a:rPr sz="4000">
                <a:solidFill>
                  <a:srgbClr val="482400"/>
                </a:solidFill>
              </a:rPr>
              <a:t>Saint-Germain-en-Laye</a:t>
            </a:r>
          </a:p>
        </p:txBody>
      </p:sp>
      <p:sp>
        <p:nvSpPr>
          <p:cNvPr id="163" name="Shape 16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Three wars of religion end with the deaths of the duke of Guise, Protestant military leader </a:t>
            </a:r>
            <a:r>
              <a:rPr sz="3000">
                <a:latin typeface="Verdana Bold"/>
                <a:ea typeface="Verdana Bold"/>
                <a:cs typeface="Verdana Bold"/>
                <a:sym typeface="Verdana Bold"/>
              </a:rPr>
              <a:t>Conde</a:t>
            </a:r>
            <a:r>
              <a:rPr sz="3000"/>
              <a:t>, and a Huguenot victory</a:t>
            </a:r>
            <a:endParaRPr sz="3000"/>
          </a:p>
          <a:p>
            <a:pPr lvl="0">
              <a:buBlip>
                <a:blip r:embed="rId2"/>
              </a:buBlip>
              <a:defRPr sz="1800"/>
            </a:pPr>
            <a:r>
              <a:rPr sz="3000"/>
              <a:t>Peace treaty acknowledges the Protestant nobility and grants Huguenots religious freedom and the right to fortify their cities</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Peace of </a:t>
            </a:r>
            <a:br>
              <a:rPr sz="4000">
                <a:solidFill>
                  <a:srgbClr val="482400"/>
                </a:solidFill>
              </a:rPr>
            </a:br>
            <a:r>
              <a:rPr sz="4000">
                <a:solidFill>
                  <a:srgbClr val="482400"/>
                </a:solidFill>
              </a:rPr>
              <a:t>Saint-Germain-en-Laye (cont.)</a:t>
            </a:r>
          </a:p>
        </p:txBody>
      </p:sp>
      <p:sp>
        <p:nvSpPr>
          <p:cNvPr id="166" name="Shape 16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Catherine, who once supported the Protestants, turns to the Guises, fearing Protestant leader </a:t>
            </a:r>
            <a:r>
              <a:rPr sz="3000">
                <a:latin typeface="Verdana Bold"/>
                <a:ea typeface="Verdana Bold"/>
                <a:cs typeface="Verdana Bold"/>
                <a:sym typeface="Verdana Bold"/>
              </a:rPr>
              <a:t>Coligny</a:t>
            </a:r>
            <a:r>
              <a:rPr sz="3000"/>
              <a:t> would draw France into a war with Spain that could not be handled by her son</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Saint Bartholomew’s </a:t>
            </a:r>
            <a:br>
              <a:rPr sz="4000">
                <a:solidFill>
                  <a:srgbClr val="482400"/>
                </a:solidFill>
              </a:rPr>
            </a:br>
            <a:r>
              <a:rPr sz="4000">
                <a:solidFill>
                  <a:srgbClr val="482400"/>
                </a:solidFill>
              </a:rPr>
              <a:t>Day Massacre</a:t>
            </a:r>
          </a:p>
        </p:txBody>
      </p:sp>
      <p:sp>
        <p:nvSpPr>
          <p:cNvPr id="169" name="Shape 16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Catherine convinces her son </a:t>
            </a:r>
            <a:r>
              <a:rPr sz="3000">
                <a:latin typeface="Verdana Bold"/>
                <a:ea typeface="Verdana Bold"/>
                <a:cs typeface="Verdana Bold"/>
                <a:sym typeface="Verdana Bold"/>
              </a:rPr>
              <a:t>King Charles IX </a:t>
            </a:r>
            <a:r>
              <a:rPr sz="3000"/>
              <a:t>that a Huguenot coup was about to happen</a:t>
            </a:r>
            <a:endParaRPr sz="3000"/>
          </a:p>
          <a:p>
            <a:pPr lvl="0">
              <a:buBlip>
                <a:blip r:embed="rId2"/>
              </a:buBlip>
              <a:defRPr sz="1800"/>
            </a:pPr>
            <a:r>
              <a:rPr sz="3000"/>
              <a:t>Response is on August 24, 1572 – Coligny and 3,000 Huguenots are massacred in Paris; within three days, 20,000 other Protestants are also killed in France</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Saint Bartholomew’s </a:t>
            </a:r>
            <a:br>
              <a:rPr sz="4000">
                <a:solidFill>
                  <a:srgbClr val="482400"/>
                </a:solidFill>
              </a:rPr>
            </a:br>
            <a:r>
              <a:rPr sz="4000">
                <a:solidFill>
                  <a:srgbClr val="482400"/>
                </a:solidFill>
              </a:rPr>
              <a:t>Day Massacre (cont.)</a:t>
            </a:r>
          </a:p>
        </p:txBody>
      </p:sp>
      <p:sp>
        <p:nvSpPr>
          <p:cNvPr id="172" name="Shape 17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Protestant cause becomes one of sheer survival</a:t>
            </a:r>
            <a:endParaRPr sz="3000"/>
          </a:p>
          <a:p>
            <a:pPr lvl="0">
              <a:buBlip>
                <a:blip r:embed="rId2"/>
              </a:buBlip>
              <a:defRPr sz="1800"/>
            </a:pPr>
            <a:r>
              <a:rPr sz="3000"/>
              <a:t>In response, Protestant writers call for an active defense of religious rights</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Henry of Navarre</a:t>
            </a:r>
          </a:p>
        </p:txBody>
      </p:sp>
      <p:sp>
        <p:nvSpPr>
          <p:cNvPr id="175" name="Shape 17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Henry III</a:t>
            </a:r>
            <a:r>
              <a:rPr sz="3000"/>
              <a:t>, a politique, attempts to compromise with the warring religions to save the nation (which was more important to him than religion)</a:t>
            </a:r>
            <a:endParaRPr sz="3000"/>
          </a:p>
          <a:p>
            <a:pPr lvl="0">
              <a:buBlip>
                <a:blip r:embed="rId2"/>
              </a:buBlip>
              <a:defRPr sz="1800"/>
            </a:pPr>
            <a:r>
              <a:rPr sz="3000">
                <a:latin typeface="Verdana Bold"/>
                <a:ea typeface="Verdana Bold"/>
                <a:cs typeface="Verdana Bold"/>
                <a:sym typeface="Verdana Bold"/>
              </a:rPr>
              <a:t>Henry of Navarre </a:t>
            </a:r>
            <a:r>
              <a:rPr sz="3000"/>
              <a:t>leads the Protestants in turning back Henry III’s attempt to rout the Protestants at the </a:t>
            </a:r>
            <a:r>
              <a:rPr sz="3000">
                <a:latin typeface="Verdana Bold"/>
                <a:ea typeface="Verdana Bold"/>
                <a:cs typeface="Verdana Bold"/>
                <a:sym typeface="Verdana Bold"/>
              </a:rPr>
              <a:t>Day of the Barricades</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Henry of Navarre (cont.)</a:t>
            </a:r>
          </a:p>
        </p:txBody>
      </p:sp>
      <p:sp>
        <p:nvSpPr>
          <p:cNvPr id="178" name="Shape 17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two Henrys are forced into an alliance against the Guises, but Henry III is assassinated and Henry of Navarre becomes </a:t>
            </a:r>
            <a:r>
              <a:rPr sz="3000">
                <a:latin typeface="Verdana Bold"/>
                <a:ea typeface="Verdana Bold"/>
                <a:cs typeface="Verdana Bold"/>
                <a:sym typeface="Verdana Bold"/>
              </a:rPr>
              <a:t>Henry IV</a:t>
            </a:r>
            <a:r>
              <a:rPr sz="3000"/>
              <a:t>, a Protestant, as King of France</a:t>
            </a:r>
            <a:endParaRPr sz="3000"/>
          </a:p>
          <a:p>
            <a:pPr lvl="0">
              <a:buBlip>
                <a:blip r:embed="rId2"/>
              </a:buBlip>
              <a:defRPr sz="1800"/>
            </a:pPr>
            <a:r>
              <a:rPr sz="3000"/>
              <a:t>Henry IV, basically a politique, converts to Catholicism, horrifying the Huguenots</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Henry IV of France (r. 1589–1610) on horseback, painted in 1594.</a:t>
            </a:r>
            <a:br>
              <a:rPr sz="1100">
                <a:latin typeface="Arial"/>
                <a:ea typeface="Arial"/>
                <a:cs typeface="Arial"/>
                <a:sym typeface="Arial"/>
              </a:rPr>
            </a:br>
            <a:r>
              <a:rPr sz="1100">
                <a:latin typeface="Arial"/>
                <a:ea typeface="Arial"/>
                <a:cs typeface="Arial"/>
                <a:sym typeface="Arial"/>
              </a:rPr>
              <a:t>Réunion des Musées Nationaux/Art Resource, NY</a:t>
            </a:r>
          </a:p>
        </p:txBody>
      </p:sp>
      <p:pic>
        <p:nvPicPr>
          <p:cNvPr id="181" name="AAFPTHN0.jpeg" descr="AAFPTHN0.jpg"/>
          <p:cNvPicPr/>
          <p:nvPr/>
        </p:nvPicPr>
        <p:blipFill>
          <a:blip r:embed="rId3">
            <a:extLst/>
          </a:blip>
          <a:stretch>
            <a:fillRect/>
          </a:stretch>
        </p:blipFill>
        <p:spPr>
          <a:xfrm>
            <a:off x="808037" y="0"/>
            <a:ext cx="8183563" cy="6400800"/>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The massacre of worshipping Protestants at Vassy, France (March 1, 1562), which began the French wars of religion. An engraving by an unidentified seventeenth-century artist.</a:t>
            </a:r>
            <a:br>
              <a:rPr sz="1100">
                <a:latin typeface="Arial"/>
                <a:ea typeface="Arial"/>
                <a:cs typeface="Arial"/>
                <a:sym typeface="Arial"/>
              </a:rPr>
            </a:br>
            <a:r>
              <a:rPr sz="1100">
                <a:latin typeface="Arial"/>
                <a:ea typeface="Arial"/>
                <a:cs typeface="Arial"/>
                <a:sym typeface="Arial"/>
              </a:rPr>
              <a:t>The Granger Collection</a:t>
            </a:r>
          </a:p>
        </p:txBody>
      </p:sp>
      <p:pic>
        <p:nvPicPr>
          <p:cNvPr id="122" name="AAADXZC0.jpeg" descr="AAADXZC0.jpg"/>
          <p:cNvPicPr/>
          <p:nvPr/>
        </p:nvPicPr>
        <p:blipFill>
          <a:blip r:embed="rId3">
            <a:extLst/>
          </a:blip>
          <a:stretch>
            <a:fillRect/>
          </a:stretch>
        </p:blipFill>
        <p:spPr>
          <a:xfrm>
            <a:off x="774700" y="0"/>
            <a:ext cx="8204200"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Edict of Nantes</a:t>
            </a:r>
          </a:p>
        </p:txBody>
      </p:sp>
      <p:sp>
        <p:nvSpPr>
          <p:cNvPr id="186" name="Shape 18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 formal religious settlement that gave Protestants religious freedoms within their own towns and territories</a:t>
            </a:r>
            <a:endParaRPr sz="3000"/>
          </a:p>
          <a:p>
            <a:pPr lvl="0">
              <a:buBlip>
                <a:blip r:embed="rId2"/>
              </a:buBlip>
              <a:defRPr sz="1800"/>
            </a:pPr>
            <a:r>
              <a:rPr sz="3000"/>
              <a:t>The violence stops, but hostilities remain</a:t>
            </a:r>
            <a:endParaRPr sz="3000"/>
          </a:p>
          <a:p>
            <a:pPr lvl="0">
              <a:buBlip>
                <a:blip r:embed="rId2"/>
              </a:buBlip>
              <a:defRPr sz="1800"/>
            </a:pPr>
            <a:r>
              <a:rPr sz="3000"/>
              <a:t>A Catholic fanatic assassinates Henry IV in 1610</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Phillip II of Spain</a:t>
            </a:r>
          </a:p>
        </p:txBody>
      </p:sp>
      <p:sp>
        <p:nvSpPr>
          <p:cNvPr id="189" name="Shape 18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Most powerful man in Europe until the defeat of the Spanish Armada in 1588</a:t>
            </a:r>
            <a:endParaRPr sz="3000"/>
          </a:p>
          <a:p>
            <a:pPr lvl="0">
              <a:buBlip>
                <a:blip r:embed="rId2"/>
              </a:buBlip>
              <a:defRPr sz="1800"/>
            </a:pPr>
            <a:r>
              <a:rPr sz="3000"/>
              <a:t>Was very wealthy from bullion and gold</a:t>
            </a:r>
            <a:endParaRPr sz="3000"/>
          </a:p>
          <a:p>
            <a:pPr lvl="0">
              <a:buBlip>
                <a:blip r:embed="rId2"/>
              </a:buBlip>
              <a:defRPr sz="1800"/>
            </a:pPr>
            <a:r>
              <a:rPr sz="3000"/>
              <a:t>Increased population widens economic gap between the wealthy and the peasants</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Phillip II of Spain (cont.)</a:t>
            </a:r>
          </a:p>
        </p:txBody>
      </p:sp>
      <p:sp>
        <p:nvSpPr>
          <p:cNvPr id="192" name="Shape 19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Makes the Castilian peasants the most heavily taxed people in Europe</a:t>
            </a:r>
            <a:endParaRPr sz="3000"/>
          </a:p>
          <a:p>
            <a:pPr lvl="0">
              <a:buBlip>
                <a:blip r:embed="rId2"/>
              </a:buBlip>
              <a:defRPr sz="1800"/>
            </a:pPr>
            <a:r>
              <a:rPr sz="3000"/>
              <a:t>Ran an efficient bureaucracy and military</a:t>
            </a:r>
            <a:endParaRPr sz="3000"/>
          </a:p>
          <a:p>
            <a:pPr lvl="0">
              <a:buBlip>
                <a:blip r:embed="rId2"/>
              </a:buBlip>
              <a:defRPr sz="1800"/>
            </a:pPr>
            <a:r>
              <a:rPr sz="3000"/>
              <a:t>A sea battle in the Mediterranean Sea against Turkey leads to the deaths of 30,000 Turks and Spanish control of the sea</a:t>
            </a:r>
            <a:endParaRPr sz="3000"/>
          </a:p>
          <a:p>
            <a:pPr lvl="0">
              <a:buBlip>
                <a:blip r:embed="rId2"/>
              </a:buBlip>
              <a:defRPr sz="1800"/>
            </a:pPr>
            <a:r>
              <a:rPr sz="3000"/>
              <a:t>Suppresses resistance in Portugal</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Revolt in the Netherlands</a:t>
            </a:r>
          </a:p>
        </p:txBody>
      </p:sp>
      <p:sp>
        <p:nvSpPr>
          <p:cNvPr id="195" name="Shape 19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latin typeface="Verdana Bold"/>
                <a:ea typeface="Verdana Bold"/>
                <a:cs typeface="Verdana Bold"/>
                <a:sym typeface="Verdana Bold"/>
              </a:rPr>
              <a:t>Cardinal Greenville </a:t>
            </a:r>
            <a:r>
              <a:rPr sz="2940"/>
              <a:t>– leader of the council in the Netherlands who wanted to check Protestant gains through internal church reforms</a:t>
            </a:r>
            <a:endParaRPr sz="2940"/>
          </a:p>
          <a:p>
            <a:pPr lvl="0" marL="336042" indent="-336042" defTabSz="896111">
              <a:buBlip>
                <a:blip r:embed="rId2"/>
              </a:buBlip>
              <a:defRPr sz="1800"/>
            </a:pPr>
            <a:r>
              <a:rPr sz="2940">
                <a:latin typeface="Verdana Bold"/>
                <a:ea typeface="Verdana Bold"/>
                <a:cs typeface="Verdana Bold"/>
                <a:sym typeface="Verdana Bold"/>
              </a:rPr>
              <a:t>William of Orange </a:t>
            </a:r>
            <a:r>
              <a:rPr sz="2940"/>
              <a:t>– placing political autonomy above religious creeds (eventually an avowed Calvinist), led revolt against Greenville and had him removed from office</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Revolt in the Netherlands (cont.)</a:t>
            </a:r>
          </a:p>
        </p:txBody>
      </p:sp>
      <p:sp>
        <p:nvSpPr>
          <p:cNvPr id="198" name="Shape 19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a:t>
            </a:r>
            <a:r>
              <a:rPr b="1" i="1" sz="3000"/>
              <a:t>Compromise</a:t>
            </a:r>
            <a:r>
              <a:rPr sz="3000"/>
              <a:t>, a solemn pledge by Philip II of Spain to </a:t>
            </a:r>
            <a:r>
              <a:rPr sz="3000">
                <a:latin typeface="Verdana Bold"/>
                <a:ea typeface="Verdana Bold"/>
                <a:cs typeface="Verdana Bold"/>
                <a:sym typeface="Verdana Bold"/>
              </a:rPr>
              <a:t>Louis of Nassau </a:t>
            </a:r>
            <a:r>
              <a:rPr sz="3000"/>
              <a:t>(Orange’s brother) to reject the decrees of Trent and the Inquisition</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Revolt in the Netherlands (cont.)</a:t>
            </a:r>
          </a:p>
        </p:txBody>
      </p:sp>
      <p:sp>
        <p:nvSpPr>
          <p:cNvPr id="201" name="Shape 20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Revolt by the Protestants, after they were called “beggars” by </a:t>
            </a:r>
            <a:r>
              <a:rPr sz="3000">
                <a:latin typeface="Verdana Bold"/>
                <a:ea typeface="Verdana Bold"/>
                <a:cs typeface="Verdana Bold"/>
                <a:sym typeface="Verdana Bold"/>
              </a:rPr>
              <a:t>Regent Margaret</a:t>
            </a:r>
            <a:r>
              <a:rPr sz="3000"/>
              <a:t>, is violently put down by Philip II’s </a:t>
            </a:r>
            <a:r>
              <a:rPr sz="3000">
                <a:latin typeface="Verdana Bold"/>
                <a:ea typeface="Verdana Bold"/>
                <a:cs typeface="Verdana Bold"/>
                <a:sym typeface="Verdana Bold"/>
              </a:rPr>
              <a:t>Duke of Alba</a:t>
            </a:r>
            <a:r>
              <a:rPr sz="3000"/>
              <a:t>, who executes thousands of suspected heretics</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204" name="Shape 20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latin typeface="Arial"/>
                <a:ea typeface="Arial"/>
                <a:cs typeface="Arial"/>
                <a:sym typeface="Arial"/>
              </a:rPr>
              <a:t>Map 12–1 </a:t>
            </a:r>
            <a:r>
              <a:rPr sz="1045">
                <a:latin typeface="Arial Bold"/>
                <a:ea typeface="Arial Bold"/>
                <a:cs typeface="Arial Bold"/>
                <a:sym typeface="Arial Bold"/>
              </a:rPr>
              <a:t>THE NETHERLANDS DURING THE REFORMATION</a:t>
            </a:r>
            <a:r>
              <a:rPr sz="1045">
                <a:latin typeface="Arial"/>
                <a:ea typeface="Arial"/>
                <a:cs typeface="Arial"/>
                <a:sym typeface="Arial"/>
              </a:rPr>
              <a:t> The northern and southern provinces of the Netherlands. The former, the United Provinces, were mostly Protestant in the second half of the sixteenth century; the southern Spanish Netherlands made peace with Spain and remained largely Catholic.</a:t>
            </a:r>
            <a:br>
              <a:rPr sz="1045">
                <a:latin typeface="Arial"/>
                <a:ea typeface="Arial"/>
                <a:cs typeface="Arial"/>
                <a:sym typeface="Arial"/>
              </a:rPr>
            </a:br>
          </a:p>
        </p:txBody>
      </p:sp>
      <p:pic>
        <p:nvPicPr>
          <p:cNvPr id="205" name="KNB12M01.jpeg" descr="KNB12M01.jpg"/>
          <p:cNvPicPr/>
          <p:nvPr/>
        </p:nvPicPr>
        <p:blipFill>
          <a:blip r:embed="rId3">
            <a:extLst/>
          </a:blip>
          <a:stretch>
            <a:fillRect/>
          </a:stretch>
        </p:blipFill>
        <p:spPr>
          <a:xfrm>
            <a:off x="1617662" y="0"/>
            <a:ext cx="6518276" cy="64008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85800">
              <a:defRPr sz="1800">
                <a:solidFill>
                  <a:srgbClr val="000000"/>
                </a:solidFill>
              </a:defRPr>
            </a:pPr>
            <a:r>
              <a:rPr sz="825">
                <a:latin typeface="Arial"/>
                <a:ea typeface="Arial"/>
                <a:cs typeface="Arial"/>
                <a:sym typeface="Arial"/>
              </a:rPr>
              <a:t>The Milch Cow, a sixteenth-century satirical painting depicting the Netherlands as a cow in whom all the great powers of Europe have an interest. Elizabeth of England is feeding her (England had long-standing commercial ties with Flanders); Philip II of Spain is attempting to ride her (Spain was trying to reassert its control over the entire area); William of Orange is trying to milk her (he was the leader of the anti-Spanish rebellion); and the king of France holds her tail (France hoped to profit from the rebellion at Spain’s expense).</a:t>
            </a:r>
            <a:br>
              <a:rPr sz="825">
                <a:latin typeface="Arial"/>
                <a:ea typeface="Arial"/>
                <a:cs typeface="Arial"/>
                <a:sym typeface="Arial"/>
              </a:rPr>
            </a:br>
            <a:r>
              <a:rPr sz="825">
                <a:latin typeface="Arial"/>
                <a:ea typeface="Arial"/>
                <a:cs typeface="Arial"/>
                <a:sym typeface="Arial"/>
              </a:rPr>
              <a:t>Rijksmuseum, Amsterdam</a:t>
            </a:r>
          </a:p>
        </p:txBody>
      </p:sp>
      <p:pic>
        <p:nvPicPr>
          <p:cNvPr id="210" name="AAACJNG0.jpeg" descr="AAACJNG0.jpg"/>
          <p:cNvPicPr/>
          <p:nvPr/>
        </p:nvPicPr>
        <p:blipFill>
          <a:blip r:embed="rId3">
            <a:extLst/>
          </a:blip>
          <a:stretch>
            <a:fillRect/>
          </a:stretch>
        </p:blipFill>
        <p:spPr>
          <a:xfrm>
            <a:off x="719137" y="0"/>
            <a:ext cx="8348663" cy="6400800"/>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Independence for the Netherlands</a:t>
            </a:r>
          </a:p>
        </p:txBody>
      </p:sp>
      <p:sp>
        <p:nvSpPr>
          <p:cNvPr id="215" name="Shape 21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William the Orange comes out of exile in Germany and leads the independence movement of the Netherlands against Spain</a:t>
            </a:r>
            <a:endParaRPr sz="3000"/>
          </a:p>
          <a:p>
            <a:pPr lvl="2" marL="1143000" indent="-228600">
              <a:spcBef>
                <a:spcPts val="500"/>
              </a:spcBef>
              <a:defRPr sz="1800"/>
            </a:pPr>
            <a:r>
              <a:rPr sz="2400"/>
              <a:t>Orange takes over Calvinist-inclined Northern territories</a:t>
            </a:r>
            <a:endParaRPr sz="2400"/>
          </a:p>
          <a:p>
            <a:pPr lvl="2" marL="1143000" indent="-228600">
              <a:spcBef>
                <a:spcPts val="500"/>
              </a:spcBef>
              <a:defRPr sz="1800"/>
            </a:pPr>
            <a:r>
              <a:rPr sz="2400"/>
              <a:t>Alba replaced by Don Luis de Requesens</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Independence for the Netherlands (cont.)</a:t>
            </a:r>
          </a:p>
        </p:txBody>
      </p:sp>
      <p:sp>
        <p:nvSpPr>
          <p:cNvPr id="218" name="Shape 21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Spanish Fury </a:t>
            </a:r>
            <a:r>
              <a:rPr sz="3000"/>
              <a:t>– Spanish mercenaries leave 7,000 people dead on November 4, 1576 – the massacre unites Protestant and Catholic Netherlands versus Spain under the </a:t>
            </a:r>
            <a:r>
              <a:rPr sz="3000">
                <a:latin typeface="Verdana Bold"/>
                <a:ea typeface="Verdana Bold"/>
                <a:cs typeface="Verdana Bold"/>
                <a:sym typeface="Verdana Bold"/>
              </a:rPr>
              <a:t>Pacification of Ghent</a:t>
            </a:r>
            <a:endParaRPr sz="3000">
              <a:latin typeface="Verdana Bold"/>
              <a:ea typeface="Verdana Bold"/>
              <a:cs typeface="Verdana Bold"/>
              <a:sym typeface="Verdana Bold"/>
            </a:endParaRPr>
          </a:p>
          <a:p>
            <a:pPr lvl="0">
              <a:buBlip>
                <a:blip r:embed="rId2"/>
              </a:buBlip>
              <a:defRPr sz="1800"/>
            </a:pPr>
            <a:r>
              <a:rPr sz="3000"/>
              <a:t>Spain signs humiliating </a:t>
            </a:r>
            <a:r>
              <a:rPr sz="3000">
                <a:latin typeface="Verdana Bold"/>
                <a:ea typeface="Verdana Bold"/>
                <a:cs typeface="Verdana Bold"/>
                <a:sym typeface="Verdana Bold"/>
              </a:rPr>
              <a:t>Perpetual Edict </a:t>
            </a:r>
            <a:r>
              <a:rPr sz="3000"/>
              <a:t>calling for the removal of all Spanish troops from the Netherlands</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Counter-Reformation</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Reform movement in the Catholic Church in response to the Reformation of the Protestant Church</a:t>
            </a:r>
            <a:endParaRPr sz="3000"/>
          </a:p>
          <a:p>
            <a:pPr lvl="0">
              <a:buBlip>
                <a:blip r:embed="rId2"/>
              </a:buBlip>
              <a:defRPr sz="1800"/>
            </a:pPr>
            <a:r>
              <a:rPr sz="3000"/>
              <a:t>Catholics devoted to one head and one law – such as in an absolute monarchy</a:t>
            </a:r>
            <a:endParaRPr sz="3000"/>
          </a:p>
          <a:p>
            <a:pPr lvl="0">
              <a:buBlip>
                <a:blip r:embed="rId2"/>
              </a:buBlip>
              <a:defRPr sz="1800"/>
            </a:pPr>
            <a:r>
              <a:rPr sz="3000"/>
              <a:t>Enjoyed the </a:t>
            </a:r>
            <a:r>
              <a:rPr sz="3000">
                <a:latin typeface="Verdana Bold"/>
                <a:ea typeface="Verdana Bold"/>
                <a:cs typeface="Verdana Bold"/>
                <a:sym typeface="Verdana Bold"/>
              </a:rPr>
              <a:t>baroque</a:t>
            </a:r>
            <a:r>
              <a:rPr sz="3000"/>
              <a:t> art style, which presented life in grandiose three-dimensional displays</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Independence for the Netherlands (cont.)</a:t>
            </a:r>
          </a:p>
        </p:txBody>
      </p:sp>
      <p:sp>
        <p:nvSpPr>
          <p:cNvPr id="221" name="Shape 22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Southern provinces afraid of Protestant domination make peace with Spain in the Union of Arras and make one last effort to control the country</a:t>
            </a:r>
            <a:endParaRPr sz="3000"/>
          </a:p>
          <a:p>
            <a:pPr lvl="0">
              <a:buBlip>
                <a:blip r:embed="rId2"/>
              </a:buBlip>
              <a:defRPr sz="1800"/>
            </a:pPr>
            <a:r>
              <a:rPr sz="3000"/>
              <a:t>William of Orange is assassinated and replaced by his son Maurice who, with the help of England and France, finally defeat Spain</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Independence for the Netherlands (cont.)</a:t>
            </a:r>
          </a:p>
        </p:txBody>
      </p:sp>
      <p:sp>
        <p:nvSpPr>
          <p:cNvPr id="224" name="Shape 22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Spain first signs truce in 1609 and recognizes full independence of the Netherlands in 1648 with the </a:t>
            </a:r>
            <a:r>
              <a:rPr sz="3000">
                <a:latin typeface="Verdana Bold"/>
                <a:ea typeface="Verdana Bold"/>
                <a:cs typeface="Verdana Bold"/>
                <a:sym typeface="Verdana Bold"/>
              </a:rPr>
              <a:t>Peace of Westphalia</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Mary I of England</a:t>
            </a:r>
          </a:p>
        </p:txBody>
      </p:sp>
      <p:sp>
        <p:nvSpPr>
          <p:cNvPr id="227" name="Shape 2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Very hostile to Protestants (executes great Protestant leaders, hundreds are burned at the stake and others flee to the Continent)</a:t>
            </a:r>
            <a:endParaRPr sz="3000"/>
          </a:p>
          <a:p>
            <a:pPr lvl="0">
              <a:buBlip>
                <a:blip r:embed="rId2"/>
              </a:buBlip>
              <a:defRPr sz="1800"/>
            </a:pPr>
            <a:r>
              <a:rPr sz="3000"/>
              <a:t>Marries into militant Catholicism by wedding Philip II of Spain</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Portrait of Mary I (r. 1553–1558), Queen of England.</a:t>
            </a:r>
            <a:br>
              <a:rPr sz="1100">
                <a:latin typeface="Arial"/>
                <a:ea typeface="Arial"/>
                <a:cs typeface="Arial"/>
                <a:sym typeface="Arial"/>
              </a:rPr>
            </a:br>
            <a:r>
              <a:rPr sz="1100">
                <a:latin typeface="Arial"/>
                <a:ea typeface="Arial"/>
                <a:cs typeface="Arial"/>
                <a:sym typeface="Arial"/>
              </a:rPr>
              <a:t>Queen Mary I, 1554 (oil on panel) by Sir Anthonis Mor (Antonio Moro) (1517/20-76/7). Prado, Madrid, Spain/ Bridgeman Art Library</a:t>
            </a:r>
          </a:p>
        </p:txBody>
      </p:sp>
      <p:pic>
        <p:nvPicPr>
          <p:cNvPr id="230" name="AAADXZE0.jpeg" descr="AAADXZE0.jpg"/>
          <p:cNvPicPr/>
          <p:nvPr/>
        </p:nvPicPr>
        <p:blipFill>
          <a:blip r:embed="rId3">
            <a:extLst/>
          </a:blip>
          <a:stretch>
            <a:fillRect/>
          </a:stretch>
        </p:blipFill>
        <p:spPr>
          <a:xfrm>
            <a:off x="2470150" y="0"/>
            <a:ext cx="4813300" cy="6400800"/>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Elizabeth I of England</a:t>
            </a:r>
          </a:p>
        </p:txBody>
      </p:sp>
      <p:sp>
        <p:nvSpPr>
          <p:cNvPr id="235" name="Shape 23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6042" indent="-336042" defTabSz="896111">
              <a:buBlip>
                <a:blip r:embed="rId2"/>
              </a:buBlip>
              <a:defRPr sz="1800"/>
            </a:pPr>
            <a:r>
              <a:rPr sz="2940"/>
              <a:t>Settled religious differences by merging broadly defined Protestant doctrine with traditional Catholic ritual, later resulting in the Anglican Church</a:t>
            </a:r>
            <a:endParaRPr sz="2940"/>
          </a:p>
          <a:p>
            <a:pPr lvl="0" marL="336042" indent="-336042" defTabSz="896111">
              <a:buBlip>
                <a:blip r:embed="rId2"/>
              </a:buBlip>
              <a:defRPr sz="1800"/>
            </a:pPr>
            <a:r>
              <a:rPr sz="2940"/>
              <a:t>All anti-Protestant legislation repealed and </a:t>
            </a:r>
            <a:r>
              <a:rPr sz="2940">
                <a:latin typeface="Verdana Bold"/>
                <a:ea typeface="Verdana Bold"/>
                <a:cs typeface="Verdana Bold"/>
                <a:sym typeface="Verdana Bold"/>
              </a:rPr>
              <a:t>Thirty-Nine Articles </a:t>
            </a:r>
            <a:r>
              <a:rPr sz="2940"/>
              <a:t>is issued in 1563, making moderate Protestantism the official religion of the Church of England</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Elizabeth I of England (cont.)</a:t>
            </a:r>
          </a:p>
        </p:txBody>
      </p:sp>
      <p:sp>
        <p:nvSpPr>
          <p:cNvPr id="238" name="Shape 238"/>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Animosity grows between England and Spain over dominance of the seas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22376">
              <a:defRPr sz="1800">
                <a:solidFill>
                  <a:srgbClr val="000000"/>
                </a:solidFill>
              </a:defRPr>
            </a:pPr>
            <a:r>
              <a:rPr sz="869">
                <a:latin typeface="Arial"/>
                <a:ea typeface="Arial"/>
                <a:cs typeface="Arial"/>
                <a:sym typeface="Arial"/>
              </a:rPr>
              <a:t>Queen Elizabeth I of England (r. 1558–1603) served as an example of religious tolerance during her reign. Despite her Protestant sympathies, she steered clear of both Catholic and Protestant extremism and, despite proven cases of Catholic treason and even attempted regicide, she executed fewer Catholics during her forty-five years on the throne than Mary Tudor had executed Protestants during her brief five-year reign.</a:t>
            </a:r>
            <a:br>
              <a:rPr sz="869">
                <a:latin typeface="Arial"/>
                <a:ea typeface="Arial"/>
                <a:cs typeface="Arial"/>
                <a:sym typeface="Arial"/>
              </a:rPr>
            </a:br>
            <a:r>
              <a:rPr sz="869">
                <a:latin typeface="Arial"/>
                <a:ea typeface="Arial"/>
                <a:cs typeface="Arial"/>
                <a:sym typeface="Arial"/>
              </a:rPr>
              <a:t>Courtesy of the Library of Congress, Rare Book and Special Collections Division</a:t>
            </a:r>
          </a:p>
        </p:txBody>
      </p:sp>
      <p:pic>
        <p:nvPicPr>
          <p:cNvPr id="241" name="AAGQBDW0.jpeg" descr="AAGQBDW0.jpg"/>
          <p:cNvPicPr/>
          <p:nvPr/>
        </p:nvPicPr>
        <p:blipFill>
          <a:blip r:embed="rId3">
            <a:extLst/>
          </a:blip>
          <a:stretch>
            <a:fillRect/>
          </a:stretch>
        </p:blipFill>
        <p:spPr>
          <a:xfrm>
            <a:off x="2333625" y="0"/>
            <a:ext cx="5086350" cy="6400800"/>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A seventeenth-century sketch of the Swan Theatre, which stood near Shakespeare’s Globe Theatre on the south bank of the Thames.</a:t>
            </a:r>
            <a:br>
              <a:rPr sz="1100">
                <a:latin typeface="Arial"/>
                <a:ea typeface="Arial"/>
                <a:cs typeface="Arial"/>
                <a:sym typeface="Arial"/>
              </a:rPr>
            </a:br>
            <a:r>
              <a:rPr sz="1100">
                <a:latin typeface="Arial"/>
                <a:ea typeface="Arial"/>
                <a:cs typeface="Arial"/>
                <a:sym typeface="Arial"/>
              </a:rPr>
              <a:t>The Bridgeman Art Library</a:t>
            </a:r>
          </a:p>
        </p:txBody>
      </p:sp>
      <p:pic>
        <p:nvPicPr>
          <p:cNvPr id="246" name="AACGQMN0.jpeg" descr="AACGQMN0.jpg"/>
          <p:cNvPicPr/>
          <p:nvPr/>
        </p:nvPicPr>
        <p:blipFill>
          <a:blip r:embed="rId3">
            <a:extLst/>
          </a:blip>
          <a:stretch>
            <a:fillRect/>
          </a:stretch>
        </p:blipFill>
        <p:spPr>
          <a:xfrm>
            <a:off x="2652712" y="0"/>
            <a:ext cx="4448176" cy="6400800"/>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latin typeface="Arial"/>
                <a:ea typeface="Arial"/>
                <a:cs typeface="Arial"/>
                <a:sym typeface="Arial"/>
              </a:rPr>
              <a:t>An idealized likeness of Elizabeth Tudor when she was a princess, attributed to Flemish court painter L. B. Teerling, ca. 1551. The painting shows her blazing red hair and alludes to her learning by the addition of books. </a:t>
            </a:r>
            <a:br>
              <a:rPr sz="1045">
                <a:latin typeface="Arial"/>
                <a:ea typeface="Arial"/>
                <a:cs typeface="Arial"/>
                <a:sym typeface="Arial"/>
              </a:rPr>
            </a:br>
            <a:r>
              <a:rPr sz="1045">
                <a:latin typeface="Arial"/>
                <a:ea typeface="Arial"/>
                <a:cs typeface="Arial"/>
                <a:sym typeface="Arial"/>
              </a:rPr>
              <a:t>UNKNOWN, formerly attributed to William Scrots. Elizabeth I, when Princess (1533–1603). Royal Collection Trust/© HM Queen Elizabeth II 2012</a:t>
            </a:r>
          </a:p>
        </p:txBody>
      </p:sp>
      <p:pic>
        <p:nvPicPr>
          <p:cNvPr id="251" name="AADGKCP0.jpeg" descr="AADGKCP0.jpg"/>
          <p:cNvPicPr/>
          <p:nvPr/>
        </p:nvPicPr>
        <p:blipFill>
          <a:blip r:embed="rId3">
            <a:extLst/>
          </a:blip>
          <a:stretch>
            <a:fillRect/>
          </a:stretch>
        </p:blipFill>
        <p:spPr>
          <a:xfrm>
            <a:off x="2371725" y="0"/>
            <a:ext cx="5010150" cy="6400800"/>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Catholic and Protestant Extremists</a:t>
            </a:r>
          </a:p>
        </p:txBody>
      </p:sp>
      <p:sp>
        <p:nvSpPr>
          <p:cNvPr id="256" name="Shape 25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Radical Catholics wanted to replace Elizabeth I with </a:t>
            </a:r>
            <a:r>
              <a:rPr sz="3000">
                <a:latin typeface="Verdana Bold"/>
                <a:ea typeface="Verdana Bold"/>
                <a:cs typeface="Verdana Bold"/>
                <a:sym typeface="Verdana Bold"/>
              </a:rPr>
              <a:t>Mary Stuart, Queen of Scots</a:t>
            </a:r>
            <a:endParaRPr sz="3000">
              <a:latin typeface="Verdana Bold"/>
              <a:ea typeface="Verdana Bold"/>
              <a:cs typeface="Verdana Bold"/>
              <a:sym typeface="Verdana Bold"/>
            </a:endParaRPr>
          </a:p>
          <a:p>
            <a:pPr lvl="0">
              <a:buBlip>
                <a:blip r:embed="rId2"/>
              </a:buBlip>
              <a:defRPr sz="1800"/>
            </a:pPr>
            <a:r>
              <a:rPr sz="3000">
                <a:latin typeface="Verdana Bold"/>
                <a:ea typeface="Verdana Bold"/>
                <a:cs typeface="Verdana Bold"/>
                <a:sym typeface="Verdana Bold"/>
              </a:rPr>
              <a:t>Puritans</a:t>
            </a:r>
            <a:r>
              <a:rPr sz="3000"/>
              <a:t> – Protestants who wanted to purify the church of any “popery” had two grievances about Elizabeth:</a:t>
            </a:r>
            <a:endParaRPr sz="3000"/>
          </a:p>
          <a:p>
            <a:pPr lvl="2" marL="1143000" indent="-228600">
              <a:spcBef>
                <a:spcPts val="500"/>
              </a:spcBef>
              <a:defRPr sz="1800"/>
            </a:pPr>
            <a:r>
              <a:rPr sz="2400"/>
              <a:t>the retention of Catholic ceremony in the Church of England</a:t>
            </a:r>
            <a:endParaRPr sz="2400"/>
          </a:p>
          <a:p>
            <a:pPr lvl="2" marL="1143000" indent="-228600">
              <a:spcBef>
                <a:spcPts val="500"/>
              </a:spcBef>
              <a:defRPr sz="1800"/>
            </a:pPr>
            <a:r>
              <a:rPr sz="2400"/>
              <a:t>the continuation of the Episcopal system of church governance</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13816">
              <a:defRPr sz="1800">
                <a:solidFill>
                  <a:srgbClr val="000000"/>
                </a:solidFill>
              </a:defRPr>
            </a:pPr>
            <a:r>
              <a:rPr sz="979">
                <a:latin typeface="Arial Bold"/>
                <a:ea typeface="Arial Bold"/>
                <a:cs typeface="Arial Bold"/>
                <a:sym typeface="Arial Bold"/>
              </a:rPr>
              <a:t>Baroque and Plain Church: Architectural Reflections of Belief</a:t>
            </a:r>
            <a:r>
              <a:rPr sz="979">
                <a:latin typeface="Arial"/>
                <a:ea typeface="Arial"/>
                <a:cs typeface="Arial"/>
                <a:sym typeface="Arial"/>
              </a:rPr>
              <a:t> Contrast between an eighteenth-century Catholic baroque church in Ottobeuren, Bavaria and a seventeenth-century Calvinist plain church in the Palatinate. The Catholic church pops with sculptures, paintings, and ornamentation, while the Calvinist church has been stripped of every possible decoration.</a:t>
            </a:r>
            <a:br>
              <a:rPr sz="979">
                <a:latin typeface="Arial"/>
                <a:ea typeface="Arial"/>
                <a:cs typeface="Arial"/>
                <a:sym typeface="Arial"/>
              </a:rPr>
            </a:br>
            <a:r>
              <a:rPr sz="979">
                <a:latin typeface="Arial"/>
                <a:ea typeface="Arial"/>
                <a:cs typeface="Arial"/>
                <a:sym typeface="Arial"/>
              </a:rPr>
              <a:t>Vanni/Art Resource, NY</a:t>
            </a:r>
          </a:p>
        </p:txBody>
      </p:sp>
      <p:pic>
        <p:nvPicPr>
          <p:cNvPr id="130" name="AAFPTHL0.jpeg" descr="AAFPTHL0.jpg"/>
          <p:cNvPicPr/>
          <p:nvPr/>
        </p:nvPicPr>
        <p:blipFill>
          <a:blip r:embed="rId3">
            <a:extLst/>
          </a:blip>
          <a:stretch>
            <a:fillRect/>
          </a:stretch>
        </p:blipFill>
        <p:spPr>
          <a:xfrm>
            <a:off x="685800" y="557212"/>
            <a:ext cx="8477250" cy="5538788"/>
          </a:xfrm>
          <a:prstGeom prst="rect">
            <a:avLst/>
          </a:prstGeom>
          <a:ln w="12700">
            <a:miter lim="400000"/>
          </a:ln>
        </p:spPr>
      </p:pic>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Catholic and Protestant Extremists (cont.)</a:t>
            </a:r>
          </a:p>
        </p:txBody>
      </p:sp>
      <p:sp>
        <p:nvSpPr>
          <p:cNvPr id="259" name="Shape 25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Presbyterians</a:t>
            </a:r>
            <a:r>
              <a:rPr sz="3000"/>
              <a:t> – Puritans’ creation of an alternative national church of semiautonomous congregations governed by representative presbyteries</a:t>
            </a:r>
            <a:endParaRPr sz="3000"/>
          </a:p>
          <a:p>
            <a:pPr lvl="0">
              <a:buBlip>
                <a:blip r:embed="rId2"/>
              </a:buBlip>
              <a:defRPr sz="1800"/>
            </a:pPr>
            <a:r>
              <a:rPr sz="3000"/>
              <a:t>More extreme Puritans, </a:t>
            </a:r>
            <a:r>
              <a:rPr sz="3000">
                <a:latin typeface="Verdana Bold"/>
                <a:ea typeface="Verdana Bold"/>
                <a:cs typeface="Verdana Bold"/>
                <a:sym typeface="Verdana Bold"/>
              </a:rPr>
              <a:t>Congregationalists,</a:t>
            </a:r>
            <a:r>
              <a:rPr sz="3000"/>
              <a:t> wanted every congregation to be autonomous</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Mary, Queen of Scots</a:t>
            </a:r>
          </a:p>
        </p:txBody>
      </p:sp>
      <p:sp>
        <p:nvSpPr>
          <p:cNvPr id="262" name="Shape 2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Catholic ruler of Scotland who later is forced to abdicate the throne and flee to England and her cousin Elizabeth I</a:t>
            </a:r>
            <a:endParaRPr sz="3000"/>
          </a:p>
          <a:p>
            <a:pPr lvl="0">
              <a:buBlip>
                <a:blip r:embed="rId2"/>
              </a:buBlip>
              <a:defRPr sz="1800"/>
            </a:pPr>
            <a:r>
              <a:rPr sz="3000"/>
              <a:t>Elizabeth, who has Mary under house arrest for fear of a Catholic England uprising, uncovers two plots against her life</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Mary, Queen of Scots (cont.)</a:t>
            </a:r>
          </a:p>
        </p:txBody>
      </p:sp>
      <p:sp>
        <p:nvSpPr>
          <p:cNvPr id="265" name="Shape 26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Mary is compliant with the assassination attempts and is executed by Elizabeth</a:t>
            </a:r>
            <a:endParaRPr sz="3000"/>
          </a:p>
          <a:p>
            <a:pPr lvl="0">
              <a:buBlip>
                <a:blip r:embed="rId2"/>
              </a:buBlip>
              <a:defRPr sz="1800"/>
            </a:pPr>
            <a:r>
              <a:rPr sz="3000"/>
              <a:t>Ends all Catholic hopes of a bloodless reconciliation with Protestant England and leads to the invasion of the Spanish Armada</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Defeat of the </a:t>
            </a:r>
            <a:br>
              <a:rPr sz="4000">
                <a:solidFill>
                  <a:srgbClr val="482400"/>
                </a:solidFill>
              </a:rPr>
            </a:br>
            <a:r>
              <a:rPr sz="4000">
                <a:solidFill>
                  <a:srgbClr val="482400"/>
                </a:solidFill>
              </a:rPr>
              <a:t>Spanish Armada</a:t>
            </a:r>
          </a:p>
        </p:txBody>
      </p:sp>
      <p:sp>
        <p:nvSpPr>
          <p:cNvPr id="268" name="Shape 26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Sir Francis Drake </a:t>
            </a:r>
            <a:r>
              <a:rPr sz="3000"/>
              <a:t>of England shells the Spanish port of Cadiz and raids Portugal, delaying the invasion of the Spanish Armada </a:t>
            </a:r>
            <a:endParaRPr sz="3000"/>
          </a:p>
          <a:p>
            <a:pPr lvl="0">
              <a:buBlip>
                <a:blip r:embed="rId2"/>
              </a:buBlip>
              <a:defRPr sz="1800"/>
            </a:pPr>
            <a:r>
              <a:rPr sz="3000"/>
              <a:t>A huge Spanish fleet of 130 ships and 25,000 sailors is crushed by the British navy (1/3 of the Armada never return to Spain)</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Defeat of the </a:t>
            </a:r>
            <a:br>
              <a:rPr sz="4000">
                <a:solidFill>
                  <a:srgbClr val="482400"/>
                </a:solidFill>
              </a:rPr>
            </a:br>
            <a:r>
              <a:rPr sz="4000">
                <a:solidFill>
                  <a:srgbClr val="482400"/>
                </a:solidFill>
              </a:rPr>
              <a:t>Spanish Armada (cont.)</a:t>
            </a:r>
          </a:p>
        </p:txBody>
      </p:sp>
      <p:sp>
        <p:nvSpPr>
          <p:cNvPr id="271" name="Shape 271"/>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Protestant resistance everywhere is given hope and Spain is never again a world power</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lnSpc>
                <a:spcPct val="90000"/>
              </a:lnSpc>
              <a:defRPr sz="1800">
                <a:solidFill>
                  <a:srgbClr val="000000"/>
                </a:solidFill>
              </a:defRPr>
            </a:pPr>
            <a:r>
              <a:rPr sz="1100">
                <a:latin typeface="Arial"/>
                <a:ea typeface="Arial"/>
                <a:cs typeface="Arial"/>
                <a:sym typeface="Arial"/>
              </a:rPr>
              <a:t>Engraving showing the destruction of the Spanish Armada by Captain Morgan.</a:t>
            </a:r>
            <a:br>
              <a:rPr sz="1100">
                <a:latin typeface="Arial"/>
                <a:ea typeface="Arial"/>
                <a:cs typeface="Arial"/>
                <a:sym typeface="Arial"/>
              </a:rPr>
            </a:br>
            <a:r>
              <a:rPr sz="1100">
                <a:latin typeface="Arial"/>
                <a:ea typeface="Arial"/>
                <a:cs typeface="Arial"/>
                <a:sym typeface="Arial"/>
              </a:rPr>
              <a:t>© Lebrecht Music and Arts Photo Library/Alamy</a:t>
            </a:r>
          </a:p>
        </p:txBody>
      </p:sp>
      <p:pic>
        <p:nvPicPr>
          <p:cNvPr id="274" name="12.jpeg" descr="12.09A_BA2NNT.jpg"/>
          <p:cNvPicPr/>
          <p:nvPr/>
        </p:nvPicPr>
        <p:blipFill>
          <a:blip r:embed="rId3">
            <a:extLst/>
          </a:blip>
          <a:stretch>
            <a:fillRect/>
          </a:stretch>
        </p:blipFill>
        <p:spPr>
          <a:xfrm>
            <a:off x="666750" y="727075"/>
            <a:ext cx="8477250" cy="5403850"/>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Preconditions for </a:t>
            </a:r>
            <a:br>
              <a:rPr sz="4000">
                <a:solidFill>
                  <a:srgbClr val="482400"/>
                </a:solidFill>
              </a:rPr>
            </a:br>
            <a:r>
              <a:rPr sz="4000">
                <a:solidFill>
                  <a:srgbClr val="482400"/>
                </a:solidFill>
              </a:rPr>
              <a:t>The Thirty Years War</a:t>
            </a:r>
          </a:p>
        </p:txBody>
      </p:sp>
      <p:sp>
        <p:nvSpPr>
          <p:cNvPr id="279" name="Shape 27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Fragmented Germany – Germany was an almost ungovernable land of 360 autonomous political entities</a:t>
            </a:r>
            <a:endParaRPr sz="3000"/>
          </a:p>
          <a:p>
            <a:pPr lvl="1" marL="742950" indent="-285750">
              <a:spcBef>
                <a:spcPts val="600"/>
              </a:spcBef>
              <a:buBlip>
                <a:blip r:embed="rId3"/>
              </a:buBlip>
              <a:defRPr sz="1800"/>
            </a:pPr>
            <a:r>
              <a:rPr sz="2600"/>
              <a:t>Was Europe’s highway for trade and travel </a:t>
            </a:r>
            <a:endParaRPr sz="2600"/>
          </a:p>
          <a:p>
            <a:pPr lvl="1" marL="742950" indent="-285750">
              <a:spcBef>
                <a:spcPts val="600"/>
              </a:spcBef>
              <a:buBlip>
                <a:blip r:embed="rId3"/>
              </a:buBlip>
              <a:defRPr sz="1800"/>
            </a:pPr>
            <a:r>
              <a:rPr sz="2600"/>
              <a:t>After Council of Trent , Protestants were afraid that Catholics would attempt to recreate the Catholic Europe of pre-Reformation times</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Preconditions for </a:t>
            </a:r>
            <a:br>
              <a:rPr sz="4000">
                <a:solidFill>
                  <a:srgbClr val="482400"/>
                </a:solidFill>
              </a:rPr>
            </a:br>
            <a:r>
              <a:rPr sz="4000">
                <a:solidFill>
                  <a:srgbClr val="482400"/>
                </a:solidFill>
              </a:rPr>
              <a:t>The Thirty Years War (cont.)</a:t>
            </a:r>
          </a:p>
        </p:txBody>
      </p:sp>
      <p:sp>
        <p:nvSpPr>
          <p:cNvPr id="282" name="Shape 28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Religious Divisions in the Holy Roman Empire </a:t>
            </a:r>
            <a:endParaRPr sz="3000"/>
          </a:p>
          <a:p>
            <a:pPr lvl="1" marL="742950" indent="-285750">
              <a:spcBef>
                <a:spcPts val="600"/>
              </a:spcBef>
              <a:buBlip>
                <a:blip r:embed="rId3"/>
              </a:buBlip>
              <a:defRPr sz="1800"/>
            </a:pPr>
            <a:r>
              <a:rPr sz="2600"/>
              <a:t>Between the equally-numbered Catholics and Protestants</a:t>
            </a:r>
            <a:endParaRPr sz="2600"/>
          </a:p>
          <a:p>
            <a:pPr lvl="1" marL="742950" indent="-285750">
              <a:spcBef>
                <a:spcPts val="600"/>
              </a:spcBef>
              <a:buBlip>
                <a:blip r:embed="rId3"/>
              </a:buBlip>
              <a:defRPr sz="1800"/>
            </a:pPr>
            <a:r>
              <a:rPr sz="2600"/>
              <a:t>Between liberal and conservative Lutherans</a:t>
            </a:r>
            <a:endParaRPr sz="2600"/>
          </a:p>
          <a:p>
            <a:pPr lvl="1" marL="742950" indent="-285750">
              <a:spcBef>
                <a:spcPts val="600"/>
              </a:spcBef>
              <a:buBlip>
                <a:blip r:embed="rId3"/>
              </a:buBlip>
              <a:defRPr sz="1800"/>
            </a:pPr>
            <a:r>
              <a:rPr sz="2600"/>
              <a:t>Between Lutherans and Calvinists</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Preconditions for </a:t>
            </a:r>
            <a:br>
              <a:rPr sz="4000">
                <a:solidFill>
                  <a:srgbClr val="482400"/>
                </a:solidFill>
              </a:rPr>
            </a:br>
            <a:r>
              <a:rPr sz="4000">
                <a:solidFill>
                  <a:srgbClr val="482400"/>
                </a:solidFill>
              </a:rPr>
              <a:t>The Thirty Years War (cont.)</a:t>
            </a:r>
          </a:p>
        </p:txBody>
      </p:sp>
      <p:sp>
        <p:nvSpPr>
          <p:cNvPr id="285" name="Shape 28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9470" indent="-339470" defTabSz="905255">
              <a:buBlip>
                <a:blip r:embed="rId2"/>
              </a:buBlip>
              <a:defRPr sz="1800"/>
            </a:pPr>
            <a:r>
              <a:rPr sz="2970"/>
              <a:t>Calvinism Rule of the Palatinate </a:t>
            </a:r>
            <a:endParaRPr sz="2970"/>
          </a:p>
          <a:p>
            <a:pPr lvl="1" marL="735520" indent="-282892" defTabSz="905255">
              <a:spcBef>
                <a:spcPts val="600"/>
              </a:spcBef>
              <a:buBlip>
                <a:blip r:embed="rId3"/>
              </a:buBlip>
              <a:defRPr sz="1800"/>
            </a:pPr>
            <a:r>
              <a:rPr sz="2574"/>
              <a:t>Calvinism, unrecognized as a legal religion by the Peace of Augsburg, puts </a:t>
            </a:r>
            <a:r>
              <a:rPr sz="2574">
                <a:latin typeface="Verdana Bold"/>
                <a:ea typeface="Verdana Bold"/>
                <a:cs typeface="Verdana Bold"/>
                <a:sym typeface="Verdana Bold"/>
              </a:rPr>
              <a:t>Frederick III </a:t>
            </a:r>
            <a:r>
              <a:rPr sz="2574"/>
              <a:t>in as the </a:t>
            </a:r>
            <a:r>
              <a:rPr sz="2574">
                <a:latin typeface="Verdana Bold"/>
                <a:ea typeface="Verdana Bold"/>
                <a:cs typeface="Verdana Bold"/>
                <a:sym typeface="Verdana Bold"/>
              </a:rPr>
              <a:t>Elector Palatine</a:t>
            </a:r>
            <a:endParaRPr sz="2574">
              <a:latin typeface="Verdana Bold"/>
              <a:ea typeface="Verdana Bold"/>
              <a:cs typeface="Verdana Bold"/>
              <a:sym typeface="Verdana Bold"/>
            </a:endParaRPr>
          </a:p>
          <a:p>
            <a:pPr lvl="1" marL="735520" indent="-282892" defTabSz="905255">
              <a:spcBef>
                <a:spcPts val="600"/>
              </a:spcBef>
              <a:buBlip>
                <a:blip r:embed="rId3"/>
              </a:buBlip>
              <a:defRPr sz="1800"/>
            </a:pPr>
            <a:r>
              <a:rPr sz="2574"/>
              <a:t>Lutherans felt the Palatine Calvinists threatened the Peace of Augsburg and the existence of Lutheran themselves</a:t>
            </a:r>
            <a:endParaRPr sz="2574"/>
          </a:p>
          <a:p>
            <a:pPr lvl="0" marL="339470" indent="-339470" defTabSz="905255">
              <a:buBlip>
                <a:blip r:embed="rId2"/>
              </a:buBlip>
              <a:defRPr sz="1800"/>
            </a:pPr>
            <a:r>
              <a:rPr sz="2970">
                <a:latin typeface="Verdana Bold"/>
                <a:ea typeface="Verdana Bold"/>
                <a:cs typeface="Verdana Bold"/>
                <a:sym typeface="Verdana Bold"/>
              </a:rPr>
              <a:t>Maximilian I of Bavaria </a:t>
            </a:r>
            <a:r>
              <a:rPr sz="2970"/>
              <a:t>counters the Palatine with the </a:t>
            </a:r>
            <a:r>
              <a:rPr sz="2970">
                <a:latin typeface="Verdana Bold"/>
                <a:ea typeface="Verdana Bold"/>
                <a:cs typeface="Verdana Bold"/>
                <a:sym typeface="Verdana Bold"/>
              </a:rPr>
              <a:t>Catholic League</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lnSpc>
                <a:spcPct val="90000"/>
              </a:lnSpc>
              <a:defRPr sz="1800">
                <a:solidFill>
                  <a:srgbClr val="000000"/>
                </a:solidFill>
              </a:defRPr>
            </a:pPr>
            <a:r>
              <a:rPr sz="1045">
                <a:latin typeface="Arial"/>
                <a:ea typeface="Arial"/>
                <a:cs typeface="Arial"/>
                <a:sym typeface="Arial"/>
              </a:rPr>
              <a:t>Map 12–2</a:t>
            </a:r>
            <a:r>
              <a:rPr sz="1045">
                <a:latin typeface="Arial Bold"/>
                <a:ea typeface="Arial Bold"/>
                <a:cs typeface="Arial Bold"/>
                <a:sym typeface="Arial Bold"/>
              </a:rPr>
              <a:t> Germany in 1547 </a:t>
            </a:r>
            <a:r>
              <a:rPr sz="1045">
                <a:latin typeface="Arial"/>
                <a:ea typeface="Arial"/>
                <a:cs typeface="Arial"/>
                <a:sym typeface="Arial"/>
              </a:rPr>
              <a:t>Mid-sixteenth-century Germany was an almost ungovernable land of about 360 autonomous political entities.</a:t>
            </a:r>
            <a:br>
              <a:rPr sz="1045">
                <a:latin typeface="Arial"/>
                <a:ea typeface="Arial"/>
                <a:cs typeface="Arial"/>
                <a:sym typeface="Arial"/>
              </a:rPr>
            </a:br>
            <a:r>
              <a:rPr sz="1045">
                <a:latin typeface="Arial"/>
                <a:ea typeface="Arial"/>
                <a:cs typeface="Arial"/>
                <a:sym typeface="Arial"/>
              </a:rPr>
              <a:t>Originally “Map of Germany Showing Its Great Division/Fragmentation in the 16th Century” from Hajo Holborn</a:t>
            </a:r>
            <a:r>
              <a:rPr i="1" sz="1045">
                <a:latin typeface="Arial"/>
                <a:ea typeface="Arial"/>
                <a:cs typeface="Arial"/>
                <a:sym typeface="Arial"/>
              </a:rPr>
              <a:t>, A History of Germany: The Reformation</a:t>
            </a:r>
            <a:r>
              <a:rPr sz="1045">
                <a:latin typeface="Arial"/>
                <a:ea typeface="Arial"/>
                <a:cs typeface="Arial"/>
                <a:sym typeface="Arial"/>
              </a:rPr>
              <a:t>. Copyright © 1982 by Princeton University Press. Reprinted by permission of Princeton University Press.</a:t>
            </a:r>
          </a:p>
        </p:txBody>
      </p:sp>
      <p:pic>
        <p:nvPicPr>
          <p:cNvPr id="288" name="KNB12M02.jpeg" descr="KNB12M02.jpg"/>
          <p:cNvPicPr/>
          <p:nvPr/>
        </p:nvPicPr>
        <p:blipFill>
          <a:blip r:embed="rId3">
            <a:extLst/>
          </a:blip>
          <a:stretch>
            <a:fillRect/>
          </a:stretch>
        </p:blipFill>
        <p:spPr>
          <a:xfrm>
            <a:off x="1423987" y="0"/>
            <a:ext cx="6905626" cy="6400800"/>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13816">
              <a:defRPr sz="1800">
                <a:solidFill>
                  <a:srgbClr val="000000"/>
                </a:solidFill>
              </a:defRPr>
            </a:pPr>
            <a:r>
              <a:rPr sz="979">
                <a:latin typeface="Arial Bold"/>
                <a:ea typeface="Arial Bold"/>
                <a:cs typeface="Arial Bold"/>
                <a:sym typeface="Arial Bold"/>
              </a:rPr>
              <a:t>Baroque and Plain Church: Architectural Reflections of Belief</a:t>
            </a:r>
            <a:r>
              <a:rPr sz="979">
                <a:latin typeface="Arial"/>
                <a:ea typeface="Arial"/>
                <a:cs typeface="Arial"/>
                <a:sym typeface="Arial"/>
              </a:rPr>
              <a:t> Contrast between an eighteenth-century Catholic baroque church in Ottobeuren, Bavaria and a seventeenth-century Calvinist plain church in the Palatinate. The Catholic church pops with sculptures, paintings, and ornamentation, while the Calvinist church has been stripped of every possible decoration.</a:t>
            </a:r>
            <a:br>
              <a:rPr sz="979">
                <a:latin typeface="Arial"/>
                <a:ea typeface="Arial"/>
                <a:cs typeface="Arial"/>
                <a:sym typeface="Arial"/>
              </a:rPr>
            </a:br>
            <a:r>
              <a:rPr sz="979">
                <a:latin typeface="Arial"/>
                <a:ea typeface="Arial"/>
                <a:cs typeface="Arial"/>
                <a:sym typeface="Arial"/>
              </a:rPr>
              <a:t>German National Museum, Nuremberg, Germany</a:t>
            </a:r>
          </a:p>
        </p:txBody>
      </p:sp>
      <p:pic>
        <p:nvPicPr>
          <p:cNvPr id="135" name="AAFQTGC0.jpeg" descr="AAFQTGC0.jpg"/>
          <p:cNvPicPr/>
          <p:nvPr/>
        </p:nvPicPr>
        <p:blipFill>
          <a:blip r:embed="rId3">
            <a:extLst/>
          </a:blip>
          <a:stretch>
            <a:fillRect/>
          </a:stretch>
        </p:blipFill>
        <p:spPr>
          <a:xfrm>
            <a:off x="685800" y="557212"/>
            <a:ext cx="8477250" cy="5538788"/>
          </a:xfrm>
          <a:prstGeom prst="rect">
            <a:avLst/>
          </a:prstGeom>
          <a:ln w="12700">
            <a:miter lim="400000"/>
          </a:ln>
        </p:spPr>
      </p:pic>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12–3 </a:t>
            </a:r>
            <a:r>
              <a:rPr sz="1100">
                <a:solidFill>
                  <a:srgbClr val="482400"/>
                </a:solidFill>
                <a:latin typeface="Arial Bold"/>
                <a:ea typeface="Arial Bold"/>
                <a:cs typeface="Arial Bold"/>
                <a:sym typeface="Arial Bold"/>
              </a:rPr>
              <a:t>RELIGIOUS DIVISIONS ABOUT 1600 </a:t>
            </a:r>
            <a:r>
              <a:rPr sz="1100">
                <a:solidFill>
                  <a:srgbClr val="482400"/>
                </a:solidFill>
                <a:latin typeface="Arial"/>
                <a:ea typeface="Arial"/>
                <a:cs typeface="Arial"/>
                <a:sym typeface="Arial"/>
              </a:rPr>
              <a:t>By 1600, few could seriously expect Christians to return to a uniform religious allegiance. In Spain and southern Italy, Catholicism remained relatively unchallenged, but note the existence elsewhere of large religious minorities, both Catholic and Protestant.</a:t>
            </a:r>
          </a:p>
        </p:txBody>
      </p:sp>
      <p:pic>
        <p:nvPicPr>
          <p:cNvPr id="293" name="KNB12M03.jpeg" descr="KNB12M03.jpg"/>
          <p:cNvPicPr/>
          <p:nvPr/>
        </p:nvPicPr>
        <p:blipFill>
          <a:blip r:embed="rId3">
            <a:extLst/>
          </a:blip>
          <a:stretch>
            <a:fillRect/>
          </a:stretch>
        </p:blipFill>
        <p:spPr>
          <a:xfrm>
            <a:off x="1063625" y="0"/>
            <a:ext cx="7626350" cy="6400800"/>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95527">
              <a:defRPr sz="1800">
                <a:solidFill>
                  <a:srgbClr val="000000"/>
                </a:solidFill>
              </a:defRPr>
            </a:pPr>
            <a:r>
              <a:rPr sz="957">
                <a:solidFill>
                  <a:srgbClr val="482400"/>
                </a:solidFill>
                <a:latin typeface="Arial"/>
                <a:ea typeface="Arial"/>
                <a:cs typeface="Arial"/>
                <a:sym typeface="Arial"/>
              </a:rPr>
              <a:t>Map 12–4 </a:t>
            </a:r>
            <a:r>
              <a:rPr sz="957">
                <a:solidFill>
                  <a:srgbClr val="482400"/>
                </a:solidFill>
                <a:latin typeface="Arial Bold"/>
                <a:ea typeface="Arial Bold"/>
                <a:cs typeface="Arial Bold"/>
                <a:sym typeface="Arial Bold"/>
              </a:rPr>
              <a:t>THE HOLY ROMAN EMPIRE ABOUT 1618</a:t>
            </a:r>
            <a:r>
              <a:rPr sz="957">
                <a:solidFill>
                  <a:srgbClr val="482400"/>
                </a:solidFill>
                <a:latin typeface="Arial"/>
                <a:ea typeface="Arial"/>
                <a:cs typeface="Arial"/>
                <a:sym typeface="Arial"/>
              </a:rPr>
              <a:t> On the eve of the Thirty Years’ War, the Holy Roman Empire was politically and religiously fragmented, as revealed by this somewhat simplified map. Lutherans dominated the north and Catholics the south; Calvinists controlled the United Provinces and the Palatinate and were important in Switzerland and Brandenburg.</a:t>
            </a:r>
            <a:br>
              <a:rPr sz="957">
                <a:solidFill>
                  <a:srgbClr val="482400"/>
                </a:solidFill>
                <a:latin typeface="Arial"/>
                <a:ea typeface="Arial"/>
                <a:cs typeface="Arial"/>
                <a:sym typeface="Arial"/>
              </a:rPr>
            </a:br>
          </a:p>
        </p:txBody>
      </p:sp>
      <p:pic>
        <p:nvPicPr>
          <p:cNvPr id="298" name="KNB12M04.jpeg" descr="KNB12M04.jpg"/>
          <p:cNvPicPr/>
          <p:nvPr/>
        </p:nvPicPr>
        <p:blipFill>
          <a:blip r:embed="rId3">
            <a:extLst/>
          </a:blip>
          <a:stretch>
            <a:fillRect/>
          </a:stretch>
        </p:blipFill>
        <p:spPr>
          <a:xfrm>
            <a:off x="1727200" y="0"/>
            <a:ext cx="6299200" cy="6400800"/>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Bohemian Period of the </a:t>
            </a:r>
            <a:br>
              <a:rPr sz="4000">
                <a:solidFill>
                  <a:srgbClr val="482400"/>
                </a:solidFill>
              </a:rPr>
            </a:br>
            <a:r>
              <a:rPr sz="4000">
                <a:solidFill>
                  <a:srgbClr val="482400"/>
                </a:solidFill>
              </a:rPr>
              <a:t>Thirty Years’ War</a:t>
            </a:r>
          </a:p>
        </p:txBody>
      </p:sp>
      <p:sp>
        <p:nvSpPr>
          <p:cNvPr id="303" name="Shape 30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Catholics name Ferdinand II as Holy Roman Emperor, who immediately revokes religious freedom to Bohemian Protestants</a:t>
            </a:r>
            <a:endParaRPr sz="2910"/>
          </a:p>
          <a:p>
            <a:pPr lvl="0" marL="332613" indent="-332613" defTabSz="886968">
              <a:spcBef>
                <a:spcPts val="600"/>
              </a:spcBef>
              <a:buBlip>
                <a:blip r:embed="rId2"/>
              </a:buBlip>
              <a:defRPr sz="1800"/>
            </a:pPr>
            <a:r>
              <a:rPr sz="2910"/>
              <a:t>Bohemians defiantly name Palatine, Frederick V, their king</a:t>
            </a:r>
            <a:endParaRPr sz="2910"/>
          </a:p>
          <a:p>
            <a:pPr lvl="0" marL="332613" indent="-332613" defTabSz="886968">
              <a:spcBef>
                <a:spcPts val="600"/>
              </a:spcBef>
              <a:buBlip>
                <a:blip r:embed="rId2"/>
              </a:buBlip>
              <a:defRPr sz="1800"/>
            </a:pPr>
            <a:r>
              <a:rPr sz="2910"/>
              <a:t>Spain joins Maximilian, who defeats Frederick’s troops at the Battle of White Mountain, thereby taking over Bohemia and Palatine</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Bohemian protesters throw three of Emperor Ferdinand II’s agents out of windows at Hradschin Castle in Prague to protest his revocation of Protestant freedoms.</a:t>
            </a:r>
            <a:br>
              <a:rPr sz="1100">
                <a:latin typeface="Arial"/>
                <a:ea typeface="Arial"/>
                <a:cs typeface="Arial"/>
                <a:sym typeface="Arial"/>
              </a:rPr>
            </a:br>
            <a:r>
              <a:rPr sz="1100">
                <a:latin typeface="Arial"/>
                <a:ea typeface="Arial"/>
                <a:cs typeface="Arial"/>
                <a:sym typeface="Arial"/>
              </a:rPr>
              <a:t>Bildarchiv Preussischer Kulturbesitz/Art Resource, NY</a:t>
            </a:r>
          </a:p>
        </p:txBody>
      </p:sp>
      <p:pic>
        <p:nvPicPr>
          <p:cNvPr id="306" name="AAFPTHM0.jpeg" descr="AAFPTHM0.jpg"/>
          <p:cNvPicPr/>
          <p:nvPr/>
        </p:nvPicPr>
        <p:blipFill>
          <a:blip r:embed="rId3">
            <a:extLst/>
          </a:blip>
          <a:stretch>
            <a:fillRect/>
          </a:stretch>
        </p:blipFill>
        <p:spPr>
          <a:xfrm>
            <a:off x="685800" y="50800"/>
            <a:ext cx="8477250" cy="6273800"/>
          </a:xfrm>
          <a:prstGeom prst="rect">
            <a:avLst/>
          </a:prstGeom>
          <a:ln w="12700">
            <a:miter lim="400000"/>
          </a:ln>
        </p:spPr>
      </p:pic>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Danish Period of the </a:t>
            </a:r>
            <a:br>
              <a:rPr sz="4000">
                <a:solidFill>
                  <a:srgbClr val="482400"/>
                </a:solidFill>
              </a:rPr>
            </a:br>
            <a:r>
              <a:rPr sz="4000">
                <a:solidFill>
                  <a:srgbClr val="482400"/>
                </a:solidFill>
              </a:rPr>
              <a:t>Thirty Years’ War</a:t>
            </a:r>
          </a:p>
        </p:txBody>
      </p:sp>
      <p:sp>
        <p:nvSpPr>
          <p:cNvPr id="311" name="Shape 31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Emperor Maximilian humiliates Protestant forces in Germany under Lutheran king </a:t>
            </a:r>
            <a:r>
              <a:rPr sz="2910">
                <a:latin typeface="Verdana Bold"/>
                <a:ea typeface="Verdana Bold"/>
                <a:cs typeface="Verdana Bold"/>
                <a:sym typeface="Verdana Bold"/>
              </a:rPr>
              <a:t>Christian V </a:t>
            </a:r>
            <a:r>
              <a:rPr sz="2910"/>
              <a:t>and forces them to return to Denmark</a:t>
            </a:r>
            <a:endParaRPr sz="2910"/>
          </a:p>
          <a:p>
            <a:pPr lvl="0" marL="332613" indent="-332613" defTabSz="886968">
              <a:spcBef>
                <a:spcPts val="600"/>
              </a:spcBef>
              <a:buBlip>
                <a:blip r:embed="rId2"/>
              </a:buBlip>
              <a:defRPr sz="1800"/>
            </a:pPr>
            <a:r>
              <a:rPr sz="2910"/>
              <a:t>Emperor Ferdinand gains an ally in the mercenary Protestant </a:t>
            </a:r>
            <a:r>
              <a:rPr sz="2910">
                <a:latin typeface="Verdana Bold"/>
                <a:ea typeface="Verdana Bold"/>
                <a:cs typeface="Verdana Bold"/>
                <a:sym typeface="Verdana Bold"/>
              </a:rPr>
              <a:t>Albrecht of Wallenstein</a:t>
            </a:r>
            <a:r>
              <a:rPr sz="2910"/>
              <a:t>; breaks Protestant resistance and orders the </a:t>
            </a:r>
            <a:r>
              <a:rPr sz="2910">
                <a:latin typeface="Verdana Bold"/>
                <a:ea typeface="Verdana Bold"/>
                <a:cs typeface="Verdana Bold"/>
                <a:sym typeface="Verdana Bold"/>
              </a:rPr>
              <a:t>Edict of Restitution</a:t>
            </a:r>
            <a:r>
              <a:rPr sz="2910"/>
              <a:t>, reasserting the Peace of Augsburg</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Shape 31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Swedish Period of the </a:t>
            </a:r>
            <a:br>
              <a:rPr sz="4000">
                <a:solidFill>
                  <a:srgbClr val="482400"/>
                </a:solidFill>
              </a:rPr>
            </a:br>
            <a:r>
              <a:rPr sz="4000">
                <a:solidFill>
                  <a:srgbClr val="482400"/>
                </a:solidFill>
              </a:rPr>
              <a:t>Thirty Years’ War</a:t>
            </a:r>
          </a:p>
        </p:txBody>
      </p:sp>
      <p:sp>
        <p:nvSpPr>
          <p:cNvPr id="314" name="Shape 31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Gustavus Adolphus II of Sweden</a:t>
            </a:r>
            <a:r>
              <a:rPr sz="3000"/>
              <a:t>, with help from the French and Dutch, turn the tide of the war with a  smashing victory at Breitenfield</a:t>
            </a:r>
            <a:endParaRPr sz="3000"/>
          </a:p>
          <a:p>
            <a:pPr lvl="0">
              <a:buBlip>
                <a:blip r:embed="rId2"/>
              </a:buBlip>
              <a:defRPr sz="1800"/>
            </a:pPr>
            <a:r>
              <a:rPr sz="3000"/>
              <a:t>Adolphus is killed by Wallenstein’s forces at the </a:t>
            </a:r>
            <a:r>
              <a:rPr sz="3000">
                <a:latin typeface="Verdana Bold"/>
                <a:ea typeface="Verdana Bold"/>
                <a:cs typeface="Verdana Bold"/>
                <a:sym typeface="Verdana Bold"/>
              </a:rPr>
              <a:t>Battle of Lutzen</a:t>
            </a:r>
            <a:r>
              <a:rPr sz="3000"/>
              <a:t>, but then Wallenstein is assassinated himself by Ferdinand, who was afraid of his independence</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Swedish Period of the </a:t>
            </a:r>
            <a:br>
              <a:rPr sz="4000">
                <a:solidFill>
                  <a:srgbClr val="482400"/>
                </a:solidFill>
              </a:rPr>
            </a:br>
            <a:r>
              <a:rPr sz="4000">
                <a:solidFill>
                  <a:srgbClr val="482400"/>
                </a:solidFill>
              </a:rPr>
              <a:t>Thirty Years’ War (cont.)</a:t>
            </a:r>
          </a:p>
        </p:txBody>
      </p:sp>
      <p:sp>
        <p:nvSpPr>
          <p:cNvPr id="317" name="Shape 31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Despite religious convictions, the assassination of Wallenstein proved it was more a war of greed and politics</a:t>
            </a:r>
            <a:endParaRPr sz="3000"/>
          </a:p>
          <a:p>
            <a:pPr lvl="0">
              <a:buBlip>
                <a:blip r:embed="rId2"/>
              </a:buBlip>
              <a:defRPr sz="1800"/>
            </a:pPr>
            <a:r>
              <a:rPr sz="3000">
                <a:latin typeface="Verdana Bold"/>
                <a:ea typeface="Verdana Bold"/>
                <a:cs typeface="Verdana Bold"/>
                <a:sym typeface="Verdana Bold"/>
              </a:rPr>
              <a:t>Peace of Prague </a:t>
            </a:r>
            <a:r>
              <a:rPr sz="3000"/>
              <a:t>– German Protestant states reach a compromise with Ferdinand; the war, however, continues elsewhere</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Shape 31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Fourth and Final Period: </a:t>
            </a:r>
            <a:br>
              <a:rPr sz="4000">
                <a:solidFill>
                  <a:srgbClr val="482400"/>
                </a:solidFill>
              </a:rPr>
            </a:br>
            <a:r>
              <a:rPr sz="4000">
                <a:solidFill>
                  <a:srgbClr val="482400"/>
                </a:solidFill>
              </a:rPr>
              <a:t>The Swedish-French Period</a:t>
            </a:r>
          </a:p>
        </p:txBody>
      </p:sp>
      <p:sp>
        <p:nvSpPr>
          <p:cNvPr id="320" name="Shape 32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French, Swedish, and Spanish troops for the next thirteen years attack and loot Germany simply for the sake of warring itself</a:t>
            </a:r>
            <a:endParaRPr sz="3000"/>
          </a:p>
          <a:p>
            <a:pPr lvl="0">
              <a:buBlip>
                <a:blip r:embed="rId2"/>
              </a:buBlip>
              <a:defRPr sz="1800"/>
            </a:pPr>
            <a:r>
              <a:rPr sz="3000"/>
              <a:t>Treaty of Westphalia of 1648 ends the war, which had killed one-third of Germany’s population – the Treaty did the following:</a:t>
            </a:r>
            <a:endParaRPr sz="3000"/>
          </a:p>
          <a:p>
            <a:pPr lvl="1" marL="742950" indent="-285750">
              <a:spcBef>
                <a:spcPts val="600"/>
              </a:spcBef>
              <a:buBlip>
                <a:blip r:embed="rId3"/>
              </a:buBlip>
              <a:defRPr sz="1800"/>
            </a:pPr>
            <a:r>
              <a:rPr sz="2600"/>
              <a:t>Rescinded the Edict of Restitution and put back the Peace of Augsburg</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3600">
                <a:solidFill>
                  <a:srgbClr val="482400"/>
                </a:solidFill>
              </a:rPr>
              <a:t>Fourth and Final Period: </a:t>
            </a:r>
            <a:br>
              <a:rPr sz="3600">
                <a:solidFill>
                  <a:srgbClr val="482400"/>
                </a:solidFill>
              </a:rPr>
            </a:br>
            <a:r>
              <a:rPr sz="3600">
                <a:solidFill>
                  <a:srgbClr val="482400"/>
                </a:solidFill>
              </a:rPr>
              <a:t>The Swedish-French Period (cont.)</a:t>
            </a:r>
          </a:p>
        </p:txBody>
      </p:sp>
      <p:sp>
        <p:nvSpPr>
          <p:cNvPr id="323" name="Shape 32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Treaty of Westphalia of 1648 </a:t>
            </a:r>
            <a:r>
              <a:rPr sz="3000"/>
              <a:t>ends the war, which had killed one-third of Germany’s population – the Treaty did the following:</a:t>
            </a:r>
            <a:endParaRPr sz="3000"/>
          </a:p>
          <a:p>
            <a:pPr lvl="1" marL="742950" indent="-285750">
              <a:spcBef>
                <a:spcPts val="600"/>
              </a:spcBef>
              <a:buBlip>
                <a:blip r:embed="rId3"/>
              </a:buBlip>
              <a:defRPr sz="1800"/>
            </a:pPr>
            <a:r>
              <a:rPr sz="2600"/>
              <a:t>Calvinists officially recognized</a:t>
            </a:r>
            <a:endParaRPr sz="2600"/>
          </a:p>
          <a:p>
            <a:pPr lvl="1" marL="742950" indent="-285750">
              <a:spcBef>
                <a:spcPts val="600"/>
              </a:spcBef>
              <a:buBlip>
                <a:blip r:embed="rId3"/>
              </a:buBlip>
              <a:defRPr sz="1800"/>
            </a:pPr>
            <a:r>
              <a:rPr sz="2600"/>
              <a:t>Swiss Confederacy, the Netherlands, and Bavaria become independent</a:t>
            </a:r>
            <a:endParaRPr sz="2600"/>
          </a:p>
          <a:p>
            <a:pPr lvl="1" marL="742950" indent="-285750">
              <a:spcBef>
                <a:spcPts val="600"/>
              </a:spcBef>
              <a:buBlip>
                <a:blip r:embed="rId3"/>
              </a:buBlip>
              <a:defRPr sz="1800"/>
            </a:pPr>
            <a:r>
              <a:rPr sz="2600"/>
              <a:t>Brandenburg –Prussia becomes most powerful German state</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The Dutch celebrate the Treaty of Westphalia, ending the Thirty Years’ War.</a:t>
            </a:r>
            <a:br>
              <a:rPr sz="1100">
                <a:latin typeface="Arial"/>
                <a:ea typeface="Arial"/>
                <a:cs typeface="Arial"/>
                <a:sym typeface="Arial"/>
              </a:rPr>
            </a:br>
            <a:r>
              <a:rPr sz="1100">
                <a:latin typeface="Arial"/>
                <a:ea typeface="Arial"/>
                <a:cs typeface="Arial"/>
                <a:sym typeface="Arial"/>
              </a:rPr>
              <a:t>© North Wind Picture Archives/Alamy</a:t>
            </a:r>
          </a:p>
        </p:txBody>
      </p:sp>
      <p:pic>
        <p:nvPicPr>
          <p:cNvPr id="326" name="12.jpeg" descr="12.11_BME2RD.jpg"/>
          <p:cNvPicPr/>
          <p:nvPr/>
        </p:nvPicPr>
        <p:blipFill>
          <a:blip r:embed="rId3">
            <a:extLst/>
          </a:blip>
          <a:stretch>
            <a:fillRect/>
          </a:stretch>
        </p:blipFill>
        <p:spPr>
          <a:xfrm>
            <a:off x="666750" y="1350962"/>
            <a:ext cx="8477250" cy="4156076"/>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Politiques</a:t>
            </a:r>
          </a:p>
        </p:txBody>
      </p:sp>
      <p:sp>
        <p:nvSpPr>
          <p:cNvPr id="140" name="Shape 14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Intellectuals of the 1500’s criticized the religious strife between Catholics and Protestants</a:t>
            </a:r>
            <a:endParaRPr sz="3000"/>
          </a:p>
          <a:p>
            <a:pPr lvl="0">
              <a:buBlip>
                <a:blip r:embed="rId2"/>
              </a:buBlip>
              <a:defRPr sz="1800"/>
            </a:pPr>
            <a:r>
              <a:rPr sz="3000"/>
              <a:t>Rulers who urged tolerance and moderation and became indifferent to religion became known as politiques</a:t>
            </a:r>
            <a:endParaRPr sz="3000"/>
          </a:p>
          <a:p>
            <a:pPr lvl="0">
              <a:buBlip>
                <a:blip r:embed="rId2"/>
              </a:buBlip>
              <a:defRPr sz="1800"/>
            </a:pPr>
            <a:r>
              <a:rPr sz="3000">
                <a:latin typeface="Verdana Bold"/>
                <a:ea typeface="Verdana Bold"/>
                <a:cs typeface="Verdana Bold"/>
                <a:sym typeface="Verdana Bold"/>
              </a:rPr>
              <a:t>Elizabeth I </a:t>
            </a:r>
            <a:r>
              <a:rPr sz="3000"/>
              <a:t>of England was the most successful politique</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Arial"/>
                <a:ea typeface="Arial"/>
                <a:cs typeface="Arial"/>
                <a:sym typeface="Arial"/>
              </a:rPr>
              <a:t>Map 12–5 </a:t>
            </a:r>
            <a:r>
              <a:rPr sz="1100">
                <a:latin typeface="Arial Bold"/>
                <a:ea typeface="Arial Bold"/>
                <a:cs typeface="Arial Bold"/>
                <a:sym typeface="Arial Bold"/>
              </a:rPr>
              <a:t>EUROPE IN 1648</a:t>
            </a:r>
            <a:r>
              <a:rPr sz="1100">
                <a:latin typeface="Arial"/>
                <a:ea typeface="Arial"/>
                <a:cs typeface="Arial"/>
                <a:sym typeface="Arial"/>
              </a:rPr>
              <a:t> At the end of the Thirty Years’ War, Spain still had extensive possessions. Austria and Brandenburg-Prussia were rising powers, the independence of the United Provinces and Switzerland was recognized, and Sweden had footholds in northern Germany.</a:t>
            </a:r>
          </a:p>
        </p:txBody>
      </p:sp>
      <p:pic>
        <p:nvPicPr>
          <p:cNvPr id="331" name="Screen Shot 2012-08-27 at 1.jpg" descr="Screen Shot 2012-08-27 at 1.02.42 AM.jpg"/>
          <p:cNvPicPr/>
          <p:nvPr/>
        </p:nvPicPr>
        <p:blipFill>
          <a:blip r:embed="rId3">
            <a:extLst/>
          </a:blip>
          <a:stretch>
            <a:fillRect/>
          </a:stretch>
        </p:blipFill>
        <p:spPr>
          <a:xfrm>
            <a:off x="666750" y="0"/>
            <a:ext cx="8477250" cy="6415088"/>
          </a:xfrm>
          <a:prstGeom prst="rect">
            <a:avLst/>
          </a:prstGeom>
          <a:ln w="12700">
            <a:miter lim="400000"/>
          </a:ln>
        </p:spPr>
      </p:pic>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Spain and France</a:t>
            </a:r>
          </a:p>
        </p:txBody>
      </p:sp>
      <p:sp>
        <p:nvSpPr>
          <p:cNvPr id="336" name="Shape 33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Spain and France continue to war until 1659, when France emerges victorious</a:t>
            </a:r>
            <a:endParaRPr sz="3000"/>
          </a:p>
          <a:p>
            <a:pPr lvl="0">
              <a:buBlip>
                <a:blip r:embed="rId2"/>
              </a:buBlip>
              <a:defRPr sz="1800"/>
            </a:pPr>
            <a:r>
              <a:rPr sz="3000"/>
              <a:t>France becomes Europe’s dominant power, while Hapsburg Spain never recovers</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Protestant Repression in France</a:t>
            </a:r>
          </a:p>
        </p:txBody>
      </p:sp>
      <p:sp>
        <p:nvSpPr>
          <p:cNvPr id="143" name="Shape 14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French Protestants were known as</a:t>
            </a:r>
            <a:r>
              <a:rPr sz="3000">
                <a:latin typeface="Verdana Bold"/>
                <a:ea typeface="Verdana Bold"/>
                <a:cs typeface="Verdana Bold"/>
                <a:sym typeface="Verdana Bold"/>
              </a:rPr>
              <a:t> Huguenots</a:t>
            </a:r>
            <a:endParaRPr sz="3000">
              <a:latin typeface="Verdana Bold"/>
              <a:ea typeface="Verdana Bold"/>
              <a:cs typeface="Verdana Bold"/>
              <a:sym typeface="Verdana Bold"/>
            </a:endParaRPr>
          </a:p>
          <a:p>
            <a:pPr lvl="0">
              <a:buBlip>
                <a:blip r:embed="rId2"/>
              </a:buBlip>
              <a:defRPr sz="1800"/>
            </a:pPr>
            <a:r>
              <a:rPr sz="3000">
                <a:latin typeface="Verdana Bold"/>
                <a:ea typeface="Verdana Bold"/>
                <a:cs typeface="Verdana Bold"/>
                <a:sym typeface="Verdana Bold"/>
              </a:rPr>
              <a:t>Emperor Charles V </a:t>
            </a:r>
            <a:r>
              <a:rPr sz="3000"/>
              <a:t>started the first wave of Protestant persecution in 1525</a:t>
            </a:r>
            <a:endParaRPr sz="3000"/>
          </a:p>
          <a:p>
            <a:pPr lvl="0">
              <a:buBlip>
                <a:blip r:embed="rId2"/>
              </a:buBlip>
              <a:defRPr sz="1800"/>
            </a:pPr>
            <a:r>
              <a:rPr sz="3000"/>
              <a:t>1534 – Protestants arrested and leader John Calvin sent into exile</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Protestant Repression in France (cont.)</a:t>
            </a:r>
          </a:p>
        </p:txBody>
      </p:sp>
      <p:sp>
        <p:nvSpPr>
          <p:cNvPr id="146" name="Shape 14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1540 – </a:t>
            </a:r>
            <a:r>
              <a:rPr sz="3000">
                <a:latin typeface="Verdana Bold"/>
                <a:ea typeface="Verdana Bold"/>
                <a:cs typeface="Verdana Bold"/>
                <a:sym typeface="Verdana Bold"/>
              </a:rPr>
              <a:t>Edict of Fontainebleau </a:t>
            </a:r>
            <a:r>
              <a:rPr sz="3000"/>
              <a:t>makes Protestants subject to the Inquisition</a:t>
            </a:r>
            <a:endParaRPr sz="3000"/>
          </a:p>
          <a:p>
            <a:pPr lvl="0">
              <a:buBlip>
                <a:blip r:embed="rId2"/>
              </a:buBlip>
              <a:defRPr sz="1800"/>
            </a:pPr>
            <a:r>
              <a:rPr sz="3000"/>
              <a:t>1551 – </a:t>
            </a:r>
            <a:r>
              <a:rPr sz="3000">
                <a:latin typeface="Verdana Bold"/>
                <a:ea typeface="Verdana Bold"/>
                <a:cs typeface="Verdana Bold"/>
                <a:sym typeface="Verdana Bold"/>
              </a:rPr>
              <a:t>Edict of Chateaubriand </a:t>
            </a:r>
            <a:r>
              <a:rPr sz="3000"/>
              <a:t>establishes more measures against the Protestants</a:t>
            </a:r>
            <a:endParaRPr sz="3000"/>
          </a:p>
          <a:p>
            <a:pPr lvl="0">
              <a:buBlip>
                <a:blip r:embed="rId2"/>
              </a:buBlip>
              <a:defRPr sz="1800"/>
            </a:pPr>
            <a:r>
              <a:rPr sz="3000"/>
              <a:t>Later the Bourbon and Montmorency-Chatillon families become sympathetic to the Huguenots</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Appeal of Calvinism</a:t>
            </a:r>
          </a:p>
        </p:txBody>
      </p:sp>
      <p:sp>
        <p:nvSpPr>
          <p:cNvPr id="149" name="Shape 14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John Calvin curries favor with powerful aristocrats like the Prince of Conde, who converted to Calvinism</a:t>
            </a:r>
            <a:endParaRPr sz="3000"/>
          </a:p>
          <a:p>
            <a:pPr lvl="0">
              <a:buBlip>
                <a:blip r:embed="rId2"/>
              </a:buBlip>
              <a:defRPr sz="1800"/>
            </a:pPr>
            <a:r>
              <a:rPr sz="3000"/>
              <a:t>The powerful combination of now political and religious (the Huguenots) dissidents made Calvinism a viable religion in Catholic France</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