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media/image6.jpeg" ContentType="image/jpeg"/>
  <Override PartName="/ppt/notesSlides/notesSlide6.xml" ContentType="application/vnd.openxmlformats-officedocument.presentationml.notesSlide+xml"/>
  <Override PartName="/ppt/media/image7.jpeg" ContentType="image/jpeg"/>
  <Override PartName="/ppt/notesSlides/notesSlide7.xml" ContentType="application/vnd.openxmlformats-officedocument.presentationml.notesSlide+xml"/>
  <Override PartName="/ppt/media/image8.jpeg" ContentType="image/jpeg"/>
  <Override PartName="/ppt/notesSlides/notesSlide8.xml" ContentType="application/vnd.openxmlformats-officedocument.presentationml.notesSlide+xml"/>
  <Override PartName="/ppt/media/image9.jpeg" ContentType="image/jpeg"/>
  <Override PartName="/ppt/notesSlides/notesSlide9.xml" ContentType="application/vnd.openxmlformats-officedocument.presentationml.notesSlide+xml"/>
  <Override PartName="/ppt/media/image10.jpeg" ContentType="image/jpeg"/>
  <Override PartName="/ppt/notesSlides/notesSlide10.xml" ContentType="application/vnd.openxmlformats-officedocument.presentationml.notesSlide+xml"/>
  <Override PartName="/ppt/media/image11.jpeg" ContentType="image/jpeg"/>
  <Override PartName="/ppt/notesSlides/notesSlide11.xml" ContentType="application/vnd.openxmlformats-officedocument.presentationml.notesSlide+xml"/>
  <Override PartName="/ppt/media/image12.jpeg" ContentType="image/jpeg"/>
  <Override PartName="/ppt/notesSlides/notesSlide12.xml" ContentType="application/vnd.openxmlformats-officedocument.presentationml.notesSlide+xml"/>
  <Override PartName="/ppt/media/image13.jpeg" ContentType="image/jpeg"/>
  <Override PartName="/ppt/notesSlides/notesSlide13.xml" ContentType="application/vnd.openxmlformats-officedocument.presentationml.notesSlide+xml"/>
  <Override PartName="/ppt/media/image14.jpeg" ContentType="image/jpeg"/>
  <Override PartName="/ppt/notesSlides/notesSlide14.xml" ContentType="application/vnd.openxmlformats-officedocument.presentationml.notesSlide+xml"/>
  <Override PartName="/ppt/media/image15.jpeg" ContentType="image/jpeg"/>
  <Override PartName="/ppt/notesSlides/notesSlide15.xml" ContentType="application/vnd.openxmlformats-officedocument.presentationml.notesSlide+xml"/>
  <Override PartName="/ppt/media/image16.jpeg" ContentType="image/jpeg"/>
  <Override PartName="/ppt/notesSlides/notesSlide16.xml" ContentType="application/vnd.openxmlformats-officedocument.presentationml.notesSlide+xml"/>
  <Override PartName="/ppt/media/image17.jpeg" ContentType="image/jpeg"/>
  <Override PartName="/ppt/media/image18.jpeg" ContentType="image/jpeg"/>
  <Override PartName="/ppt/notesSlides/notesSlide17.xml" ContentType="application/vnd.openxmlformats-officedocument.presentationml.notesSlide+xml"/>
  <Override PartName="/ppt/media/image19.jpeg" ContentType="image/jpeg"/>
  <Override PartName="/ppt/notesSlides/notesSlide18.xml" ContentType="application/vnd.openxmlformats-officedocument.presentationml.notesSlide+xml"/>
  <Override PartName="/ppt/media/image20.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Lst>
  <p:sldSz cx="9144000" cy="6858000"/>
  <p:notesSz cx="6858000" cy="9144000"/>
  <p:defaultTextStyle>
    <a:lvl1pPr>
      <a:defRPr sz="2400">
        <a:latin typeface="Verdana"/>
        <a:ea typeface="Verdana"/>
        <a:cs typeface="Verdana"/>
        <a:sym typeface="Verdana"/>
      </a:defRPr>
    </a:lvl1pPr>
    <a:lvl2pPr indent="457200">
      <a:defRPr sz="2400">
        <a:latin typeface="Verdana"/>
        <a:ea typeface="Verdana"/>
        <a:cs typeface="Verdana"/>
        <a:sym typeface="Verdana"/>
      </a:defRPr>
    </a:lvl2pPr>
    <a:lvl3pPr indent="914400">
      <a:defRPr sz="2400">
        <a:latin typeface="Verdana"/>
        <a:ea typeface="Verdana"/>
        <a:cs typeface="Verdana"/>
        <a:sym typeface="Verdana"/>
      </a:defRPr>
    </a:lvl3pPr>
    <a:lvl4pPr indent="1371600">
      <a:defRPr sz="2400">
        <a:latin typeface="Verdana"/>
        <a:ea typeface="Verdana"/>
        <a:cs typeface="Verdana"/>
        <a:sym typeface="Verdana"/>
      </a:defRPr>
    </a:lvl4pPr>
    <a:lvl5pPr indent="1828800">
      <a:defRPr sz="2400">
        <a:latin typeface="Verdana"/>
        <a:ea typeface="Verdana"/>
        <a:cs typeface="Verdana"/>
        <a:sym typeface="Verdana"/>
      </a:defRPr>
    </a:lvl5pPr>
    <a:lvl6pPr>
      <a:defRPr sz="2400">
        <a:latin typeface="Verdana"/>
        <a:ea typeface="Verdana"/>
        <a:cs typeface="Verdana"/>
        <a:sym typeface="Verdana"/>
      </a:defRPr>
    </a:lvl6pPr>
    <a:lvl7pPr>
      <a:defRPr sz="2400">
        <a:latin typeface="Verdana"/>
        <a:ea typeface="Verdana"/>
        <a:cs typeface="Verdana"/>
        <a:sym typeface="Verdana"/>
      </a:defRPr>
    </a:lvl7pPr>
    <a:lvl8pPr>
      <a:defRPr sz="2400">
        <a:latin typeface="Verdana"/>
        <a:ea typeface="Verdana"/>
        <a:cs typeface="Verdana"/>
        <a:sym typeface="Verdana"/>
      </a:defRPr>
    </a:lvl8pPr>
    <a:lvl9pPr>
      <a:defRPr sz="2400">
        <a:latin typeface="Verdana"/>
        <a:ea typeface="Verdana"/>
        <a:cs typeface="Verdana"/>
        <a:sym typeface="Verdan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3F0E9"/>
          </a:solidFill>
        </a:fill>
      </a:tcStyle>
    </a:wholeTbl>
    <a:band2H>
      <a:tcTxStyle b="def" i="def"/>
      <a:tcStyle>
        <a:tcBdr/>
        <a:fill>
          <a:solidFill>
            <a:srgbClr val="F9F7F4"/>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Row>
  </a:tblStyle>
  <a:tblStyle styleId="{C7B018BB-80A7-4F77-B60F-C8B233D01FF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9DAD5"/>
          </a:solidFill>
        </a:fill>
      </a:tcStyle>
    </a:wholeTbl>
    <a:band2H>
      <a:tcTxStyle b="def" i="def"/>
      <a:tcStyle>
        <a:tcBdr/>
        <a:fill>
          <a:solidFill>
            <a:srgbClr val="F4EDEB"/>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Row>
  </a:tblStyle>
  <a:tblStyle styleId="{CF821DB8-F4EB-4A41-A1BA-3FCAFE7338EE}" styleName="">
    <a:tblBg/>
    <a:wholeTbl>
      <a:tcTxStyle b="on" i="on">
        <a:font>
          <a:latin typeface="Verdana"/>
          <a:ea typeface="Verdana"/>
          <a:cs typeface="Verdan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FD6C3"/>
          </a:solidFill>
        </a:fill>
      </a:tcStyle>
    </a:firstCol>
    <a:lastRow>
      <a:tcTxStyle b="on" i="on">
        <a:font>
          <a:latin typeface="Verdana"/>
          <a:ea typeface="Verdana"/>
          <a:cs typeface="Verdana"/>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Verdana"/>
          <a:ea typeface="Verdana"/>
          <a:cs typeface="Verdana"/>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DFD6C3"/>
          </a:solidFill>
        </a:fill>
      </a:tcStyle>
    </a:firstRow>
  </a:tblStyle>
  <a:tblStyle styleId="{33BA23B1-9221-436E-865A-0063620EA4FD}"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lvl="0"/>
          </a:p>
        </p:txBody>
      </p:sp>
      <p:sp>
        <p:nvSpPr>
          <p:cNvPr id="116" name="Shape 116"/>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Shape 123"/>
          <p:cNvSpPr/>
          <p:nvPr>
            <p:ph type="sldImg"/>
          </p:nvPr>
        </p:nvSpPr>
        <p:spPr>
          <a:prstGeom prst="rect">
            <a:avLst/>
          </a:prstGeom>
        </p:spPr>
        <p:txBody>
          <a:bodyPr/>
          <a:lstStyle/>
          <a:p>
            <a:pPr lvl="0"/>
          </a:p>
        </p:txBody>
      </p:sp>
      <p:sp>
        <p:nvSpPr>
          <p:cNvPr id="124" name="Shape 12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Peter the Great (r. 1682–1725), seeking to make Russia a military power after West European models reorganized the country’s political, social, and economic structures. He also radically changed the relationship of the Russian Church to the Russian state. His reign saw Russia enter fully into European power politics.</a:t>
            </a:r>
            <a:endParaRPr sz="1200">
              <a:latin typeface="Calibri"/>
              <a:ea typeface="Calibri"/>
              <a:cs typeface="Calibri"/>
              <a:sym typeface="Calibri"/>
            </a:endParaRPr>
          </a:p>
          <a:p>
            <a:pPr lvl="0">
              <a:lnSpc>
                <a:spcPct val="100000"/>
              </a:lnSpc>
              <a:defRPr sz="1800"/>
            </a:pPr>
            <a:r>
              <a:rPr i="1" sz="1200">
                <a:latin typeface="Arial"/>
                <a:ea typeface="Arial"/>
                <a:cs typeface="Arial"/>
                <a:sym typeface="Arial"/>
              </a:rPr>
              <a:t>The Apotheosis of Tsar Peter the Great</a:t>
            </a:r>
            <a:r>
              <a:rPr sz="1200">
                <a:latin typeface="Arial"/>
                <a:ea typeface="Arial"/>
                <a:cs typeface="Arial"/>
                <a:sym typeface="Arial"/>
              </a:rPr>
              <a:t> 1672–1725 by unknown artist, 1710. bpk, Berlin/Museum of History, Moscow, Russia/ Alfredo Dagli Orti/Art Resource, NY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lvl="0"/>
          </a:p>
        </p:txBody>
      </p:sp>
      <p:sp>
        <p:nvSpPr>
          <p:cNvPr id="310" name="Shape 310"/>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Title page from </a:t>
            </a:r>
            <a:r>
              <a:rPr i="1" sz="1200">
                <a:latin typeface="Arial"/>
                <a:ea typeface="Arial"/>
                <a:cs typeface="Arial"/>
                <a:sym typeface="Arial"/>
              </a:rPr>
              <a:t>Two Treatises of Government </a:t>
            </a:r>
            <a:r>
              <a:rPr sz="1200">
                <a:latin typeface="Arial"/>
                <a:ea typeface="Arial"/>
                <a:cs typeface="Arial"/>
                <a:sym typeface="Arial"/>
              </a:rPr>
              <a:t>by</a:t>
            </a:r>
            <a:r>
              <a:rPr i="1" sz="1200">
                <a:latin typeface="Arial"/>
                <a:ea typeface="Arial"/>
                <a:cs typeface="Arial"/>
                <a:sym typeface="Arial"/>
              </a:rPr>
              <a:t> </a:t>
            </a:r>
            <a:r>
              <a:rPr sz="1200">
                <a:latin typeface="Arial"/>
                <a:ea typeface="Arial"/>
                <a:cs typeface="Arial"/>
                <a:sym typeface="Arial"/>
              </a:rPr>
              <a:t>John Locke, London, 1690.</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Courtesy of the Library of Congress, Rosenwald Collection, Rare Book and Special Collections Division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ph type="sldImg"/>
          </p:nvPr>
        </p:nvSpPr>
        <p:spPr>
          <a:prstGeom prst="rect">
            <a:avLst/>
          </a:prstGeom>
        </p:spPr>
        <p:txBody>
          <a:bodyPr/>
          <a:lstStyle/>
          <a:p>
            <a:pPr lvl="0"/>
          </a:p>
        </p:txBody>
      </p:sp>
      <p:sp>
        <p:nvSpPr>
          <p:cNvPr id="324" name="Shape 32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Françoise d’Aubigne, Madame de Maintenon (1635–1719), a mistress to Louis XIV, secretly married him after his first wife’s death. The deeply pious Maintenon influenced Louis’s policy to make Roman Catholicism France’s only religion.</a:t>
            </a:r>
            <a:br>
              <a:rPr sz="1200">
                <a:latin typeface="Arial"/>
                <a:ea typeface="Arial"/>
                <a:cs typeface="Arial"/>
                <a:sym typeface="Arial"/>
              </a:rPr>
            </a:br>
            <a:r>
              <a:rPr sz="1200">
                <a:latin typeface="Arial"/>
                <a:ea typeface="Arial"/>
                <a:cs typeface="Arial"/>
                <a:sym typeface="Arial"/>
              </a:rPr>
              <a:t>Pierre Mignard (1612–1695), </a:t>
            </a:r>
            <a:r>
              <a:rPr i="1" sz="1200">
                <a:latin typeface="Arial"/>
                <a:ea typeface="Arial"/>
                <a:cs typeface="Arial"/>
                <a:sym typeface="Arial"/>
              </a:rPr>
              <a:t>Portrait of Francoise d'Aubigne, Marquise de Maintenon (1635–1719), mistress and second wife of Louis XIV</a:t>
            </a:r>
            <a:r>
              <a:rPr sz="1200">
                <a:latin typeface="Arial"/>
                <a:ea typeface="Arial"/>
                <a:cs typeface="Arial"/>
                <a:sym typeface="Arial"/>
              </a:rPr>
              <a:t>, c. 1694. Oil on canvas, 128 × 97 cm. Inv.: MV 3637. Chateaux de Versailles et de Trianon, Versailles. Bridgeman- Giraudon/Art Resource, NY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3" name="Shape 343"/>
          <p:cNvSpPr/>
          <p:nvPr>
            <p:ph type="sldImg"/>
          </p:nvPr>
        </p:nvSpPr>
        <p:spPr>
          <a:prstGeom prst="rect">
            <a:avLst/>
          </a:prstGeom>
        </p:spPr>
        <p:txBody>
          <a:bodyPr/>
          <a:lstStyle/>
          <a:p>
            <a:pPr lvl="0"/>
          </a:p>
        </p:txBody>
      </p:sp>
      <p:sp>
        <p:nvSpPr>
          <p:cNvPr id="344" name="Shape 34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13–2 </a:t>
            </a:r>
            <a:r>
              <a:rPr sz="1200">
                <a:latin typeface="Arial Bold"/>
                <a:ea typeface="Arial Bold"/>
                <a:cs typeface="Arial Bold"/>
                <a:sym typeface="Arial Bold"/>
              </a:rPr>
              <a:t>EUROPE IN 1714</a:t>
            </a:r>
            <a:r>
              <a:rPr sz="1200">
                <a:latin typeface="Arial"/>
                <a:ea typeface="Arial"/>
                <a:cs typeface="Arial"/>
                <a:sym typeface="Arial"/>
              </a:rPr>
              <a:t> The War of the Spanish Succession ended a year before the death of Louis XIV. The Bourbons had secured the Spanish throne, but Spain had forfeited its possessions in Flanders and Italy.</a:t>
            </a:r>
            <a:endParaRPr sz="1200">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8" name="Shape 348"/>
          <p:cNvSpPr/>
          <p:nvPr>
            <p:ph type="sldImg"/>
          </p:nvPr>
        </p:nvSpPr>
        <p:spPr>
          <a:prstGeom prst="rect">
            <a:avLst/>
          </a:prstGeom>
        </p:spPr>
        <p:txBody>
          <a:bodyPr/>
          <a:lstStyle/>
          <a:p>
            <a:pPr lvl="0"/>
          </a:p>
        </p:txBody>
      </p:sp>
      <p:sp>
        <p:nvSpPr>
          <p:cNvPr id="349" name="Shape 349"/>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impending collapse of John Law’s bank triggered a financial panic throughout France. Desperate investors sought to exchange their paper currency for gold and silver before the banks’ supply of precious metals was exhausted.</a:t>
            </a:r>
            <a:endParaRPr sz="1200">
              <a:latin typeface="Calibri"/>
              <a:ea typeface="Calibri"/>
              <a:cs typeface="Calibri"/>
              <a:sym typeface="Calibri"/>
            </a:endParaRPr>
          </a:p>
          <a:p>
            <a:pPr lvl="0">
              <a:lnSpc>
                <a:spcPct val="100000"/>
              </a:lnSpc>
              <a:defRPr sz="1800"/>
            </a:pPr>
            <a:r>
              <a:rPr i="1" sz="1200">
                <a:latin typeface="Arial"/>
                <a:ea typeface="Arial"/>
                <a:cs typeface="Arial"/>
                <a:sym typeface="Arial"/>
              </a:rPr>
              <a:t>La Rue Quincampoix</a:t>
            </a:r>
            <a:r>
              <a:rPr sz="1200">
                <a:latin typeface="Arial"/>
                <a:ea typeface="Arial"/>
                <a:cs typeface="Arial"/>
                <a:sym typeface="Arial"/>
              </a:rPr>
              <a:t>, The Law Affair, c. 1797 (coloured engraving), French School (18th century). Musee de la Ville de Paris, Musee Carnavalet, Paris, France/Archives Charmet/The Bridgeman Art Library International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3" name="Shape 353"/>
          <p:cNvSpPr/>
          <p:nvPr>
            <p:ph type="sldImg"/>
          </p:nvPr>
        </p:nvSpPr>
        <p:spPr>
          <a:prstGeom prst="rect">
            <a:avLst/>
          </a:prstGeom>
        </p:spPr>
        <p:txBody>
          <a:bodyPr/>
          <a:lstStyle/>
          <a:p>
            <a:pPr lvl="0"/>
          </a:p>
        </p:txBody>
      </p:sp>
      <p:sp>
        <p:nvSpPr>
          <p:cNvPr id="354" name="Shape 354"/>
          <p:cNvSpPr/>
          <p:nvPr>
            <p:ph type="body" sz="quarter" idx="1"/>
          </p:nvPr>
        </p:nvSpPr>
        <p:spPr>
          <a:prstGeom prst="rect">
            <a:avLst/>
          </a:prstGeom>
        </p:spPr>
        <p:txBody>
          <a:bodyPr/>
          <a:lstStyle/>
          <a:p>
            <a:pPr lvl="0">
              <a:lnSpc>
                <a:spcPct val="100000"/>
              </a:lnSpc>
              <a:spcBef>
                <a:spcPts val="400"/>
              </a:spcBef>
              <a:defRPr sz="1800"/>
            </a:pPr>
            <a:r>
              <a:rPr sz="1200">
                <a:latin typeface="Calibri"/>
                <a:ea typeface="Calibri"/>
                <a:cs typeface="Calibri"/>
                <a:sym typeface="Calibri"/>
              </a:rPr>
              <a:t>In 1683 the Ottomans laid siege to Vienna. Only the arrival of Polish forces under King John III Sobieski (r. 1674–1696) saved the Habsburg capital.</a:t>
            </a:r>
            <a:endParaRPr sz="1200">
              <a:latin typeface="Calibri"/>
              <a:ea typeface="Calibri"/>
              <a:cs typeface="Calibri"/>
              <a:sym typeface="Calibri"/>
            </a:endParaRPr>
          </a:p>
          <a:p>
            <a:pPr lvl="0">
              <a:lnSpc>
                <a:spcPct val="100000"/>
              </a:lnSpc>
              <a:spcBef>
                <a:spcPts val="400"/>
              </a:spcBef>
              <a:defRPr sz="1800"/>
            </a:pPr>
            <a:r>
              <a:rPr sz="1200">
                <a:latin typeface="Calibri"/>
                <a:ea typeface="Calibri"/>
                <a:cs typeface="Calibri"/>
                <a:sym typeface="Calibri"/>
              </a:rPr>
              <a:t>Erich Lessing/Art Resource, NY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8" name="Shape 358"/>
          <p:cNvSpPr/>
          <p:nvPr>
            <p:ph type="sldImg"/>
          </p:nvPr>
        </p:nvSpPr>
        <p:spPr>
          <a:prstGeom prst="rect">
            <a:avLst/>
          </a:prstGeom>
        </p:spPr>
        <p:txBody>
          <a:bodyPr/>
          <a:lstStyle/>
          <a:p>
            <a:pPr lvl="0"/>
          </a:p>
        </p:txBody>
      </p:sp>
      <p:sp>
        <p:nvSpPr>
          <p:cNvPr id="359" name="Shape 359"/>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Under Louis XV (r. 1715–1774) France suffered major defeats in Europe and around the world and lost most of its North American empire. Louis himself was an ineffective ruler, and during his reign, the monarchy encountered numerous challenges from the French aristocracy.</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CORBIS/Bettmann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7" name="Shape 397"/>
          <p:cNvSpPr/>
          <p:nvPr>
            <p:ph type="sldImg"/>
          </p:nvPr>
        </p:nvSpPr>
        <p:spPr>
          <a:prstGeom prst="rect">
            <a:avLst/>
          </a:prstGeom>
        </p:spPr>
        <p:txBody>
          <a:bodyPr/>
          <a:lstStyle/>
          <a:p>
            <a:pPr lvl="0"/>
          </a:p>
        </p:txBody>
      </p:sp>
      <p:sp>
        <p:nvSpPr>
          <p:cNvPr id="398" name="Shape 398"/>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13–4 </a:t>
            </a:r>
            <a:r>
              <a:rPr sz="1200">
                <a:latin typeface="Arial Bold"/>
                <a:ea typeface="Arial Bold"/>
                <a:cs typeface="Arial Bold"/>
                <a:sym typeface="Arial Bold"/>
              </a:rPr>
              <a:t>EXPANSION OF BRANDEBURG-PRUSSIA</a:t>
            </a:r>
            <a:r>
              <a:rPr sz="1200">
                <a:latin typeface="Arial"/>
                <a:ea typeface="Arial"/>
                <a:cs typeface="Arial"/>
                <a:sym typeface="Arial"/>
              </a:rPr>
              <a:t> In the 17th century Brandenburg-Prussia expanded mainly by acquiring dynastic titles in geographically separated lands. In the 18th century it expanded through aggression to the east, seizing Silesia in 1740 and various parts of Poland in 1772, 1793, and 1795.</a:t>
            </a:r>
            <a:endParaRPr sz="1200">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9" name="Shape 429"/>
          <p:cNvSpPr/>
          <p:nvPr>
            <p:ph type="sldImg"/>
          </p:nvPr>
        </p:nvSpPr>
        <p:spPr>
          <a:prstGeom prst="rect">
            <a:avLst/>
          </a:prstGeom>
        </p:spPr>
        <p:txBody>
          <a:bodyPr/>
          <a:lstStyle/>
          <a:p>
            <a:pPr lvl="0"/>
          </a:p>
        </p:txBody>
      </p:sp>
      <p:sp>
        <p:nvSpPr>
          <p:cNvPr id="430" name="Shape 43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Peter the Great built St. Petersburg on the Gulf of Finland to provide Russia with better contact with western Europe. He moved Russia’s capital there from Moscow in 1712. This is an eighteenth-century view of the city.</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The Granger Collection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4" name="Shape 434"/>
          <p:cNvSpPr/>
          <p:nvPr>
            <p:ph type="sldImg"/>
          </p:nvPr>
        </p:nvSpPr>
        <p:spPr>
          <a:prstGeom prst="rect">
            <a:avLst/>
          </a:prstGeom>
        </p:spPr>
        <p:txBody>
          <a:bodyPr/>
          <a:lstStyle/>
          <a:p>
            <a:pPr lvl="0"/>
          </a:p>
        </p:txBody>
      </p:sp>
      <p:sp>
        <p:nvSpPr>
          <p:cNvPr id="435" name="Shape 435"/>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13–3 </a:t>
            </a:r>
            <a:r>
              <a:rPr sz="1200">
                <a:latin typeface="Arial Bold"/>
                <a:ea typeface="Arial Bold"/>
                <a:cs typeface="Arial Bold"/>
                <a:sym typeface="Arial Bold"/>
              </a:rPr>
              <a:t>THE AUSTRIAN HABSBURG EMPIRE, 1521–1772</a:t>
            </a:r>
            <a:r>
              <a:rPr sz="1200">
                <a:latin typeface="Arial"/>
                <a:ea typeface="Arial"/>
                <a:cs typeface="Arial"/>
                <a:sym typeface="Arial"/>
              </a:rPr>
              <a:t> The empire had three main units—Austria, Bohemia, and Hungary. Expansion was mainly eastward: eastern Hungary from the Ottomans (17th century) and Galicia from Poland (1772). Meantime, Silesia was lost after 1740, but the Habsburgs remained Holy Roman Emperors.</a:t>
            </a:r>
            <a:endParaRPr sz="12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sldImg"/>
          </p:nvPr>
        </p:nvSpPr>
        <p:spPr>
          <a:prstGeom prst="rect">
            <a:avLst/>
          </a:prstGeom>
        </p:spPr>
        <p:txBody>
          <a:bodyPr/>
          <a:lstStyle/>
          <a:p>
            <a:pPr lvl="0"/>
          </a:p>
        </p:txBody>
      </p:sp>
      <p:sp>
        <p:nvSpPr>
          <p:cNvPr id="135" name="Shape 135"/>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technologically advanced fleet of the Dutch East India Company, shown here at anchor in Amsterdam, linked the Netherlands’ economy with that of southeast Asia.</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Andries van Eertvelt (1590–1652), </a:t>
            </a:r>
            <a:r>
              <a:rPr i="1" sz="1200">
                <a:latin typeface="Arial"/>
                <a:ea typeface="Arial"/>
                <a:cs typeface="Arial"/>
                <a:sym typeface="Arial"/>
              </a:rPr>
              <a:t>The Return to Amsterdam of the Fleet of the Dutch East India Company in 1599.</a:t>
            </a:r>
            <a:r>
              <a:rPr sz="1200">
                <a:latin typeface="Arial"/>
                <a:ea typeface="Arial"/>
                <a:cs typeface="Arial"/>
                <a:sym typeface="Arial"/>
              </a:rPr>
              <a:t> Oil on copper. Johnny van Haeften Gallery, London. The Bridgeman Art Library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Shape 160"/>
          <p:cNvSpPr/>
          <p:nvPr>
            <p:ph type="sldImg"/>
          </p:nvPr>
        </p:nvSpPr>
        <p:spPr>
          <a:prstGeom prst="rect">
            <a:avLst/>
          </a:prstGeom>
        </p:spPr>
        <p:txBody>
          <a:bodyPr/>
          <a:lstStyle/>
          <a:p>
            <a:pPr lvl="0"/>
          </a:p>
        </p:txBody>
      </p:sp>
      <p:sp>
        <p:nvSpPr>
          <p:cNvPr id="161" name="Shape 16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Practically from the moment of its introduction into Europe tobacco smoking was controversial. Here a court jester is portrayed as exhaling rabbits from a pipe as three pipe-smoking gentlemen look on.</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Christel Gerstenberg/Fine Art Value/Corbis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lvl="0"/>
          </a:p>
        </p:txBody>
      </p:sp>
      <p:sp>
        <p:nvSpPr>
          <p:cNvPr id="187" name="Shape 187"/>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One of the key moments in the conflict between Charles I and Parliament occurred in January 1642 when Charles personally arrived at the House of Commons intent on arresting five members who had been responsible for opposing him. They had already escaped. Thereafter Charles departed London to raise his army. The event was subsequently often portrayed in English art. The present illustration is from an eighteenth-century engraving.</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The Granger Collection, New York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lvl="0"/>
          </a:p>
        </p:txBody>
      </p:sp>
      <p:sp>
        <p:nvSpPr>
          <p:cNvPr id="198" name="Shape 198"/>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Oliver Cromwell’s New Model Army defeated the royalists in the English Civil War. After the execution of Charles I in 1649, Cromwell dominated the short-lived English republic, conquered Ireland and Scotland, and ruled as Lord Protector from 1653 until his death in 1658.</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Anthony Van Dyck/Beryl Peters Collection/Alamy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1" name="Shape 241"/>
          <p:cNvSpPr/>
          <p:nvPr>
            <p:ph type="sldImg"/>
          </p:nvPr>
        </p:nvSpPr>
        <p:spPr>
          <a:prstGeom prst="rect">
            <a:avLst/>
          </a:prstGeom>
        </p:spPr>
        <p:txBody>
          <a:bodyPr/>
          <a:lstStyle/>
          <a:p>
            <a:pPr lvl="0"/>
          </a:p>
        </p:txBody>
      </p:sp>
      <p:sp>
        <p:nvSpPr>
          <p:cNvPr id="242" name="Shape 242"/>
          <p:cNvSpPr/>
          <p:nvPr>
            <p:ph type="body" sz="quarter" idx="1"/>
          </p:nvPr>
        </p:nvSpPr>
        <p:spPr>
          <a:prstGeom prst="rect">
            <a:avLst/>
          </a:prstGeom>
        </p:spPr>
        <p:txBody>
          <a:bodyPr/>
          <a:lstStyle/>
          <a:p>
            <a:pPr lvl="0">
              <a:lnSpc>
                <a:spcPct val="100000"/>
              </a:lnSpc>
              <a:defRPr sz="1800"/>
            </a:pPr>
            <a:r>
              <a:rPr sz="1100">
                <a:latin typeface="Arial"/>
                <a:ea typeface="Arial"/>
                <a:cs typeface="Arial"/>
                <a:sym typeface="Arial"/>
              </a:rPr>
              <a:t>Sir Robert Walpole (1676–1745), far left, is shown talking with the Speaker of the House of Commons. Walpole, who dominated British political life from 1721 to 1742, is considered the first prime minister of Britain. </a:t>
            </a:r>
            <a:endParaRPr sz="1100">
              <a:latin typeface="Calibri"/>
              <a:ea typeface="Calibri"/>
              <a:cs typeface="Calibri"/>
              <a:sym typeface="Calibri"/>
            </a:endParaRPr>
          </a:p>
          <a:p>
            <a:pPr lvl="0">
              <a:lnSpc>
                <a:spcPct val="100000"/>
              </a:lnSpc>
              <a:defRPr sz="1800"/>
            </a:pPr>
            <a:r>
              <a:rPr sz="1100">
                <a:latin typeface="Arial"/>
                <a:ea typeface="Arial"/>
                <a:cs typeface="Arial"/>
                <a:sym typeface="Arial"/>
              </a:rPr>
              <a:t>Mansell/TimePix/Getty Images, Inc.</a:t>
            </a:r>
            <a:endParaRPr sz="1100">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 name="Shape 258"/>
          <p:cNvSpPr/>
          <p:nvPr>
            <p:ph type="sldImg"/>
          </p:nvPr>
        </p:nvSpPr>
        <p:spPr>
          <a:prstGeom prst="rect">
            <a:avLst/>
          </a:prstGeom>
        </p:spPr>
        <p:txBody>
          <a:bodyPr/>
          <a:lstStyle/>
          <a:p>
            <a:pPr lvl="0"/>
          </a:p>
        </p:txBody>
      </p:sp>
      <p:sp>
        <p:nvSpPr>
          <p:cNvPr id="259" name="Shape 259"/>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Louis XIV of France came to symbolize absolute monarchy though such government was not as absolute as the term implied. This state portrait was intended to convey the grandeur of the king and of his authority. The portrait was brought into royal council meetings when the king himself was absent.</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Hyacinthe Rigaud (1659–1743), </a:t>
            </a:r>
            <a:r>
              <a:rPr i="1" sz="1200">
                <a:latin typeface="Arial"/>
                <a:ea typeface="Arial"/>
                <a:cs typeface="Arial"/>
                <a:sym typeface="Arial"/>
              </a:rPr>
              <a:t>Portrait of Louis XIV</a:t>
            </a:r>
            <a:r>
              <a:rPr sz="1200">
                <a:latin typeface="Arial"/>
                <a:ea typeface="Arial"/>
                <a:cs typeface="Arial"/>
                <a:sym typeface="Arial"/>
              </a:rPr>
              <a:t>. Louvre, Paris, France. Dorling Kindersley Media Library/Max Alexander. © Dorling Kindersley, courtesy of l’Etablissement public du musée et du domaine national de Versailles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lvl="0"/>
          </a:p>
        </p:txBody>
      </p:sp>
      <p:sp>
        <p:nvSpPr>
          <p:cNvPr id="267" name="Shape 267"/>
          <p:cNvSpPr/>
          <p:nvPr>
            <p:ph type="body" sz="quarter" idx="1"/>
          </p:nvPr>
        </p:nvSpPr>
        <p:spPr>
          <a:prstGeom prst="rect">
            <a:avLst/>
          </a:prstGeom>
        </p:spPr>
        <p:txBody>
          <a:bodyPr/>
          <a:lstStyle/>
          <a:p>
            <a:pPr lvl="0">
              <a:lnSpc>
                <a:spcPct val="100000"/>
              </a:lnSpc>
              <a:defRPr sz="1800"/>
            </a:pPr>
            <a:r>
              <a:rPr sz="1100">
                <a:latin typeface="Arial Bold"/>
                <a:ea typeface="Arial Bold"/>
                <a:cs typeface="Arial Bold"/>
                <a:sym typeface="Arial Bold"/>
              </a:rPr>
              <a:t>Versailles</a:t>
            </a:r>
            <a:r>
              <a:rPr sz="1100">
                <a:latin typeface="Arial"/>
                <a:ea typeface="Arial"/>
                <a:cs typeface="Arial"/>
                <a:sym typeface="Arial"/>
              </a:rPr>
              <a:t> Louis XIV constructed his great palace at Versailles, as painted here in 1668 by Pierre Patel the Elder (1605–1676), to demonstrate the new centralized power he sought to embody in the French monarchy.</a:t>
            </a:r>
            <a:endParaRPr sz="1100">
              <a:latin typeface="Calibri"/>
              <a:ea typeface="Calibri"/>
              <a:cs typeface="Calibri"/>
              <a:sym typeface="Calibri"/>
            </a:endParaRPr>
          </a:p>
          <a:p>
            <a:pPr lvl="0">
              <a:lnSpc>
                <a:spcPct val="100000"/>
              </a:lnSpc>
              <a:spcBef>
                <a:spcPts val="300"/>
              </a:spcBef>
              <a:defRPr sz="1800"/>
            </a:pPr>
            <a:r>
              <a:rPr sz="1100">
                <a:latin typeface="Arial"/>
                <a:ea typeface="Arial"/>
                <a:cs typeface="Arial"/>
                <a:sym typeface="Arial"/>
              </a:rPr>
              <a:t>Pierre Patel, </a:t>
            </a:r>
            <a:r>
              <a:rPr i="1" sz="1100">
                <a:latin typeface="Arial"/>
                <a:ea typeface="Arial"/>
                <a:cs typeface="Arial"/>
                <a:sym typeface="Arial"/>
              </a:rPr>
              <a:t>Perspective View of Versailles. </a:t>
            </a:r>
            <a:r>
              <a:rPr sz="1100">
                <a:latin typeface="Arial"/>
                <a:ea typeface="Arial"/>
                <a:cs typeface="Arial"/>
                <a:sym typeface="Arial"/>
              </a:rPr>
              <a:t>Chateaux de Versailles et de Trianon, Versailles, France. Musée du Château de Versailles/Gianni Dagli Orti/The Art Archive at Art Resource, NY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Shape 304"/>
          <p:cNvSpPr/>
          <p:nvPr>
            <p:ph type="sldImg"/>
          </p:nvPr>
        </p:nvSpPr>
        <p:spPr>
          <a:prstGeom prst="rect">
            <a:avLst/>
          </a:prstGeom>
        </p:spPr>
        <p:txBody>
          <a:bodyPr/>
          <a:lstStyle/>
          <a:p>
            <a:pPr lvl="0"/>
          </a:p>
        </p:txBody>
      </p:sp>
      <p:sp>
        <p:nvSpPr>
          <p:cNvPr id="305" name="Shape 305"/>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13–1 </a:t>
            </a:r>
            <a:r>
              <a:rPr sz="1200">
                <a:latin typeface="Arial Bold"/>
                <a:ea typeface="Arial Bold"/>
                <a:cs typeface="Arial Bold"/>
                <a:sym typeface="Arial Bold"/>
              </a:rPr>
              <a:t>THE FIRST THREE WARS OF LOUIS XIV</a:t>
            </a:r>
            <a:r>
              <a:rPr sz="1200">
                <a:latin typeface="Arial"/>
                <a:ea typeface="Arial"/>
                <a:cs typeface="Arial"/>
                <a:sym typeface="Arial"/>
              </a:rPr>
              <a:t> This map shows the territorial changes resulting from Louis XIV’s first three major wars (1667–1697).</a:t>
            </a:r>
            <a:endParaRPr sz="1200">
              <a:latin typeface="Calibri"/>
              <a:ea typeface="Calibri"/>
              <a:cs typeface="Calibri"/>
              <a:sym typeface="Calibri"/>
            </a:endParaR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png"/><Relationship Id="rId4" Type="http://schemas.openxmlformats.org/officeDocument/2006/relationships/image" Target="../media/image18.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 name="Shape 10"/>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1"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2"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3" name="Shape 13"/>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4" name="Shape 14"/>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8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87" name="Shape 8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8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8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90" name="Shape 9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91" name="Shape 9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92" name="Shape 9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93" name="Shape 9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94" name="Shape 9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97" name="Shape 9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9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9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00" name="Shape 10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01" name="Shape 10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02" name="Shape 10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03" name="Shape 10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04" name="Shape 10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0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7" name="Shape 10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0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0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10" name="Shape 11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11" name="Shape 11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12" name="Shape 11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13" name="Shape 11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14" name="Shape 11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7" name="Shape 17"/>
          <p:cNvSpPr/>
          <p:nvPr>
            <p:ph type="body" idx="1"/>
          </p:nvPr>
        </p:nvSpPr>
        <p:spPr>
          <a:prstGeom prst="rect">
            <a:avLst/>
          </a:prstGeom>
        </p:spPr>
        <p:txBody>
          <a:bodyPr/>
          <a:lstStyle>
            <a:lvl1pPr>
              <a:buBlip>
                <a:blip r:embed="rId2"/>
              </a:buBlip>
            </a:lvl1pPr>
            <a:lvl2pPr>
              <a:buBlip>
                <a:blip r:embed="rId3"/>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8" name="Shape 1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0"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1" name="Shape 21"/>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22"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23"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24" name="Shape 24"/>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25" name="Shape 25"/>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26" name="Shape 2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9" name="Shape 2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3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3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32" name="Shape 3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33" name="Shape 3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34" name="Shape 3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35" name="Shape 3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36" name="Shape 3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3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39" name="Shape 3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4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4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42" name="Shape 4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43" name="Shape 4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44" name="Shape 4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45" name="Shape 4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46" name="Shape 4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4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49" name="Shape 4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5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5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52" name="Shape 5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53" name="Shape 5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54" name="Shape 5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55" name="Shape 5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56" name="Shape 5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5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59" name="Shape 5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6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6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62" name="Shape 6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63" name="Shape 6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64" name="Shape 6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65" name="Shape 6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66" name="Shape 6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6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69" name="Shape 6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72" name="Shape 7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73" name="Shape 7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74" name="Shape 7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7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77" name="Shape 7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80" name="Shape 8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81" name="Shape 8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82" name="Shape 8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83" name="Shape 8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84" name="Shape 8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grpSp>
        <p:nvGrpSpPr>
          <p:cNvPr id="4" name="Group 4"/>
          <p:cNvGrpSpPr/>
          <p:nvPr/>
        </p:nvGrpSpPr>
        <p:grpSpPr>
          <a:xfrm>
            <a:off x="0" y="0"/>
            <a:ext cx="6362700" cy="6858000"/>
            <a:chOff x="0" y="0"/>
            <a:chExt cx="6362700" cy="6858000"/>
          </a:xfrm>
        </p:grpSpPr>
        <p:pic>
          <p:nvPicPr>
            <p:cNvPr id="2" name="Expbanna.png" descr="Expbanna"/>
            <p:cNvPicPr/>
            <p:nvPr/>
          </p:nvPicPr>
          <p:blipFill>
            <a:blip r:embed="rId3">
              <a:extLst/>
            </a:blip>
            <a:stretch>
              <a:fillRect/>
            </a:stretch>
          </p:blipFill>
          <p:spPr>
            <a:xfrm>
              <a:off x="0" y="0"/>
              <a:ext cx="685800" cy="6858000"/>
            </a:xfrm>
            <a:prstGeom prst="rect">
              <a:avLst/>
            </a:prstGeom>
            <a:ln w="12700" cap="flat">
              <a:noFill/>
              <a:miter lim="400000"/>
            </a:ln>
            <a:effectLst/>
          </p:spPr>
        </p:pic>
        <p:pic>
          <p:nvPicPr>
            <p:cNvPr id="3" name="EXPHORSA.png" descr="EXPHORSA"/>
            <p:cNvPicPr/>
            <p:nvPr/>
          </p:nvPicPr>
          <p:blipFill>
            <a:blip r:embed="rId4">
              <a:extLst/>
            </a:blip>
            <a:stretch>
              <a:fillRect/>
            </a:stretch>
          </p:blipFill>
          <p:spPr>
            <a:xfrm>
              <a:off x="3505200" y="5715000"/>
              <a:ext cx="2857500" cy="95250"/>
            </a:xfrm>
            <a:prstGeom prst="rect">
              <a:avLst/>
            </a:prstGeom>
            <a:ln w="12700" cap="flat">
              <a:noFill/>
              <a:miter lim="400000"/>
            </a:ln>
            <a:effectLst/>
          </p:spPr>
        </p:pic>
      </p:grpSp>
      <p:sp>
        <p:nvSpPr>
          <p:cNvPr id="5" name="Shape 5"/>
          <p:cNvSpPr/>
          <p:nvPr>
            <p:ph type="title"/>
          </p:nvPr>
        </p:nvSpPr>
        <p:spPr>
          <a:xfrm>
            <a:off x="838200" y="0"/>
            <a:ext cx="8229600" cy="15240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defRPr>
            </a:pPr>
            <a:r>
              <a:rPr sz="4000">
                <a:solidFill>
                  <a:srgbClr val="482400"/>
                </a:solidFill>
              </a:rPr>
              <a:t>Title Text</a:t>
            </a:r>
          </a:p>
        </p:txBody>
      </p:sp>
      <p:sp>
        <p:nvSpPr>
          <p:cNvPr id="6" name="Shape 6"/>
          <p:cNvSpPr/>
          <p:nvPr>
            <p:ph type="body" idx="1"/>
          </p:nvPr>
        </p:nvSpPr>
        <p:spPr>
          <a:xfrm>
            <a:off x="1062037" y="1524000"/>
            <a:ext cx="7769226" cy="53340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7" name="Shape 7"/>
          <p:cNvSpPr/>
          <p:nvPr>
            <p:ph type="sldNum" sz="quarter" idx="2"/>
          </p:nvPr>
        </p:nvSpPr>
        <p:spPr>
          <a:xfrm>
            <a:off x="7010400" y="6400800"/>
            <a:ext cx="1905000" cy="348429"/>
          </a:xfrm>
          <a:prstGeom prst="rect">
            <a:avLst/>
          </a:prstGeom>
          <a:ln w="12700">
            <a:miter lim="400000"/>
          </a:ln>
        </p:spPr>
        <p:txBody>
          <a:bodyPr lIns="45719" rIns="45719">
            <a:spAutoFit/>
          </a:bodyPr>
          <a:lstStyle>
            <a:lvl1pPr defTabSz="457200">
              <a:defRPr sz="1800">
                <a:latin typeface="Times New Roman"/>
                <a:ea typeface="Times New Roman"/>
                <a:cs typeface="Times New Roman"/>
                <a:sym typeface="Times New Roman"/>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transition spd="med" advClick="1"/>
  <p:txStyles>
    <p:titleStyle>
      <a:lvl1pPr algn="ctr">
        <a:defRPr sz="4000">
          <a:solidFill>
            <a:srgbClr val="482400"/>
          </a:solidFill>
          <a:latin typeface="Verdana"/>
          <a:ea typeface="Verdana"/>
          <a:cs typeface="Verdana"/>
          <a:sym typeface="Verdana"/>
        </a:defRPr>
      </a:lvl1pPr>
      <a:lvl2pPr algn="ctr">
        <a:defRPr sz="4000">
          <a:solidFill>
            <a:srgbClr val="482400"/>
          </a:solidFill>
          <a:latin typeface="Verdana"/>
          <a:ea typeface="Verdana"/>
          <a:cs typeface="Verdana"/>
          <a:sym typeface="Verdana"/>
        </a:defRPr>
      </a:lvl2pPr>
      <a:lvl3pPr algn="ctr">
        <a:defRPr sz="4000">
          <a:solidFill>
            <a:srgbClr val="482400"/>
          </a:solidFill>
          <a:latin typeface="Verdana"/>
          <a:ea typeface="Verdana"/>
          <a:cs typeface="Verdana"/>
          <a:sym typeface="Verdana"/>
        </a:defRPr>
      </a:lvl3pPr>
      <a:lvl4pPr algn="ctr">
        <a:defRPr sz="4000">
          <a:solidFill>
            <a:srgbClr val="482400"/>
          </a:solidFill>
          <a:latin typeface="Verdana"/>
          <a:ea typeface="Verdana"/>
          <a:cs typeface="Verdana"/>
          <a:sym typeface="Verdana"/>
        </a:defRPr>
      </a:lvl4pPr>
      <a:lvl5pPr algn="ctr">
        <a:defRPr sz="4000">
          <a:solidFill>
            <a:srgbClr val="482400"/>
          </a:solidFill>
          <a:latin typeface="Verdana"/>
          <a:ea typeface="Verdana"/>
          <a:cs typeface="Verdana"/>
          <a:sym typeface="Verdana"/>
        </a:defRPr>
      </a:lvl5pPr>
      <a:lvl6pPr indent="457200" algn="ctr">
        <a:defRPr sz="4000">
          <a:solidFill>
            <a:srgbClr val="482400"/>
          </a:solidFill>
          <a:latin typeface="Verdana"/>
          <a:ea typeface="Verdana"/>
          <a:cs typeface="Verdana"/>
          <a:sym typeface="Verdana"/>
        </a:defRPr>
      </a:lvl6pPr>
      <a:lvl7pPr indent="914400" algn="ctr">
        <a:defRPr sz="4000">
          <a:solidFill>
            <a:srgbClr val="482400"/>
          </a:solidFill>
          <a:latin typeface="Verdana"/>
          <a:ea typeface="Verdana"/>
          <a:cs typeface="Verdana"/>
          <a:sym typeface="Verdana"/>
        </a:defRPr>
      </a:lvl7pPr>
      <a:lvl8pPr indent="1371600" algn="ctr">
        <a:defRPr sz="4000">
          <a:solidFill>
            <a:srgbClr val="482400"/>
          </a:solidFill>
          <a:latin typeface="Verdana"/>
          <a:ea typeface="Verdana"/>
          <a:cs typeface="Verdana"/>
          <a:sym typeface="Verdana"/>
        </a:defRPr>
      </a:lvl8pPr>
      <a:lvl9pPr indent="1828800" algn="ctr">
        <a:defRPr sz="4000">
          <a:solidFill>
            <a:srgbClr val="482400"/>
          </a:solidFill>
          <a:latin typeface="Verdana"/>
          <a:ea typeface="Verdana"/>
          <a:cs typeface="Verdana"/>
          <a:sym typeface="Verdana"/>
        </a:defRPr>
      </a:lvl9pPr>
    </p:titleStyle>
    <p:bodyStyle>
      <a:lvl1pPr marL="342900" indent="-342900">
        <a:spcBef>
          <a:spcPts val="700"/>
        </a:spcBef>
        <a:buSzPct val="100000"/>
        <a:buBlip>
          <a:blip r:embed="rId5"/>
        </a:buBlip>
        <a:defRPr sz="3000">
          <a:latin typeface="Verdana"/>
          <a:ea typeface="Verdana"/>
          <a:cs typeface="Verdana"/>
          <a:sym typeface="Verdana"/>
        </a:defRPr>
      </a:lvl1pPr>
      <a:lvl2pPr marL="786911" indent="-329711">
        <a:spcBef>
          <a:spcPts val="700"/>
        </a:spcBef>
        <a:buSzPct val="100000"/>
        <a:buBlip>
          <a:blip r:embed="rId6"/>
        </a:buBlip>
        <a:defRPr sz="3000">
          <a:latin typeface="Verdana"/>
          <a:ea typeface="Verdana"/>
          <a:cs typeface="Verdana"/>
          <a:sym typeface="Verdana"/>
        </a:defRPr>
      </a:lvl2pPr>
      <a:lvl3pPr marL="1200150" indent="-285750">
        <a:spcBef>
          <a:spcPts val="700"/>
        </a:spcBef>
        <a:buSzPct val="100000"/>
        <a:buChar char="•"/>
        <a:defRPr sz="3000">
          <a:latin typeface="Verdana"/>
          <a:ea typeface="Verdana"/>
          <a:cs typeface="Verdana"/>
          <a:sym typeface="Verdana"/>
        </a:defRPr>
      </a:lvl3pPr>
      <a:lvl4pPr marL="1683327" indent="-311727">
        <a:spcBef>
          <a:spcPts val="700"/>
        </a:spcBef>
        <a:buSzPct val="100000"/>
        <a:buChar char="⬧"/>
        <a:defRPr sz="3000">
          <a:latin typeface="Verdana"/>
          <a:ea typeface="Verdana"/>
          <a:cs typeface="Verdana"/>
          <a:sym typeface="Verdana"/>
        </a:defRPr>
      </a:lvl4pPr>
      <a:lvl5pPr marL="2171700" indent="-342900">
        <a:spcBef>
          <a:spcPts val="700"/>
        </a:spcBef>
        <a:buSzPct val="100000"/>
        <a:buChar char="⬧"/>
        <a:defRPr sz="3000">
          <a:latin typeface="Verdana"/>
          <a:ea typeface="Verdana"/>
          <a:cs typeface="Verdana"/>
          <a:sym typeface="Verdana"/>
        </a:defRPr>
      </a:lvl5pPr>
      <a:lvl6pPr marL="2628900" indent="-342900">
        <a:spcBef>
          <a:spcPts val="700"/>
        </a:spcBef>
        <a:buSzPct val="100000"/>
        <a:buChar char="•"/>
        <a:defRPr sz="3000">
          <a:latin typeface="Verdana"/>
          <a:ea typeface="Verdana"/>
          <a:cs typeface="Verdana"/>
          <a:sym typeface="Verdana"/>
        </a:defRPr>
      </a:lvl6pPr>
      <a:lvl7pPr marL="3086100" indent="-342900">
        <a:spcBef>
          <a:spcPts val="700"/>
        </a:spcBef>
        <a:buSzPct val="100000"/>
        <a:buChar char="•"/>
        <a:defRPr sz="3000">
          <a:latin typeface="Verdana"/>
          <a:ea typeface="Verdana"/>
          <a:cs typeface="Verdana"/>
          <a:sym typeface="Verdana"/>
        </a:defRPr>
      </a:lvl7pPr>
      <a:lvl8pPr marL="3543300" indent="-342900">
        <a:spcBef>
          <a:spcPts val="700"/>
        </a:spcBef>
        <a:buSzPct val="100000"/>
        <a:buChar char="•"/>
        <a:defRPr sz="3000">
          <a:latin typeface="Verdana"/>
          <a:ea typeface="Verdana"/>
          <a:cs typeface="Verdana"/>
          <a:sym typeface="Verdana"/>
        </a:defRPr>
      </a:lvl8pPr>
      <a:lvl9pPr marL="4000500" indent="-342900">
        <a:spcBef>
          <a:spcPts val="700"/>
        </a:spcBef>
        <a:buSzPct val="100000"/>
        <a:buChar char="•"/>
        <a:defRPr sz="3000">
          <a:latin typeface="Verdana"/>
          <a:ea typeface="Verdana"/>
          <a:cs typeface="Verdana"/>
          <a:sym typeface="Verdana"/>
        </a:defRPr>
      </a:lvl9pPr>
    </p:bodyStyle>
    <p:otherStyle>
      <a:lvl1pPr defTabSz="457200">
        <a:defRPr>
          <a:solidFill>
            <a:schemeClr val="tx1"/>
          </a:solidFill>
          <a:latin typeface="+mn-lt"/>
          <a:ea typeface="+mn-ea"/>
          <a:cs typeface="+mn-cs"/>
          <a:sym typeface="Times New Roman"/>
        </a:defRPr>
      </a:lvl1pPr>
      <a:lvl2pPr indent="457200" defTabSz="457200">
        <a:defRPr>
          <a:solidFill>
            <a:schemeClr val="tx1"/>
          </a:solidFill>
          <a:latin typeface="+mn-lt"/>
          <a:ea typeface="+mn-ea"/>
          <a:cs typeface="+mn-cs"/>
          <a:sym typeface="Times New Roman"/>
        </a:defRPr>
      </a:lvl2pPr>
      <a:lvl3pPr indent="914400" defTabSz="457200">
        <a:defRPr>
          <a:solidFill>
            <a:schemeClr val="tx1"/>
          </a:solidFill>
          <a:latin typeface="+mn-lt"/>
          <a:ea typeface="+mn-ea"/>
          <a:cs typeface="+mn-cs"/>
          <a:sym typeface="Times New Roman"/>
        </a:defRPr>
      </a:lvl3pPr>
      <a:lvl4pPr indent="1371600" defTabSz="457200">
        <a:defRPr>
          <a:solidFill>
            <a:schemeClr val="tx1"/>
          </a:solidFill>
          <a:latin typeface="+mn-lt"/>
          <a:ea typeface="+mn-ea"/>
          <a:cs typeface="+mn-cs"/>
          <a:sym typeface="Times New Roman"/>
        </a:defRPr>
      </a:lvl4pPr>
      <a:lvl5pPr indent="1828800" defTabSz="457200">
        <a:defRPr>
          <a:solidFill>
            <a:schemeClr val="tx1"/>
          </a:solidFill>
          <a:latin typeface="+mn-lt"/>
          <a:ea typeface="+mn-ea"/>
          <a:cs typeface="+mn-cs"/>
          <a:sym typeface="Times New Roman"/>
        </a:defRPr>
      </a:lvl5pPr>
      <a:lvl6pPr defTabSz="457200">
        <a:defRPr>
          <a:solidFill>
            <a:schemeClr val="tx1"/>
          </a:solidFill>
          <a:latin typeface="+mn-lt"/>
          <a:ea typeface="+mn-ea"/>
          <a:cs typeface="+mn-cs"/>
          <a:sym typeface="Times New Roman"/>
        </a:defRPr>
      </a:lvl6pPr>
      <a:lvl7pPr defTabSz="457200">
        <a:defRPr>
          <a:solidFill>
            <a:schemeClr val="tx1"/>
          </a:solidFill>
          <a:latin typeface="+mn-lt"/>
          <a:ea typeface="+mn-ea"/>
          <a:cs typeface="+mn-cs"/>
          <a:sym typeface="Times New Roman"/>
        </a:defRPr>
      </a:lvl7pPr>
      <a:lvl8pPr defTabSz="457200">
        <a:defRPr>
          <a:solidFill>
            <a:schemeClr val="tx1"/>
          </a:solidFill>
          <a:latin typeface="+mn-lt"/>
          <a:ea typeface="+mn-ea"/>
          <a:cs typeface="+mn-cs"/>
          <a:sym typeface="Times New Roman"/>
        </a:defRPr>
      </a:lvl8pPr>
      <a:lvl9pPr defTabSz="457200">
        <a:defRPr>
          <a:solidFill>
            <a:schemeClr val="tx1"/>
          </a:solidFill>
          <a:latin typeface="+mn-lt"/>
          <a:ea typeface="+mn-ea"/>
          <a:cs typeface="+mn-cs"/>
          <a:sym typeface="Times New Roma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jpeg"/><Relationship Id="rId4" Type="http://schemas.openxmlformats.org/officeDocument/2006/relationships/image" Target="../media/image18.jpe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jpe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nvSpPr>
        <p:spPr>
          <a:xfrm>
            <a:off x="914400" y="4191000"/>
            <a:ext cx="8001000" cy="1954855"/>
          </a:xfrm>
          <a:prstGeom prst="rect">
            <a:avLst/>
          </a:prstGeom>
          <a:ln w="12700">
            <a:miter lim="400000"/>
          </a:ln>
          <a:effectLst>
            <a:outerShdw sx="100000" sy="100000" kx="0" ky="0" algn="b" rotWithShape="0" blurRad="63500" dist="35921" dir="2700000">
              <a:srgbClr val="808080">
                <a:alpha val="74996"/>
              </a:srgbClr>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7000">
                <a:latin typeface="Times New Roman"/>
                <a:ea typeface="Times New Roman"/>
                <a:cs typeface="Times New Roman"/>
                <a:sym typeface="Times New Roman"/>
              </a:rPr>
              <a:t>Chapter 13</a:t>
            </a:r>
            <a:endParaRPr sz="7000">
              <a:latin typeface="Times New Roman"/>
              <a:ea typeface="Times New Roman"/>
              <a:cs typeface="Times New Roman"/>
              <a:sym typeface="Times New Roman"/>
            </a:endParaRPr>
          </a:p>
          <a:p>
            <a:pPr lvl="0" algn="ctr" defTabSz="457200">
              <a:defRPr sz="1800"/>
            </a:pPr>
            <a:r>
              <a:rPr sz="3000">
                <a:latin typeface="Times New Roman"/>
                <a:ea typeface="Times New Roman"/>
                <a:cs typeface="Times New Roman"/>
                <a:sym typeface="Times New Roman"/>
              </a:rPr>
              <a:t>European State Consolidation</a:t>
            </a:r>
            <a:endParaRPr sz="3000">
              <a:latin typeface="Times New Roman"/>
              <a:ea typeface="Times New Roman"/>
              <a:cs typeface="Times New Roman"/>
              <a:sym typeface="Times New Roman"/>
            </a:endParaRPr>
          </a:p>
          <a:p>
            <a:pPr lvl="0" algn="ctr" defTabSz="457200">
              <a:defRPr sz="1800"/>
            </a:pPr>
            <a:r>
              <a:rPr sz="3000">
                <a:latin typeface="Times New Roman"/>
                <a:ea typeface="Times New Roman"/>
                <a:cs typeface="Times New Roman"/>
                <a:sym typeface="Times New Roman"/>
              </a:rPr>
              <a:t>in the Seventeenth and Eighteenth Centuries</a:t>
            </a:r>
          </a:p>
        </p:txBody>
      </p:sp>
      <p:pic>
        <p:nvPicPr>
          <p:cNvPr id="119" name="title.png" descr="title"/>
          <p:cNvPicPr/>
          <p:nvPr/>
        </p:nvPicPr>
        <p:blipFill>
          <a:blip r:embed="rId2">
            <a:extLst/>
          </a:blip>
          <a:stretch>
            <a:fillRect/>
          </a:stretch>
        </p:blipFill>
        <p:spPr>
          <a:xfrm>
            <a:off x="1549400" y="762000"/>
            <a:ext cx="6680200" cy="3413125"/>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Stuart England – James I (cont.)</a:t>
            </a:r>
          </a:p>
        </p:txBody>
      </p:sp>
      <p:sp>
        <p:nvSpPr>
          <p:cNvPr id="150" name="Shape 15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1" marL="742950" indent="-285750">
              <a:spcBef>
                <a:spcPts val="600"/>
              </a:spcBef>
              <a:buBlip>
                <a:blip r:embed="rId2"/>
              </a:buBlip>
              <a:defRPr sz="1800"/>
            </a:pPr>
            <a:r>
              <a:rPr sz="2600"/>
              <a:t>Court was center of scandal and corruption with his favorite duke (lover?) of Buckingham</a:t>
            </a:r>
            <a:endParaRPr sz="2600"/>
          </a:p>
          <a:p>
            <a:pPr lvl="1" marL="742950" indent="-285750">
              <a:spcBef>
                <a:spcPts val="600"/>
              </a:spcBef>
              <a:buBlip>
                <a:blip r:embed="rId2"/>
              </a:buBlip>
              <a:defRPr sz="1800"/>
            </a:pPr>
            <a:r>
              <a:rPr sz="2600"/>
              <a:t>sold peerages &amp; titles to highest bidders angering nobility</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Stuart England – James I (cont.)</a:t>
            </a:r>
          </a:p>
        </p:txBody>
      </p:sp>
      <p:sp>
        <p:nvSpPr>
          <p:cNvPr id="153" name="Shape 15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18897" indent="-318897" defTabSz="850391">
              <a:spcBef>
                <a:spcPts val="600"/>
              </a:spcBef>
              <a:buBlip>
                <a:blip r:embed="rId2"/>
              </a:buBlip>
              <a:defRPr sz="1800"/>
            </a:pPr>
            <a:r>
              <a:rPr sz="2790"/>
              <a:t>Doubts about James I commitment to Protestants</a:t>
            </a:r>
            <a:endParaRPr sz="2790"/>
          </a:p>
          <a:p>
            <a:pPr lvl="1" marL="690943" indent="-265747" defTabSz="850391">
              <a:spcBef>
                <a:spcPts val="500"/>
              </a:spcBef>
              <a:buBlip>
                <a:blip r:embed="rId3"/>
              </a:buBlip>
              <a:defRPr sz="1800"/>
            </a:pPr>
            <a:r>
              <a:rPr sz="2418"/>
              <a:t>Makes peace with Spain</a:t>
            </a:r>
            <a:endParaRPr sz="2418"/>
          </a:p>
          <a:p>
            <a:pPr lvl="2" marL="1116139" indent="-265747" defTabSz="850391">
              <a:spcBef>
                <a:spcPts val="500"/>
              </a:spcBef>
              <a:buBlip>
                <a:blip r:embed="rId3"/>
              </a:buBlip>
              <a:defRPr sz="1800"/>
            </a:pPr>
            <a:r>
              <a:rPr sz="2418"/>
              <a:t>in truth, the war had been ruinously expensive</a:t>
            </a:r>
            <a:endParaRPr sz="2418"/>
          </a:p>
          <a:p>
            <a:pPr lvl="2" marL="1116139" indent="-265747" defTabSz="850391">
              <a:spcBef>
                <a:spcPts val="500"/>
              </a:spcBef>
              <a:buBlip>
                <a:blip r:embed="rId3"/>
              </a:buBlip>
              <a:defRPr sz="1800"/>
            </a:pPr>
            <a:r>
              <a:rPr sz="2418"/>
              <a:t>Protestants saw this as betrayal</a:t>
            </a:r>
            <a:endParaRPr sz="2418"/>
          </a:p>
          <a:p>
            <a:pPr lvl="2" marL="1116139" indent="-265747" defTabSz="850391">
              <a:spcBef>
                <a:spcPts val="500"/>
              </a:spcBef>
              <a:buBlip>
                <a:blip r:embed="rId3"/>
              </a:buBlip>
              <a:defRPr sz="1800"/>
            </a:pPr>
            <a:r>
              <a:rPr sz="2418"/>
              <a:t>urged him to “purify” Church of England</a:t>
            </a:r>
            <a:endParaRPr sz="2418"/>
          </a:p>
          <a:p>
            <a:pPr lvl="1" marL="690943" indent="-265747" defTabSz="850391">
              <a:spcBef>
                <a:spcPts val="500"/>
              </a:spcBef>
              <a:buBlip>
                <a:blip r:embed="rId3"/>
              </a:buBlip>
              <a:defRPr sz="1800"/>
            </a:pPr>
            <a:r>
              <a:rPr sz="2418"/>
              <a:t>Hesitant to support German Protestants in Thirty Years’ War</a:t>
            </a:r>
            <a:endParaRPr sz="2418"/>
          </a:p>
          <a:p>
            <a:pPr lvl="1" marL="690943" indent="-265747" defTabSz="850391">
              <a:spcBef>
                <a:spcPts val="500"/>
              </a:spcBef>
              <a:buBlip>
                <a:blip r:embed="rId3"/>
              </a:buBlip>
              <a:defRPr sz="1800"/>
            </a:pPr>
            <a:r>
              <a:rPr sz="2418"/>
              <a:t>Convinced Presbyterian system of church gov’t would destroy royal control of church</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Stuart England – James I (cont.)</a:t>
            </a:r>
          </a:p>
        </p:txBody>
      </p:sp>
      <p:sp>
        <p:nvSpPr>
          <p:cNvPr id="156" name="Shape 15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True Law of Free Monarchies</a:t>
            </a:r>
            <a:endParaRPr sz="3000"/>
          </a:p>
          <a:p>
            <a:pPr lvl="0">
              <a:buBlip>
                <a:blip r:embed="rId2"/>
              </a:buBlip>
              <a:defRPr sz="1800"/>
            </a:pPr>
            <a:r>
              <a:rPr sz="3000"/>
              <a:t>“kings are not only God’s lieutenants upon earth, and sit on God’s throne, but even by God himself they are called gods”</a:t>
            </a:r>
            <a:endParaRPr sz="3000"/>
          </a:p>
          <a:p>
            <a:pPr lvl="0">
              <a:buBlip>
                <a:blip r:embed="rId2"/>
              </a:buBlip>
              <a:defRPr sz="1800"/>
            </a:pPr>
            <a:endParaRPr sz="3000"/>
          </a:p>
          <a:p>
            <a:pPr lvl="0">
              <a:buBlip>
                <a:blip r:embed="rId2"/>
              </a:buBlip>
              <a:defRPr sz="1800"/>
            </a:pPr>
            <a:r>
              <a:rPr sz="3000"/>
              <a:t>“No bishops, no king”</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Practically from the moment of its introduction into Europe tobacco smoking was controversial. Here a court jester is portrayed as exhaling rabbits from a pipe as three pipe-smoking gentlemen look on.</a:t>
            </a:r>
            <a:br>
              <a:rPr sz="1100">
                <a:latin typeface="Arial"/>
                <a:ea typeface="Arial"/>
                <a:cs typeface="Arial"/>
                <a:sym typeface="Arial"/>
              </a:rPr>
            </a:br>
            <a:r>
              <a:rPr sz="1100">
                <a:latin typeface="Arial"/>
                <a:ea typeface="Arial"/>
                <a:cs typeface="Arial"/>
                <a:sym typeface="Arial"/>
              </a:rPr>
              <a:t>Christel Gerstenberg/Fine Art Value/Corbis</a:t>
            </a:r>
          </a:p>
        </p:txBody>
      </p:sp>
      <p:pic>
        <p:nvPicPr>
          <p:cNvPr id="159" name="AADUSAM0.jpeg" descr="AADUSAM0.jpg"/>
          <p:cNvPicPr/>
          <p:nvPr/>
        </p:nvPicPr>
        <p:blipFill>
          <a:blip r:embed="rId3">
            <a:extLst/>
          </a:blip>
          <a:stretch>
            <a:fillRect/>
          </a:stretch>
        </p:blipFill>
        <p:spPr>
          <a:xfrm>
            <a:off x="685800" y="806450"/>
            <a:ext cx="8477250" cy="4908550"/>
          </a:xfrm>
          <a:prstGeom prst="rect">
            <a:avLst/>
          </a:prstGeom>
          <a:ln w="12700">
            <a:miter lim="400000"/>
          </a:ln>
        </p:spPr>
      </p:pic>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Shape 16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Stuart England – Charles I</a:t>
            </a:r>
          </a:p>
        </p:txBody>
      </p:sp>
      <p:sp>
        <p:nvSpPr>
          <p:cNvPr id="164" name="Shape 16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Like his father:</a:t>
            </a:r>
            <a:endParaRPr sz="3000"/>
          </a:p>
          <a:p>
            <a:pPr lvl="0">
              <a:buBlip>
                <a:blip r:embed="rId2"/>
              </a:buBlip>
              <a:defRPr sz="1800"/>
            </a:pPr>
            <a:r>
              <a:rPr sz="3000"/>
              <a:t>Also a firm believer in Divine right of kings</a:t>
            </a:r>
            <a:endParaRPr sz="3000"/>
          </a:p>
          <a:p>
            <a:pPr lvl="0">
              <a:buBlip>
                <a:blip r:embed="rId2"/>
              </a:buBlip>
              <a:defRPr sz="1800"/>
            </a:pPr>
            <a:r>
              <a:rPr sz="3000"/>
              <a:t>Also in need of money</a:t>
            </a:r>
            <a:endParaRPr sz="3000"/>
          </a:p>
          <a:p>
            <a:pPr lvl="0">
              <a:buBlip>
                <a:blip r:embed="rId2"/>
              </a:buBlip>
              <a:defRPr sz="1800"/>
            </a:pPr>
            <a:r>
              <a:rPr sz="3000"/>
              <a:t>Also opposed the Puritans &amp; supported the Anglican Church</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Shape 16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Stuart England – Charles I</a:t>
            </a:r>
          </a:p>
        </p:txBody>
      </p:sp>
      <p:sp>
        <p:nvSpPr>
          <p:cNvPr id="167" name="Shape 16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288035" indent="-288035" defTabSz="768095">
              <a:spcBef>
                <a:spcPts val="600"/>
              </a:spcBef>
              <a:buBlip>
                <a:blip r:embed="rId2"/>
              </a:buBlip>
              <a:defRPr sz="1800"/>
            </a:pPr>
            <a:r>
              <a:rPr sz="2520"/>
              <a:t>Parliament favored war w/ Spain but did not trust monarchy</a:t>
            </a:r>
            <a:endParaRPr sz="2520"/>
          </a:p>
          <a:p>
            <a:pPr lvl="0" marL="288035" indent="-288035" defTabSz="768095">
              <a:spcBef>
                <a:spcPts val="600"/>
              </a:spcBef>
              <a:buBlip>
                <a:blip r:embed="rId2"/>
              </a:buBlip>
              <a:defRPr sz="1800"/>
            </a:pPr>
            <a:r>
              <a:rPr sz="2520"/>
              <a:t>To fund a new war with Spain, Charles levied tariffs, duties, and taxes all of which challenged local nobles &amp; landowners</a:t>
            </a:r>
            <a:endParaRPr sz="2520"/>
          </a:p>
          <a:p>
            <a:pPr lvl="0" marL="288035" indent="-288035" defTabSz="768095">
              <a:spcBef>
                <a:spcPts val="600"/>
              </a:spcBef>
              <a:buBlip>
                <a:blip r:embed="rId2"/>
              </a:buBlip>
              <a:defRPr sz="1800"/>
            </a:pPr>
            <a:r>
              <a:rPr sz="2520"/>
              <a:t>Parliament would only give Charles funds if he agreed to the </a:t>
            </a:r>
            <a:r>
              <a:rPr sz="2520">
                <a:latin typeface="Verdana Bold"/>
                <a:ea typeface="Verdana Bold"/>
                <a:cs typeface="Verdana Bold"/>
                <a:sym typeface="Verdana Bold"/>
              </a:rPr>
              <a:t>Petition of Right</a:t>
            </a:r>
            <a:endParaRPr sz="2520">
              <a:latin typeface="Verdana Bold"/>
              <a:ea typeface="Verdana Bold"/>
              <a:cs typeface="Verdana Bold"/>
              <a:sym typeface="Verdana Bold"/>
            </a:endParaRPr>
          </a:p>
          <a:p>
            <a:pPr lvl="1" marL="672083" indent="-288035" defTabSz="768095">
              <a:spcBef>
                <a:spcPts val="600"/>
              </a:spcBef>
              <a:buBlip>
                <a:blip r:embed="rId2"/>
              </a:buBlip>
              <a:defRPr sz="1800"/>
            </a:pPr>
            <a:r>
              <a:rPr sz="2520"/>
              <a:t>no forced loans or taxations w/out consent of Parliament</a:t>
            </a:r>
            <a:endParaRPr sz="2520"/>
          </a:p>
          <a:p>
            <a:pPr lvl="0" marL="288035" indent="-288035" defTabSz="768095">
              <a:spcBef>
                <a:spcPts val="600"/>
              </a:spcBef>
              <a:buBlip>
                <a:blip r:embed="rId2"/>
              </a:buBlip>
              <a:defRPr sz="1800"/>
            </a:pPr>
            <a:r>
              <a:rPr sz="2520"/>
              <a:t>Charles dissolved Parliament from 1628 to 1640</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Shape 16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Charles I – Years of Personal Rule</a:t>
            </a:r>
          </a:p>
        </p:txBody>
      </p:sp>
      <p:sp>
        <p:nvSpPr>
          <p:cNvPr id="170" name="Shape 17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2325" indent="-322325" defTabSz="859536">
              <a:spcBef>
                <a:spcPts val="600"/>
              </a:spcBef>
              <a:buBlip>
                <a:blip r:embed="rId2"/>
              </a:buBlip>
              <a:defRPr sz="1800"/>
            </a:pPr>
            <a:r>
              <a:rPr sz="2820"/>
              <a:t>Makes peace with Spain and France to conserve limited resources</a:t>
            </a:r>
            <a:endParaRPr sz="2820"/>
          </a:p>
          <a:p>
            <a:pPr lvl="0" marL="322325" indent="-322325" defTabSz="859536">
              <a:spcBef>
                <a:spcPts val="600"/>
              </a:spcBef>
              <a:buBlip>
                <a:blip r:embed="rId2"/>
              </a:buBlip>
              <a:defRPr sz="1800"/>
            </a:pPr>
            <a:r>
              <a:rPr sz="2820"/>
              <a:t>His chief advisor </a:t>
            </a:r>
            <a:r>
              <a:rPr sz="2820">
                <a:latin typeface="Verdana Bold"/>
                <a:ea typeface="Verdana Bold"/>
                <a:cs typeface="Verdana Bold"/>
                <a:sym typeface="Verdana Bold"/>
              </a:rPr>
              <a:t>Thomas Wentworth </a:t>
            </a:r>
            <a:r>
              <a:rPr sz="2820"/>
              <a:t>institutes strict efficiency and administrative centralization to facilitate rule w/out Parliament</a:t>
            </a:r>
            <a:endParaRPr sz="2820"/>
          </a:p>
          <a:p>
            <a:pPr lvl="0" marL="322325" indent="-322325" defTabSz="859536">
              <a:spcBef>
                <a:spcPts val="600"/>
              </a:spcBef>
              <a:buBlip>
                <a:blip r:embed="rId2"/>
              </a:buBlip>
              <a:defRPr sz="1800"/>
            </a:pPr>
            <a:r>
              <a:rPr sz="2820"/>
              <a:t>At same time his religious policies provoke Scottish rebellion</a:t>
            </a:r>
            <a:endParaRPr sz="2820"/>
          </a:p>
          <a:p>
            <a:pPr lvl="0" marL="322325" indent="-322325" defTabSz="859536">
              <a:spcBef>
                <a:spcPts val="600"/>
              </a:spcBef>
              <a:buBlip>
                <a:blip r:embed="rId2"/>
              </a:buBlip>
              <a:defRPr sz="1800"/>
            </a:pPr>
            <a:r>
              <a:rPr sz="2820"/>
              <a:t>Archbishop William Laud tried to impose English episcopal system </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Charles I – Years of Personal Rule</a:t>
            </a:r>
          </a:p>
        </p:txBody>
      </p:sp>
      <p:sp>
        <p:nvSpPr>
          <p:cNvPr id="173" name="Shape 173"/>
          <p:cNvSpPr/>
          <p:nvPr>
            <p:ph type="body" idx="4294967295"/>
          </p:nvPr>
        </p:nvSpPr>
        <p:spPr>
          <a:xfrm>
            <a:off x="896937" y="1547177"/>
            <a:ext cx="7769226" cy="4727576"/>
          </a:xfrm>
          <a:prstGeom prst="rect">
            <a:avLst/>
          </a:prstGeom>
        </p:spPr>
        <p:txBody>
          <a:bodyPr lIns="0" tIns="0" rIns="0" bIns="0">
            <a:normAutofit fontScale="100000" lnSpcReduction="0"/>
          </a:bodyPr>
          <a:lstStyle/>
          <a:p>
            <a:pPr lvl="0">
              <a:buBlip>
                <a:blip r:embed="rId2"/>
              </a:buBlip>
              <a:defRPr sz="1800"/>
            </a:pPr>
            <a:r>
              <a:rPr sz="3000"/>
              <a:t>Scots rebelled &amp; insufficient sources for war force Charles to call Parliament in 1640</a:t>
            </a:r>
            <a:endParaRPr sz="3000"/>
          </a:p>
          <a:p>
            <a:pPr lvl="0">
              <a:buBlip>
                <a:blip r:embed="rId2"/>
              </a:buBlip>
              <a:defRPr sz="1800"/>
            </a:pPr>
            <a:r>
              <a:rPr sz="3000"/>
              <a:t>Dissolved it when they refused resources until he redresses long list of grievances - Short Parliament</a:t>
            </a:r>
            <a:endParaRPr sz="3000"/>
          </a:p>
          <a:p>
            <a:pPr lvl="0">
              <a:buBlip>
                <a:blip r:embed="rId2"/>
              </a:buBlip>
              <a:defRPr sz="1800"/>
            </a:pPr>
            <a:r>
              <a:rPr sz="3000"/>
              <a:t>Scots defeat English at Battle of Newburn</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Long Parliament and Civil War</a:t>
            </a:r>
          </a:p>
        </p:txBody>
      </p:sp>
      <p:sp>
        <p:nvSpPr>
          <p:cNvPr id="176" name="Shape 17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15468" indent="-315468" defTabSz="841247">
              <a:spcBef>
                <a:spcPts val="600"/>
              </a:spcBef>
              <a:buBlip>
                <a:blip r:embed="rId2"/>
              </a:buBlip>
              <a:defRPr sz="1800"/>
            </a:pPr>
            <a:r>
              <a:rPr sz="2760"/>
              <a:t>Puritans resented Charles I over religious policies &amp; his Roman Catholic wife</a:t>
            </a:r>
            <a:endParaRPr sz="2760"/>
          </a:p>
          <a:p>
            <a:pPr lvl="0" marL="315468" indent="-315468" defTabSz="841247">
              <a:spcBef>
                <a:spcPts val="600"/>
              </a:spcBef>
              <a:buBlip>
                <a:blip r:embed="rId2"/>
              </a:buBlip>
              <a:defRPr sz="1800"/>
            </a:pPr>
            <a:r>
              <a:rPr sz="2760"/>
              <a:t>landowners &amp; merchant classes resented his paternalistic rule &amp; imposing financial measures</a:t>
            </a:r>
            <a:endParaRPr sz="2760"/>
          </a:p>
          <a:p>
            <a:pPr lvl="0" marL="315468" indent="-315468" defTabSz="841247">
              <a:spcBef>
                <a:spcPts val="600"/>
              </a:spcBef>
              <a:buBlip>
                <a:blip r:embed="rId2"/>
              </a:buBlip>
              <a:defRPr sz="1800"/>
            </a:pPr>
            <a:r>
              <a:rPr sz="2760"/>
              <a:t>led to a semblance of unity in Parliament</a:t>
            </a:r>
            <a:endParaRPr sz="2760"/>
          </a:p>
          <a:p>
            <a:pPr lvl="0" marL="315468" indent="-315468" defTabSz="841247">
              <a:spcBef>
                <a:spcPts val="600"/>
              </a:spcBef>
              <a:buBlip>
                <a:blip r:embed="rId2"/>
              </a:buBlip>
              <a:defRPr sz="1800"/>
            </a:pPr>
            <a:r>
              <a:rPr sz="2760"/>
              <a:t>House of Commons impeached &amp; executed Strafford &amp; Laud in 1641 &amp; 1645</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Long Parliament and Civil War</a:t>
            </a:r>
          </a:p>
        </p:txBody>
      </p:sp>
      <p:sp>
        <p:nvSpPr>
          <p:cNvPr id="179" name="Shape 17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2325" indent="-322325" defTabSz="859536">
              <a:spcBef>
                <a:spcPts val="600"/>
              </a:spcBef>
              <a:buBlip>
                <a:blip r:embed="rId2"/>
              </a:buBlip>
              <a:defRPr sz="1800"/>
            </a:pPr>
            <a:r>
              <a:rPr sz="2820"/>
              <a:t>On other hand, Parliament is divided over religion</a:t>
            </a:r>
            <a:endParaRPr sz="2820"/>
          </a:p>
          <a:p>
            <a:pPr lvl="1" marL="752094" indent="-322325" defTabSz="859536">
              <a:spcBef>
                <a:spcPts val="600"/>
              </a:spcBef>
              <a:buBlip>
                <a:blip r:embed="rId2"/>
              </a:buBlip>
              <a:defRPr sz="1800"/>
            </a:pPr>
            <a:r>
              <a:rPr sz="2820"/>
              <a:t>extreme and moderate Puritans wanted to abolish the Book of Common Prayer</a:t>
            </a:r>
            <a:endParaRPr sz="2820"/>
          </a:p>
          <a:p>
            <a:pPr lvl="1" marL="752094" indent="-322325" defTabSz="859536">
              <a:spcBef>
                <a:spcPts val="600"/>
              </a:spcBef>
              <a:buBlip>
                <a:blip r:embed="rId2"/>
              </a:buBlip>
              <a:defRPr sz="1800"/>
            </a:pPr>
            <a:r>
              <a:rPr sz="2820"/>
              <a:t>conservatives wanted the Church of England to remain</a:t>
            </a:r>
            <a:endParaRPr sz="2820"/>
          </a:p>
          <a:p>
            <a:pPr lvl="1" marL="752094" indent="-322325" defTabSz="859536">
              <a:spcBef>
                <a:spcPts val="600"/>
              </a:spcBef>
              <a:buBlip>
                <a:blip r:embed="rId2"/>
              </a:buBlip>
              <a:defRPr sz="1800"/>
            </a:pPr>
            <a:r>
              <a:rPr sz="2820"/>
              <a:t>divisions intensified over request to raise funds for army to suppress Scottish rebellion</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Shape 12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77240">
              <a:defRPr sz="1800">
                <a:solidFill>
                  <a:srgbClr val="000000"/>
                </a:solidFill>
              </a:defRPr>
            </a:pPr>
            <a:r>
              <a:rPr sz="935">
                <a:latin typeface="Arial"/>
                <a:ea typeface="Arial"/>
                <a:cs typeface="Arial"/>
                <a:sym typeface="Arial"/>
              </a:rPr>
              <a:t>Peter the Great (r. 1682–1725), seeking to make Russia a military power after West European models reorganized the country’s political, social, and economic structures. He also radically changed the relationship of the Russian Church to the Russian state. His reign saw Russia enter fully into European power politics.</a:t>
            </a:r>
            <a:br>
              <a:rPr sz="935">
                <a:latin typeface="Arial"/>
                <a:ea typeface="Arial"/>
                <a:cs typeface="Arial"/>
                <a:sym typeface="Arial"/>
              </a:rPr>
            </a:br>
            <a:r>
              <a:rPr i="1" sz="935">
                <a:latin typeface="Arial"/>
                <a:ea typeface="Arial"/>
                <a:cs typeface="Arial"/>
                <a:sym typeface="Arial"/>
              </a:rPr>
              <a:t>The Apotheosis of Tsar Peter the Great</a:t>
            </a:r>
            <a:r>
              <a:rPr sz="935">
                <a:latin typeface="Arial"/>
                <a:ea typeface="Arial"/>
                <a:cs typeface="Arial"/>
                <a:sym typeface="Arial"/>
              </a:rPr>
              <a:t> 1672–1725 by unknown artist, 1710. bpk, Berlin/Museum of History, Moscow, Russia/ Alfredo Dagli Orti/Art Resource, NY</a:t>
            </a:r>
          </a:p>
        </p:txBody>
      </p:sp>
      <p:pic>
        <p:nvPicPr>
          <p:cNvPr id="122" name="ART332419.jpeg" descr="ART332419.jpg"/>
          <p:cNvPicPr/>
          <p:nvPr/>
        </p:nvPicPr>
        <p:blipFill>
          <a:blip r:embed="rId3">
            <a:extLst/>
          </a:blip>
          <a:stretch>
            <a:fillRect/>
          </a:stretch>
        </p:blipFill>
        <p:spPr>
          <a:xfrm>
            <a:off x="2100262" y="0"/>
            <a:ext cx="5553076" cy="6400800"/>
          </a:xfrm>
          <a:prstGeom prst="rect">
            <a:avLst/>
          </a:prstGeom>
          <a:ln w="12700">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Shape 18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Long Parliament and Civil War</a:t>
            </a:r>
          </a:p>
        </p:txBody>
      </p:sp>
      <p:sp>
        <p:nvSpPr>
          <p:cNvPr id="182" name="Shape 18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15468" indent="-315468" defTabSz="841247">
              <a:spcBef>
                <a:spcPts val="600"/>
              </a:spcBef>
              <a:buBlip>
                <a:blip r:embed="rId2"/>
              </a:buBlip>
              <a:defRPr sz="1800"/>
            </a:pPr>
            <a:r>
              <a:rPr sz="2760"/>
              <a:t>Could not agree &amp; King Charles invaded Parliament to arrest opponents</a:t>
            </a:r>
            <a:endParaRPr sz="2760"/>
          </a:p>
          <a:p>
            <a:pPr lvl="0" marL="315468" indent="-315468" defTabSz="841247">
              <a:spcBef>
                <a:spcPts val="600"/>
              </a:spcBef>
              <a:buBlip>
                <a:blip r:embed="rId2"/>
              </a:buBlip>
              <a:defRPr sz="1800"/>
            </a:pPr>
            <a:r>
              <a:rPr sz="2760"/>
              <a:t>King &amp; Parliament raise individual armies</a:t>
            </a:r>
            <a:endParaRPr sz="2760"/>
          </a:p>
          <a:p>
            <a:pPr lvl="0" marL="315468" indent="-315468" defTabSz="841247">
              <a:spcBef>
                <a:spcPts val="600"/>
              </a:spcBef>
              <a:buBlip>
                <a:blip r:embed="rId2"/>
              </a:buBlip>
              <a:defRPr sz="1800"/>
            </a:pPr>
            <a:r>
              <a:rPr sz="2760"/>
              <a:t>Civil war ensues between the king’s supporters made up of aristocrats &amp; nobles &amp; loyal church officials (Cavaliers) and the parliamentary opposition made up of Puritans, townspeople, middle-class businessmen, people from Presbyterian-dominated London (Roundheads)</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 name="Shape 184"/>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77240">
              <a:defRPr sz="1800">
                <a:solidFill>
                  <a:srgbClr val="000000"/>
                </a:solidFill>
              </a:defRPr>
            </a:pPr>
            <a:r>
              <a:rPr sz="935">
                <a:latin typeface="Arial"/>
                <a:ea typeface="Arial"/>
                <a:cs typeface="Arial"/>
                <a:sym typeface="Arial"/>
              </a:rPr>
              <a:t>One of the key moments in the conflict between Charles I and Parliament occurred in January 1642 when Charles personally arrived at the House of Commons intent on arresting five members who had been responsible for opposing him. They had already escaped. Thereafter Charles departed London to raise his army. The event was subsequently often portrayed in English art. The present illustration is from an eighteenth-century engraving.</a:t>
            </a:r>
            <a:br>
              <a:rPr sz="935">
                <a:latin typeface="Arial"/>
                <a:ea typeface="Arial"/>
                <a:cs typeface="Arial"/>
                <a:sym typeface="Arial"/>
              </a:rPr>
            </a:br>
            <a:r>
              <a:rPr sz="935">
                <a:latin typeface="Arial"/>
                <a:ea typeface="Arial"/>
                <a:cs typeface="Arial"/>
                <a:sym typeface="Arial"/>
              </a:rPr>
              <a:t>The Granger Collection, New York</a:t>
            </a:r>
          </a:p>
        </p:txBody>
      </p:sp>
      <p:pic>
        <p:nvPicPr>
          <p:cNvPr id="185" name="AAFPTHO0.jpeg" descr="AAFPTHO0.jpg"/>
          <p:cNvPicPr/>
          <p:nvPr/>
        </p:nvPicPr>
        <p:blipFill>
          <a:blip r:embed="rId3">
            <a:extLst/>
          </a:blip>
          <a:stretch>
            <a:fillRect/>
          </a:stretch>
        </p:blipFill>
        <p:spPr>
          <a:xfrm>
            <a:off x="2763837" y="0"/>
            <a:ext cx="4225926" cy="6400800"/>
          </a:xfrm>
          <a:prstGeom prst="rect">
            <a:avLst/>
          </a:prstGeom>
          <a:ln w="12700">
            <a:miter lim="400000"/>
          </a:ln>
        </p:spPr>
      </p:pic>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Oliver Cromwell </a:t>
            </a:r>
          </a:p>
        </p:txBody>
      </p:sp>
      <p:sp>
        <p:nvSpPr>
          <p:cNvPr id="190" name="Shape 19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2 factors lead to Parliamentary victory:</a:t>
            </a:r>
            <a:endParaRPr sz="3000"/>
          </a:p>
          <a:p>
            <a:pPr lvl="1" marL="800100" indent="-342900">
              <a:buBlip>
                <a:blip r:embed="rId2"/>
              </a:buBlip>
              <a:defRPr sz="1800"/>
            </a:pPr>
            <a:r>
              <a:rPr sz="3000"/>
              <a:t>alliance w/ scotland</a:t>
            </a:r>
            <a:endParaRPr sz="3000"/>
          </a:p>
          <a:p>
            <a:pPr lvl="1" marL="800100" indent="-342900">
              <a:buBlip>
                <a:blip r:embed="rId2"/>
              </a:buBlip>
              <a:defRPr sz="1800"/>
            </a:pPr>
            <a:r>
              <a:rPr sz="3000"/>
              <a:t>Oliver Cromwell</a:t>
            </a:r>
            <a:endParaRPr sz="3000"/>
          </a:p>
          <a:p>
            <a:pPr lvl="0">
              <a:buBlip>
                <a:blip r:embed="rId2"/>
              </a:buBlip>
              <a:defRPr sz="1800"/>
            </a:pPr>
            <a:r>
              <a:rPr sz="3000"/>
              <a:t>Led parliamentary army in civil war </a:t>
            </a:r>
            <a:endParaRPr sz="3000"/>
          </a:p>
          <a:p>
            <a:pPr lvl="0">
              <a:buBlip>
                <a:blip r:embed="rId2"/>
              </a:buBlip>
              <a:defRPr sz="1800"/>
            </a:pPr>
            <a:r>
              <a:rPr sz="3000"/>
              <a:t>Parliament wins civil war, and in response, executes Charles I and abolishes the monarchy, the House of Lords, and the Anglican Church</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Shape 19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Oliver Cromwell (cont.) </a:t>
            </a:r>
          </a:p>
        </p:txBody>
      </p:sp>
      <p:sp>
        <p:nvSpPr>
          <p:cNvPr id="193" name="Shape 19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Ran basically a military dictatorship which brutally conquered Catholic countries Scotland and Ireland </a:t>
            </a:r>
            <a:endParaRPr sz="3000"/>
          </a:p>
          <a:p>
            <a:pPr lvl="0">
              <a:buBlip>
                <a:blip r:embed="rId2"/>
              </a:buBlip>
              <a:defRPr sz="1800"/>
            </a:pPr>
            <a:r>
              <a:rPr sz="3000"/>
              <a:t>Ran a one-house Parliament</a:t>
            </a:r>
            <a:endParaRPr sz="3000"/>
          </a:p>
          <a:p>
            <a:pPr lvl="0">
              <a:buBlip>
                <a:blip r:embed="rId2"/>
              </a:buBlip>
              <a:defRPr sz="1800"/>
            </a:pPr>
            <a:r>
              <a:rPr sz="3000"/>
              <a:t>Introduced Puritan prohibitions against drunkenness, theatre going, and dancing</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Shape 195"/>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Oliver Cromwell’s New Model Army defeated the royalists in the English Civil War. After the execution of Charles I in 1649, Cromwell dominated the short-lived English republic, conquered Ireland and Scotland, and ruled as Lord Protector from 1653 until his death in 1658.</a:t>
            </a:r>
            <a:br>
              <a:rPr sz="1100">
                <a:latin typeface="Arial"/>
                <a:ea typeface="Arial"/>
                <a:cs typeface="Arial"/>
                <a:sym typeface="Arial"/>
              </a:rPr>
            </a:br>
            <a:r>
              <a:rPr sz="1100">
                <a:latin typeface="Arial"/>
                <a:ea typeface="Arial"/>
                <a:cs typeface="Arial"/>
                <a:sym typeface="Arial"/>
              </a:rPr>
              <a:t>Anthony Van Dyck/Beryl Peters Collection/Alamy</a:t>
            </a:r>
          </a:p>
        </p:txBody>
      </p:sp>
      <p:pic>
        <p:nvPicPr>
          <p:cNvPr id="196" name="13.jpeg" descr="13.04_BNBP8T.jpg"/>
          <p:cNvPicPr/>
          <p:nvPr/>
        </p:nvPicPr>
        <p:blipFill>
          <a:blip r:embed="rId3">
            <a:extLst/>
          </a:blip>
          <a:stretch>
            <a:fillRect/>
          </a:stretch>
        </p:blipFill>
        <p:spPr>
          <a:xfrm>
            <a:off x="2568575" y="-50800"/>
            <a:ext cx="5175250" cy="6400800"/>
          </a:xfrm>
          <a:prstGeom prst="rect">
            <a:avLst/>
          </a:prstGeom>
          <a:ln w="12700">
            <a:miter lim="400000"/>
          </a:ln>
        </p:spPr>
      </p:pic>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Restoration of the Monarchy</a:t>
            </a:r>
          </a:p>
        </p:txBody>
      </p:sp>
      <p:sp>
        <p:nvSpPr>
          <p:cNvPr id="201" name="Shape 20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When Cromwell dies, the people are ready to reestablish the monarchy and the Anglican Church</a:t>
            </a:r>
            <a:endParaRPr sz="3000"/>
          </a:p>
          <a:p>
            <a:pPr lvl="0">
              <a:buBlip>
                <a:blip r:embed="rId2"/>
              </a:buBlip>
              <a:defRPr sz="1800"/>
            </a:pPr>
            <a:r>
              <a:rPr sz="3000">
                <a:latin typeface="Verdana Bold"/>
                <a:ea typeface="Verdana Bold"/>
                <a:cs typeface="Verdana Bold"/>
                <a:sym typeface="Verdana Bold"/>
              </a:rPr>
              <a:t>Charles II </a:t>
            </a:r>
            <a:r>
              <a:rPr sz="3000"/>
              <a:t>is named monarch and he reintroduces the status quo from before Cromwell</a:t>
            </a:r>
            <a:endParaRPr sz="3000"/>
          </a:p>
          <a:p>
            <a:pPr lvl="0">
              <a:buBlip>
                <a:blip r:embed="rId2"/>
              </a:buBlip>
              <a:defRPr sz="1800"/>
            </a:pPr>
            <a:r>
              <a:rPr sz="3000"/>
              <a:t>Restoration of the Monarchy still experienced deep divisions</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Charles II</a:t>
            </a:r>
          </a:p>
        </p:txBody>
      </p:sp>
      <p:sp>
        <p:nvSpPr>
          <p:cNvPr id="204" name="Shape 20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2325" indent="-322325" defTabSz="859536">
              <a:spcBef>
                <a:spcPts val="600"/>
              </a:spcBef>
              <a:buBlip>
                <a:blip r:embed="rId2"/>
              </a:buBlip>
              <a:defRPr sz="1800"/>
            </a:pPr>
            <a:r>
              <a:rPr sz="2820"/>
              <a:t>Charming &amp; welcomed after Cromwell’s tyrannical reign</a:t>
            </a:r>
            <a:endParaRPr sz="2820"/>
          </a:p>
          <a:p>
            <a:pPr lvl="0" marL="322325" indent="-322325" defTabSz="859536">
              <a:spcBef>
                <a:spcPts val="600"/>
              </a:spcBef>
              <a:buBlip>
                <a:blip r:embed="rId2"/>
              </a:buBlip>
              <a:defRPr sz="1800"/>
            </a:pPr>
            <a:r>
              <a:rPr sz="2820"/>
              <a:t>Secret Catholic sympathies:</a:t>
            </a:r>
            <a:endParaRPr sz="2820"/>
          </a:p>
          <a:p>
            <a:pPr lvl="1" marL="752094" indent="-322325" defTabSz="859536">
              <a:spcBef>
                <a:spcPts val="600"/>
              </a:spcBef>
              <a:buBlip>
                <a:blip r:embed="rId2"/>
              </a:buBlip>
              <a:defRPr sz="1800"/>
            </a:pPr>
            <a:r>
              <a:rPr sz="2820"/>
              <a:t>Believed in religious toleration and planned to convert to Catholicism</a:t>
            </a:r>
            <a:endParaRPr sz="2820"/>
          </a:p>
          <a:p>
            <a:pPr lvl="1" marL="752094" indent="-322325" defTabSz="859536">
              <a:spcBef>
                <a:spcPts val="600"/>
              </a:spcBef>
              <a:buBlip>
                <a:blip r:embed="rId2"/>
              </a:buBlip>
              <a:defRPr sz="1800"/>
            </a:pPr>
            <a:r>
              <a:rPr sz="2820"/>
              <a:t>Would but heads w/ the Clarendon Code - a series of laws excluding Catholics, Presbyterians, &amp; Independents from religious &amp; political life</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Charles II</a:t>
            </a:r>
          </a:p>
        </p:txBody>
      </p:sp>
      <p:sp>
        <p:nvSpPr>
          <p:cNvPr id="207" name="Shape 20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2325" indent="-322325" defTabSz="859536">
              <a:spcBef>
                <a:spcPts val="600"/>
              </a:spcBef>
              <a:buBlip>
                <a:blip r:embed="rId2"/>
              </a:buBlip>
              <a:defRPr sz="1800"/>
            </a:pPr>
            <a:r>
              <a:rPr sz="2820"/>
              <a:t>1670 - Englad &amp; France formally allied thru Treaty of Dover against the Dutch (chief commerical competitor)</a:t>
            </a:r>
            <a:endParaRPr sz="2820"/>
          </a:p>
          <a:p>
            <a:pPr lvl="0" marL="322325" indent="-322325" defTabSz="859536">
              <a:spcBef>
                <a:spcPts val="600"/>
              </a:spcBef>
              <a:buBlip>
                <a:blip r:embed="rId2"/>
              </a:buBlip>
              <a:defRPr sz="1800"/>
            </a:pPr>
            <a:r>
              <a:rPr sz="2820"/>
              <a:t>Charles II in secret pledged conversion &amp; in return, Louis XIV would pay substantial subsidy</a:t>
            </a:r>
            <a:endParaRPr sz="2820"/>
          </a:p>
          <a:p>
            <a:pPr lvl="0" marL="322325" indent="-322325" defTabSz="859536">
              <a:spcBef>
                <a:spcPts val="600"/>
              </a:spcBef>
              <a:buBlip>
                <a:blip r:embed="rId2"/>
              </a:buBlip>
              <a:defRPr sz="1800"/>
            </a:pPr>
            <a:r>
              <a:rPr sz="2820"/>
              <a:t>Attempted to unite people behind the war with Holland thru </a:t>
            </a:r>
            <a:r>
              <a:rPr sz="2820">
                <a:latin typeface="Verdana Bold"/>
                <a:ea typeface="Verdana Bold"/>
                <a:cs typeface="Verdana Bold"/>
                <a:sym typeface="Verdana Bold"/>
              </a:rPr>
              <a:t>Declaration of Indulgence </a:t>
            </a:r>
            <a:r>
              <a:rPr sz="2820"/>
              <a:t>suspending all laws against Catholics and non-Anglican Protestants</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Shape 20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Charles II (cont.)</a:t>
            </a:r>
          </a:p>
        </p:txBody>
      </p:sp>
      <p:sp>
        <p:nvSpPr>
          <p:cNvPr id="210" name="Shape 210"/>
          <p:cNvSpPr/>
          <p:nvPr>
            <p:ph type="body" idx="4294967295"/>
          </p:nvPr>
        </p:nvSpPr>
        <p:spPr>
          <a:xfrm>
            <a:off x="1030287" y="1547177"/>
            <a:ext cx="7769226" cy="4727576"/>
          </a:xfrm>
          <a:prstGeom prst="rect">
            <a:avLst/>
          </a:prstGeom>
        </p:spPr>
        <p:txBody>
          <a:bodyPr lIns="0" tIns="0" rIns="0" bIns="0">
            <a:normAutofit fontScale="100000" lnSpcReduction="0"/>
          </a:bodyPr>
          <a:lstStyle/>
          <a:p>
            <a:pPr lvl="0">
              <a:buBlip>
                <a:blip r:embed="rId2"/>
              </a:buBlip>
              <a:defRPr sz="1800"/>
            </a:pPr>
            <a:r>
              <a:rPr sz="3000"/>
              <a:t>Parliament refused to fund the war &amp; forced Charles to rescind the act</a:t>
            </a:r>
            <a:endParaRPr sz="3000"/>
          </a:p>
          <a:p>
            <a:pPr lvl="0">
              <a:buBlip>
                <a:blip r:embed="rId2"/>
              </a:buBlip>
              <a:defRPr sz="1800"/>
            </a:pPr>
            <a:r>
              <a:rPr sz="3000"/>
              <a:t>Passed </a:t>
            </a:r>
            <a:r>
              <a:rPr sz="3000">
                <a:latin typeface="Verdana Bold"/>
                <a:ea typeface="Verdana Bold"/>
                <a:cs typeface="Verdana Bold"/>
                <a:sym typeface="Verdana Bold"/>
              </a:rPr>
              <a:t>Test Act </a:t>
            </a:r>
            <a:r>
              <a:rPr sz="3000"/>
              <a:t>– requiring all civic and military officials to swear an oath against the doctrine of transubstantiation</a:t>
            </a:r>
            <a:endParaRPr sz="3000"/>
          </a:p>
          <a:p>
            <a:pPr lvl="0">
              <a:buBlip>
                <a:blip r:embed="rId2"/>
              </a:buBlip>
              <a:defRPr sz="1800"/>
            </a:pPr>
            <a:r>
              <a:rPr sz="3000"/>
              <a:t>aimed at James, Duke of York</a:t>
            </a:r>
          </a:p>
        </p:txBody>
      </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Charles II (cont.)</a:t>
            </a:r>
          </a:p>
        </p:txBody>
      </p:sp>
      <p:sp>
        <p:nvSpPr>
          <p:cNvPr id="213" name="Shape 21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latin typeface="Verdana Bold"/>
                <a:ea typeface="Verdana Bold"/>
                <a:cs typeface="Verdana Bold"/>
                <a:sym typeface="Verdana Bold"/>
              </a:rPr>
              <a:t>Popish Plot </a:t>
            </a:r>
            <a:r>
              <a:rPr sz="2910"/>
              <a:t>– referred to tense time in which Titus Oates swore that king’s wife plotting to kill him to put his brother on the throne</a:t>
            </a:r>
            <a:endParaRPr sz="2910"/>
          </a:p>
          <a:p>
            <a:pPr lvl="0" marL="332613" indent="-332613" defTabSz="886968">
              <a:spcBef>
                <a:spcPts val="600"/>
              </a:spcBef>
              <a:buBlip>
                <a:blip r:embed="rId2"/>
              </a:buBlip>
              <a:defRPr sz="1800"/>
            </a:pPr>
            <a:r>
              <a:rPr sz="2910"/>
              <a:t>Question of succesion:</a:t>
            </a:r>
            <a:endParaRPr sz="2910"/>
          </a:p>
          <a:p>
            <a:pPr lvl="0" marL="332613" indent="-332613" defTabSz="886968">
              <a:spcBef>
                <a:spcPts val="600"/>
              </a:spcBef>
              <a:buBlip>
                <a:blip r:embed="rId2"/>
              </a:buBlip>
              <a:defRPr sz="1800"/>
            </a:pPr>
            <a:r>
              <a:rPr sz="2910"/>
              <a:t>Pits the opposition Parliament members known as </a:t>
            </a:r>
            <a:r>
              <a:rPr sz="2910">
                <a:latin typeface="Verdana Bold"/>
                <a:ea typeface="Verdana Bold"/>
                <a:cs typeface="Verdana Bold"/>
                <a:sym typeface="Verdana Bold"/>
              </a:rPr>
              <a:t>Whigs</a:t>
            </a:r>
            <a:r>
              <a:rPr sz="2910"/>
              <a:t> (suspicious of Catholics &amp; against James) against the </a:t>
            </a:r>
            <a:r>
              <a:rPr b="1" sz="2910"/>
              <a:t>Tories</a:t>
            </a:r>
            <a:r>
              <a:rPr sz="2910"/>
              <a:t> (monarchy loyalists &amp; supportive of James)</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Netherlands: </a:t>
            </a:r>
            <a:br>
              <a:rPr sz="4000">
                <a:solidFill>
                  <a:srgbClr val="482400"/>
                </a:solidFill>
              </a:rPr>
            </a:br>
            <a:r>
              <a:rPr sz="4000">
                <a:solidFill>
                  <a:srgbClr val="482400"/>
                </a:solidFill>
              </a:rPr>
              <a:t>The Golden Age – 1600’s</a:t>
            </a:r>
          </a:p>
        </p:txBody>
      </p:sp>
      <p:sp>
        <p:nvSpPr>
          <p:cNvPr id="127" name="Shape 12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As opposed to all other European nations at the time, it was a republic</a:t>
            </a:r>
            <a:endParaRPr sz="3000"/>
          </a:p>
          <a:p>
            <a:pPr lvl="0">
              <a:buBlip>
                <a:blip r:embed="rId2"/>
              </a:buBlip>
              <a:defRPr sz="1800"/>
            </a:pPr>
            <a:r>
              <a:rPr sz="3000"/>
              <a:t>Holland dominated the States General, the central government of the Netherlands, but distrusted the House of Orange</a:t>
            </a:r>
            <a:endParaRPr sz="3000"/>
          </a:p>
          <a:p>
            <a:pPr lvl="0">
              <a:buBlip>
                <a:blip r:embed="rId2"/>
              </a:buBlip>
              <a:defRPr sz="1800"/>
            </a:pPr>
            <a:r>
              <a:rPr sz="3000"/>
              <a:t>For a period of time (1688-1714) the Netherlands became a monarchy under </a:t>
            </a:r>
            <a:r>
              <a:rPr sz="3000">
                <a:latin typeface="Verdana Bold"/>
                <a:ea typeface="Verdana Bold"/>
                <a:cs typeface="Verdana Bold"/>
                <a:sym typeface="Verdana Bold"/>
              </a:rPr>
              <a:t>William III of Orange</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Charles II (cont.)</a:t>
            </a:r>
          </a:p>
        </p:txBody>
      </p:sp>
      <p:sp>
        <p:nvSpPr>
          <p:cNvPr id="216" name="Shape 216"/>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stStyle>
          <a:p>
            <a:pPr lvl="0">
              <a:defRPr sz="1800"/>
            </a:pPr>
            <a:r>
              <a:rPr sz="3000"/>
              <a:t>Charles responds by executing Whig members for treason, converts to Catholicism on his death bed, and leaves James a Parliament filled with royal friends</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Glorious Revolution</a:t>
            </a:r>
          </a:p>
        </p:txBody>
      </p:sp>
      <p:sp>
        <p:nvSpPr>
          <p:cNvPr id="219" name="Shape 21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08609" indent="-308609" defTabSz="822959">
              <a:spcBef>
                <a:spcPts val="600"/>
              </a:spcBef>
              <a:buBlip>
                <a:blip r:embed="rId2"/>
              </a:buBlip>
              <a:defRPr sz="1800"/>
            </a:pPr>
            <a:r>
              <a:rPr sz="2700">
                <a:latin typeface="Verdana Bold"/>
                <a:ea typeface="Verdana Bold"/>
                <a:cs typeface="Verdana Bold"/>
                <a:sym typeface="Verdana Bold"/>
              </a:rPr>
              <a:t>James II </a:t>
            </a:r>
            <a:r>
              <a:rPr sz="2700"/>
              <a:t>– immediately repealed Test Act, puts Catholics in positions of power, and issues another Declaration of Indulgence permitting religious freedom</a:t>
            </a:r>
            <a:endParaRPr sz="2700"/>
          </a:p>
          <a:p>
            <a:pPr lvl="0" marL="308609" indent="-308609" defTabSz="822959">
              <a:spcBef>
                <a:spcPts val="600"/>
              </a:spcBef>
              <a:buBlip>
                <a:blip r:embed="rId2"/>
              </a:buBlip>
              <a:defRPr sz="1800"/>
            </a:pPr>
            <a:r>
              <a:rPr sz="2700"/>
              <a:t>imprisoned 7 Anglican bishops</a:t>
            </a:r>
            <a:endParaRPr sz="2700"/>
          </a:p>
          <a:p>
            <a:pPr lvl="0" marL="308609" indent="-308609" defTabSz="822959">
              <a:spcBef>
                <a:spcPts val="600"/>
              </a:spcBef>
              <a:buBlip>
                <a:blip r:embed="rId2"/>
              </a:buBlip>
              <a:defRPr sz="1800"/>
            </a:pPr>
            <a:r>
              <a:rPr sz="2700"/>
              <a:t>Catholic 2nd wife had a son destroying all hopes that daughter of James II would assume power</a:t>
            </a:r>
            <a:endParaRPr sz="2700"/>
          </a:p>
          <a:p>
            <a:pPr lvl="1" marL="720089" indent="-308609" defTabSz="822959">
              <a:spcBef>
                <a:spcPts val="600"/>
              </a:spcBef>
              <a:buBlip>
                <a:blip r:embed="rId2"/>
              </a:buBlip>
              <a:defRPr sz="1800"/>
            </a:pPr>
            <a:r>
              <a:rPr sz="2700"/>
              <a:t>Mary was wife of William III of Orange, leader of opposition to Louis XIV</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Glorious Revolution</a:t>
            </a:r>
          </a:p>
        </p:txBody>
      </p:sp>
      <p:sp>
        <p:nvSpPr>
          <p:cNvPr id="222" name="Shape 22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Parliament, afraid of a Catholic heir to the throne, invited William of Orange to invade England</a:t>
            </a:r>
            <a:endParaRPr sz="3000"/>
          </a:p>
          <a:p>
            <a:pPr lvl="0">
              <a:buBlip>
                <a:blip r:embed="rId2"/>
              </a:buBlip>
              <a:defRPr sz="1800"/>
            </a:pPr>
            <a:r>
              <a:rPr sz="3000"/>
              <a:t>to preserve Anglican Church &amp; parliamentary gov’t</a:t>
            </a:r>
            <a:endParaRPr sz="3000"/>
          </a:p>
          <a:p>
            <a:pPr lvl="0">
              <a:buBlip>
                <a:blip r:embed="rId2"/>
              </a:buBlip>
              <a:defRPr sz="1800"/>
            </a:pPr>
            <a:r>
              <a:rPr sz="3000"/>
              <a:t>arrived w/ his army in November 1688</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Glorious Revolution</a:t>
            </a:r>
          </a:p>
        </p:txBody>
      </p:sp>
      <p:sp>
        <p:nvSpPr>
          <p:cNvPr id="225" name="Shape 22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James fled to France - William and </a:t>
            </a:r>
            <a:r>
              <a:rPr sz="2910">
                <a:latin typeface="Verdana Bold"/>
                <a:ea typeface="Verdana Bold"/>
                <a:cs typeface="Verdana Bold"/>
                <a:sym typeface="Verdana Bold"/>
              </a:rPr>
              <a:t>Mary</a:t>
            </a:r>
            <a:r>
              <a:rPr sz="2910"/>
              <a:t> (James’s eldest Protestant daughter) succeed to the throne in the bloodless Glorious Revolution</a:t>
            </a:r>
            <a:endParaRPr sz="2910"/>
          </a:p>
          <a:p>
            <a:pPr lvl="0" marL="332613" indent="-332613" defTabSz="886968">
              <a:spcBef>
                <a:spcPts val="600"/>
              </a:spcBef>
              <a:buBlip>
                <a:blip r:embed="rId2"/>
              </a:buBlip>
              <a:defRPr sz="1800"/>
            </a:pPr>
            <a:r>
              <a:rPr sz="2910"/>
              <a:t>Recognized a Bill of Rights limiting power of monarchy and guaranteed civil liberties of privileged classes</a:t>
            </a:r>
            <a:endParaRPr sz="2910"/>
          </a:p>
          <a:p>
            <a:pPr lvl="0" marL="332613" indent="-332613" defTabSz="886968">
              <a:spcBef>
                <a:spcPts val="600"/>
              </a:spcBef>
              <a:buBlip>
                <a:blip r:embed="rId2"/>
              </a:buBlip>
              <a:defRPr sz="1800"/>
            </a:pPr>
            <a:r>
              <a:rPr sz="2910"/>
              <a:t>Permited worship of all Protestants, but not Catholics (</a:t>
            </a:r>
            <a:r>
              <a:rPr sz="2910">
                <a:latin typeface="Verdana Bold"/>
                <a:ea typeface="Verdana Bold"/>
                <a:cs typeface="Verdana Bold"/>
                <a:sym typeface="Verdana Bold"/>
              </a:rPr>
              <a:t>The Toleration Act of 1689</a:t>
            </a:r>
            <a:r>
              <a:rPr sz="2910"/>
              <a:t>)</a:t>
            </a: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Shape 22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Glorious Revolution</a:t>
            </a:r>
          </a:p>
        </p:txBody>
      </p:sp>
      <p:sp>
        <p:nvSpPr>
          <p:cNvPr id="228" name="Shape 22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Importance is that theory of divine right of kings is rejected</a:t>
            </a:r>
            <a:endParaRPr sz="3000"/>
          </a:p>
          <a:p>
            <a:pPr lvl="0">
              <a:buBlip>
                <a:blip r:embed="rId2"/>
              </a:buBlip>
              <a:defRPr sz="1800"/>
            </a:pPr>
            <a:r>
              <a:rPr sz="3000"/>
              <a:t>now a constitutional monarchy not an aristocratic oligarchy</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Shape 23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Glorious Revolution</a:t>
            </a:r>
          </a:p>
        </p:txBody>
      </p:sp>
      <p:sp>
        <p:nvSpPr>
          <p:cNvPr id="231" name="Shape 23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latin typeface="Verdana Bold"/>
                <a:ea typeface="Verdana Bold"/>
                <a:cs typeface="Verdana Bold"/>
                <a:sym typeface="Verdana Bold"/>
              </a:rPr>
              <a:t>Act of Settlement </a:t>
            </a:r>
            <a:r>
              <a:rPr sz="2910"/>
              <a:t>provided for the crown to go to King George I  in the event that Anne (James II second daughter)died</a:t>
            </a:r>
            <a:endParaRPr sz="2910"/>
          </a:p>
          <a:p>
            <a:pPr lvl="0" marL="332613" indent="-332613" defTabSz="886968">
              <a:spcBef>
                <a:spcPts val="600"/>
              </a:spcBef>
              <a:buBlip>
                <a:blip r:embed="rId2"/>
              </a:buBlip>
              <a:defRPr sz="1800"/>
            </a:pPr>
            <a:r>
              <a:rPr sz="2910"/>
              <a:t>Protestant House of Hanover in Germany assumed control of the crown - now Great Britain since England &amp; Scotland combined in Act of Union in 1707</a:t>
            </a:r>
            <a:endParaRPr sz="2910"/>
          </a:p>
          <a:p>
            <a:pPr lvl="0" marL="332613" indent="-332613" defTabSz="886968">
              <a:spcBef>
                <a:spcPts val="600"/>
              </a:spcBef>
              <a:buBlip>
                <a:blip r:embed="rId2"/>
              </a:buBlip>
              <a:defRPr sz="1800"/>
            </a:pPr>
            <a:r>
              <a:rPr sz="2910"/>
              <a:t>Closed century of strife </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Act of Walpole</a:t>
            </a:r>
          </a:p>
        </p:txBody>
      </p:sp>
      <p:sp>
        <p:nvSpPr>
          <p:cNvPr id="234" name="Shape 23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Sir Robert Walpole </a:t>
            </a:r>
            <a:r>
              <a:rPr sz="3000"/>
              <a:t>dominated English politics from 1721 till 1742 based on his royal support, ability to handle the House of Commons, and control over government patronage</a:t>
            </a:r>
            <a:endParaRPr sz="3000"/>
          </a:p>
          <a:p>
            <a:pPr lvl="1" marL="742950" indent="-285750">
              <a:spcBef>
                <a:spcPts val="600"/>
              </a:spcBef>
              <a:buBlip>
                <a:blip r:embed="rId3"/>
              </a:buBlip>
              <a:defRPr sz="1800"/>
            </a:pPr>
            <a:r>
              <a:rPr sz="2600"/>
              <a:t>Promoted peace at home and abroad</a:t>
            </a:r>
            <a:endParaRPr sz="2600"/>
          </a:p>
          <a:p>
            <a:pPr lvl="1" marL="742950" indent="-285750">
              <a:spcBef>
                <a:spcPts val="600"/>
              </a:spcBef>
              <a:buBlip>
                <a:blip r:embed="rId3"/>
              </a:buBlip>
              <a:defRPr sz="1800"/>
            </a:pPr>
            <a:r>
              <a:rPr sz="2600"/>
              <a:t>Spread trade from North America to India</a:t>
            </a:r>
            <a:endParaRPr sz="2600"/>
          </a:p>
          <a:p>
            <a:pPr lvl="1" marL="742950" indent="-285750">
              <a:spcBef>
                <a:spcPts val="600"/>
              </a:spcBef>
              <a:buBlip>
                <a:blip r:embed="rId3"/>
              </a:buBlip>
              <a:defRPr sz="1800"/>
            </a:pPr>
            <a:r>
              <a:rPr sz="2600"/>
              <a:t>Built the military, especially the navy, making Britain a world power</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Act of Walpole</a:t>
            </a:r>
          </a:p>
        </p:txBody>
      </p:sp>
      <p:sp>
        <p:nvSpPr>
          <p:cNvPr id="237" name="Shape 237"/>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stStyle>
          <a:p>
            <a:pPr lvl="0">
              <a:defRPr sz="1800"/>
            </a:pPr>
            <a:r>
              <a:rPr sz="3000"/>
              <a:t>Walpole’s efforts resulted in England becoming a military power with both religious and political liberty.</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Sir Robert Walpole (1676–1745), far left, is shown talking with the Speaker of the House of Commons. Walpole, who dominated British political life from 1721 to 1742, is considered the first prime minister of Britain. </a:t>
            </a:r>
            <a:br>
              <a:rPr sz="1100">
                <a:latin typeface="Arial"/>
                <a:ea typeface="Arial"/>
                <a:cs typeface="Arial"/>
                <a:sym typeface="Arial"/>
              </a:rPr>
            </a:br>
            <a:r>
              <a:rPr sz="1100">
                <a:latin typeface="Arial"/>
                <a:ea typeface="Arial"/>
                <a:cs typeface="Arial"/>
                <a:sym typeface="Arial"/>
              </a:rPr>
              <a:t>Mansell/TimePix/Getty Images, Inc.</a:t>
            </a:r>
          </a:p>
        </p:txBody>
      </p:sp>
      <p:pic>
        <p:nvPicPr>
          <p:cNvPr id="240" name="AAAHCSD0.jpeg" descr="AAAHCSD0.jpg"/>
          <p:cNvPicPr/>
          <p:nvPr/>
        </p:nvPicPr>
        <p:blipFill>
          <a:blip r:embed="rId3">
            <a:extLst/>
          </a:blip>
          <a:stretch>
            <a:fillRect/>
          </a:stretch>
        </p:blipFill>
        <p:spPr>
          <a:xfrm>
            <a:off x="2046287" y="0"/>
            <a:ext cx="5661026" cy="6400800"/>
          </a:xfrm>
          <a:prstGeom prst="rect">
            <a:avLst/>
          </a:prstGeom>
          <a:ln w="12700">
            <a:miter lim="400000"/>
          </a:ln>
        </p:spPr>
      </p:pic>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Shape 24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Background</a:t>
            </a:r>
          </a:p>
        </p:txBody>
      </p:sp>
      <p:sp>
        <p:nvSpPr>
          <p:cNvPr id="245" name="Shape 24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Henry IV &amp; Edict of Nantes in 1598</a:t>
            </a:r>
            <a:endParaRPr sz="3000"/>
          </a:p>
          <a:p>
            <a:pPr lvl="1" marL="800100" indent="-342900">
              <a:buBlip>
                <a:blip r:embed="rId2"/>
              </a:buBlip>
              <a:defRPr sz="1800"/>
            </a:pPr>
            <a:r>
              <a:rPr sz="3000"/>
              <a:t>religious toleration of Huguenots</a:t>
            </a:r>
            <a:endParaRPr sz="3000"/>
          </a:p>
          <a:p>
            <a:pPr lvl="1" marL="800100" indent="-342900">
              <a:buBlip>
                <a:blip r:embed="rId2"/>
              </a:buBlip>
              <a:defRPr sz="1800"/>
            </a:pPr>
            <a:r>
              <a:rPr sz="3000"/>
              <a:t>Henry IV - a politique</a:t>
            </a:r>
            <a:endParaRPr sz="3000"/>
          </a:p>
          <a:p>
            <a:pPr lvl="1" marL="800100" indent="-342900">
              <a:buBlip>
                <a:blip r:embed="rId2"/>
              </a:buBlip>
              <a:defRPr sz="1800"/>
            </a:pPr>
            <a:endParaRPr sz="3000"/>
          </a:p>
          <a:p>
            <a:pPr lvl="1" marL="800100" indent="-342900">
              <a:buBlip>
                <a:blip r:embed="rId2"/>
              </a:buBlip>
              <a:defRPr sz="1800"/>
            </a:pPr>
            <a:r>
              <a:rPr sz="3000"/>
              <a:t>French tax system inefficient &amp; exempted nobles, placing heavy burden on peasantry</a:t>
            </a:r>
            <a:endParaRPr sz="3000"/>
          </a:p>
          <a:p>
            <a:pPr lvl="1" marL="800100" indent="-342900">
              <a:buBlip>
                <a:blip r:embed="rId2"/>
              </a:buBlip>
              <a:defRPr sz="1800"/>
            </a:pPr>
            <a:r>
              <a:rPr sz="3000"/>
              <a:t>Duke de Sully made system more efficient if not more just</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3600">
                <a:solidFill>
                  <a:srgbClr val="482400"/>
                </a:solidFill>
              </a:rPr>
              <a:t>Netherlands: </a:t>
            </a:r>
            <a:br>
              <a:rPr sz="3600">
                <a:solidFill>
                  <a:srgbClr val="482400"/>
                </a:solidFill>
              </a:rPr>
            </a:br>
            <a:r>
              <a:rPr sz="3600">
                <a:solidFill>
                  <a:srgbClr val="482400"/>
                </a:solidFill>
              </a:rPr>
              <a:t>The Golden Age – 1600’s (cont.)</a:t>
            </a:r>
          </a:p>
        </p:txBody>
      </p:sp>
      <p:sp>
        <p:nvSpPr>
          <p:cNvPr id="130" name="Shape 13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Dutch revert to a republic in 1714 when war with France ended</a:t>
            </a:r>
            <a:endParaRPr sz="3000"/>
          </a:p>
          <a:p>
            <a:pPr lvl="0">
              <a:buBlip>
                <a:blip r:embed="rId2"/>
              </a:buBlip>
              <a:defRPr sz="1800"/>
            </a:pPr>
            <a:r>
              <a:rPr sz="3000"/>
              <a:t>Home to great religious tolerance and a haven for Jews </a:t>
            </a:r>
            <a:endParaRPr sz="3000"/>
          </a:p>
          <a:p>
            <a:pPr lvl="0">
              <a:buBlip>
                <a:blip r:embed="rId2"/>
              </a:buBlip>
              <a:defRPr sz="1800"/>
            </a:pPr>
            <a:r>
              <a:rPr sz="3000"/>
              <a:t>The Dutch had thriving farms, fish and textile industries, plus a trade industry that reached all the way to East Asia</a:t>
            </a: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Shape 24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Background</a:t>
            </a:r>
          </a:p>
        </p:txBody>
      </p:sp>
      <p:sp>
        <p:nvSpPr>
          <p:cNvPr id="248" name="Shape 24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Nobles presented greatest obstacle to extension of royal power</a:t>
            </a:r>
            <a:endParaRPr sz="3000"/>
          </a:p>
          <a:p>
            <a:pPr lvl="0">
              <a:buBlip>
                <a:blip r:embed="rId2"/>
              </a:buBlip>
              <a:defRPr sz="1800"/>
            </a:pPr>
            <a:r>
              <a:rPr sz="3000"/>
              <a:t>based on inherited privileges &amp; tradition of military service</a:t>
            </a:r>
            <a:endParaRPr sz="3000"/>
          </a:p>
          <a:p>
            <a:pPr lvl="0">
              <a:buBlip>
                <a:blip r:embed="rId2"/>
              </a:buBlip>
              <a:defRPr sz="1800"/>
            </a:pPr>
            <a:r>
              <a:rPr sz="3000"/>
              <a:t>Began selling gov’t offices conferring nobility to raise revenue</a:t>
            </a:r>
            <a:endParaRPr sz="3000"/>
          </a:p>
          <a:p>
            <a:pPr lvl="1" marL="800100" indent="-342900">
              <a:buBlip>
                <a:blip r:embed="rId2"/>
              </a:buBlip>
              <a:defRPr sz="1800"/>
            </a:pPr>
            <a:r>
              <a:rPr sz="3000"/>
              <a:t>new nobles known as robe nobles became increasingly prosperous bourgeoisie </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Shape 25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Louis XIII &amp; Cardinal Richelieu</a:t>
            </a:r>
          </a:p>
        </p:txBody>
      </p:sp>
      <p:sp>
        <p:nvSpPr>
          <p:cNvPr id="251" name="Shape 25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270890" indent="-270890" defTabSz="722376">
              <a:spcBef>
                <a:spcPts val="500"/>
              </a:spcBef>
              <a:buBlip>
                <a:blip r:embed="rId2"/>
              </a:buBlip>
              <a:defRPr sz="1800"/>
            </a:pPr>
            <a:r>
              <a:rPr sz="2370"/>
              <a:t>Assumed throne after assassination of his father</a:t>
            </a:r>
            <a:endParaRPr sz="2370"/>
          </a:p>
          <a:p>
            <a:pPr lvl="0" marL="270890" indent="-270890" defTabSz="722376">
              <a:spcBef>
                <a:spcPts val="500"/>
              </a:spcBef>
              <a:buBlip>
                <a:blip r:embed="rId2"/>
              </a:buBlip>
              <a:defRPr sz="1800"/>
            </a:pPr>
            <a:r>
              <a:rPr sz="2370"/>
              <a:t>Cardinal Richelieu chief minister &amp; real ruler of France</a:t>
            </a:r>
            <a:endParaRPr sz="2370"/>
          </a:p>
          <a:p>
            <a:pPr lvl="0" marL="270890" indent="-270890" defTabSz="722376">
              <a:spcBef>
                <a:spcPts val="500"/>
              </a:spcBef>
              <a:buBlip>
                <a:blip r:embed="rId2"/>
              </a:buBlip>
              <a:defRPr sz="1800"/>
            </a:pPr>
            <a:r>
              <a:rPr sz="2370"/>
              <a:t>Worked to enhance royal power</a:t>
            </a:r>
            <a:endParaRPr sz="2370"/>
          </a:p>
          <a:p>
            <a:pPr lvl="0" marL="270890" indent="-270890" defTabSz="722376">
              <a:spcBef>
                <a:spcPts val="500"/>
              </a:spcBef>
              <a:buBlip>
                <a:blip r:embed="rId2"/>
              </a:buBlip>
              <a:defRPr sz="1800"/>
            </a:pPr>
            <a:r>
              <a:rPr sz="2370"/>
              <a:t>Implemented intendant system to weaken nobility</a:t>
            </a:r>
            <a:endParaRPr sz="2370"/>
          </a:p>
          <a:p>
            <a:pPr lvl="1" marL="632079" indent="-270890" defTabSz="722376">
              <a:spcBef>
                <a:spcPts val="500"/>
              </a:spcBef>
              <a:buBlip>
                <a:blip r:embed="rId2"/>
              </a:buBlip>
              <a:defRPr sz="1800"/>
            </a:pPr>
            <a:r>
              <a:rPr sz="2370"/>
              <a:t>curbed political power by replacing nobles w/ middle class administrators of the 32 districts</a:t>
            </a:r>
            <a:endParaRPr sz="2370"/>
          </a:p>
          <a:p>
            <a:pPr lvl="1" marL="632079" indent="-270890" defTabSz="722376">
              <a:spcBef>
                <a:spcPts val="500"/>
              </a:spcBef>
              <a:buBlip>
                <a:blip r:embed="rId2"/>
              </a:buBlip>
              <a:defRPr sz="1800"/>
            </a:pPr>
            <a:r>
              <a:rPr sz="2370"/>
              <a:t>never curbed social or economic privileges of nobility</a:t>
            </a:r>
          </a:p>
        </p:txBody>
      </p:sp>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Shape 25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Years of Personal Rule </a:t>
            </a:r>
            <a:br>
              <a:rPr sz="4000">
                <a:solidFill>
                  <a:srgbClr val="482400"/>
                </a:solidFill>
              </a:rPr>
            </a:br>
            <a:r>
              <a:rPr sz="4000">
                <a:solidFill>
                  <a:srgbClr val="482400"/>
                </a:solidFill>
              </a:rPr>
              <a:t>under Louis XIV</a:t>
            </a:r>
          </a:p>
        </p:txBody>
      </p:sp>
      <p:sp>
        <p:nvSpPr>
          <p:cNvPr id="254" name="Shape 25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Assumed throne after death of Louis XIII &amp; Cardinal Richelieu</a:t>
            </a:r>
            <a:endParaRPr sz="3000"/>
          </a:p>
          <a:p>
            <a:pPr lvl="0">
              <a:buBlip>
                <a:blip r:embed="rId2"/>
              </a:buBlip>
              <a:defRPr sz="1800"/>
            </a:pPr>
            <a:r>
              <a:rPr sz="3000"/>
              <a:t>Cardinal Mazarin became chief minister</a:t>
            </a:r>
            <a:endParaRPr sz="3000"/>
          </a:p>
          <a:p>
            <a:pPr lvl="0">
              <a:buBlip>
                <a:blip r:embed="rId2"/>
              </a:buBlip>
              <a:defRPr sz="1800"/>
            </a:pPr>
            <a:r>
              <a:rPr sz="3000"/>
              <a:t>Nobles led series of rebellions called the Fronde to limit monarchy</a:t>
            </a:r>
            <a:endParaRPr sz="3000"/>
          </a:p>
          <a:p>
            <a:pPr lvl="0">
              <a:buBlip>
                <a:blip r:embed="rId2"/>
              </a:buBlip>
              <a:defRPr sz="1800"/>
            </a:pPr>
            <a:r>
              <a:rPr sz="3000"/>
              <a:t>Young Louis XIV fled Paris &amp; never forgot the humiliation</a:t>
            </a: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Shape 256"/>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694944">
              <a:defRPr sz="1800">
                <a:solidFill>
                  <a:srgbClr val="000000"/>
                </a:solidFill>
              </a:defRPr>
            </a:pPr>
            <a:r>
              <a:rPr sz="835">
                <a:latin typeface="Arial"/>
                <a:ea typeface="Arial"/>
                <a:cs typeface="Arial"/>
                <a:sym typeface="Arial"/>
              </a:rPr>
              <a:t>Louis XIV of France came to symbolize absolute monarchy though such government was not as absolute as the term implied. This state portrait was intended to convey the grandeur of the king and of his authority. The portrait was brought into royal council meetings when the king himself was absent.</a:t>
            </a:r>
            <a:br>
              <a:rPr sz="835">
                <a:latin typeface="Arial"/>
                <a:ea typeface="Arial"/>
                <a:cs typeface="Arial"/>
                <a:sym typeface="Arial"/>
              </a:rPr>
            </a:br>
            <a:r>
              <a:rPr sz="835">
                <a:latin typeface="Arial"/>
                <a:ea typeface="Arial"/>
                <a:cs typeface="Arial"/>
                <a:sym typeface="Arial"/>
              </a:rPr>
              <a:t>Hyacinthe Rigaud (1659–1743), </a:t>
            </a:r>
            <a:r>
              <a:rPr i="1" sz="835">
                <a:latin typeface="Arial"/>
                <a:ea typeface="Arial"/>
                <a:cs typeface="Arial"/>
                <a:sym typeface="Arial"/>
              </a:rPr>
              <a:t>Portrait of Louis XIV</a:t>
            </a:r>
            <a:r>
              <a:rPr sz="835">
                <a:latin typeface="Arial"/>
                <a:ea typeface="Arial"/>
                <a:cs typeface="Arial"/>
                <a:sym typeface="Arial"/>
              </a:rPr>
              <a:t>. Louvre, Paris, France. Dorling Kindersley Media Library/Max Alexander. © Dorling Kindersley, courtesy of l’Etablissement public du musée et du domaine national de Versailles</a:t>
            </a:r>
          </a:p>
        </p:txBody>
      </p:sp>
      <p:pic>
        <p:nvPicPr>
          <p:cNvPr id="257" name="548618.jpeg" descr="548618.jpg"/>
          <p:cNvPicPr/>
          <p:nvPr/>
        </p:nvPicPr>
        <p:blipFill>
          <a:blip r:embed="rId3">
            <a:extLst/>
          </a:blip>
          <a:stretch>
            <a:fillRect/>
          </a:stretch>
        </p:blipFill>
        <p:spPr>
          <a:xfrm>
            <a:off x="2328862" y="0"/>
            <a:ext cx="5095876" cy="6400800"/>
          </a:xfrm>
          <a:prstGeom prst="rect">
            <a:avLst/>
          </a:prstGeom>
          <a:ln w="12700">
            <a:miter lim="400000"/>
          </a:ln>
        </p:spPr>
      </p:pic>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Shape 26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Louis XIV</a:t>
            </a:r>
          </a:p>
        </p:txBody>
      </p:sp>
      <p:sp>
        <p:nvSpPr>
          <p:cNvPr id="262" name="Shape 26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9184" indent="-329184" defTabSz="877823">
              <a:spcBef>
                <a:spcPts val="600"/>
              </a:spcBef>
              <a:buBlip>
                <a:blip r:embed="rId2"/>
              </a:buBlip>
              <a:defRPr sz="1800"/>
            </a:pPr>
            <a:r>
              <a:rPr sz="2880"/>
              <a:t>Remembering the Fronde, Louis XIV determined to subtly concentrate unprecedented authority in the monarchy but assure nobles &amp; wealthy of their standing at the local level</a:t>
            </a:r>
            <a:endParaRPr sz="2880"/>
          </a:p>
          <a:p>
            <a:pPr lvl="0" marL="329184" indent="-329184" defTabSz="877823">
              <a:spcBef>
                <a:spcPts val="600"/>
              </a:spcBef>
              <a:buBlip>
                <a:blip r:embed="rId2"/>
              </a:buBlip>
              <a:defRPr sz="1800"/>
            </a:pPr>
            <a:r>
              <a:rPr sz="2880"/>
              <a:t>Huge palace that was built for Louis XIV and housed thousands of important nobles, royal officials, and servants</a:t>
            </a:r>
            <a:endParaRPr sz="2880"/>
          </a:p>
          <a:p>
            <a:pPr lvl="0" marL="329184" indent="-329184" defTabSz="877823">
              <a:spcBef>
                <a:spcPts val="600"/>
              </a:spcBef>
              <a:buBlip>
                <a:blip r:embed="rId2"/>
              </a:buBlip>
              <a:defRPr sz="1800"/>
            </a:pPr>
            <a:r>
              <a:rPr sz="2880"/>
              <a:t>The </a:t>
            </a:r>
            <a:r>
              <a:rPr sz="2880">
                <a:latin typeface="Verdana Bold"/>
                <a:ea typeface="Verdana Bold"/>
                <a:cs typeface="Verdana Bold"/>
                <a:sym typeface="Verdana Bold"/>
              </a:rPr>
              <a:t>Sun King </a:t>
            </a:r>
            <a:r>
              <a:rPr sz="2880"/>
              <a:t>liked items that were lavish and ornate</a:t>
            </a:r>
          </a:p>
        </p:txBody>
      </p:sp>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Shape 264"/>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95527">
              <a:defRPr sz="1800">
                <a:solidFill>
                  <a:srgbClr val="000000"/>
                </a:solidFill>
              </a:defRPr>
            </a:pPr>
            <a:r>
              <a:rPr sz="957">
                <a:latin typeface="Arial Bold"/>
                <a:ea typeface="Arial Bold"/>
                <a:cs typeface="Arial Bold"/>
                <a:sym typeface="Arial Bold"/>
              </a:rPr>
              <a:t>Versailles</a:t>
            </a:r>
            <a:r>
              <a:rPr sz="957">
                <a:latin typeface="Arial"/>
                <a:ea typeface="Arial"/>
                <a:cs typeface="Arial"/>
                <a:sym typeface="Arial"/>
              </a:rPr>
              <a:t> Louis XIV constructed his great palace at Versailles, as painted here in 1668 by Pierre Patel the Elder (1605–1676), to demonstrate the new centralized power he sought to embody in the French monarchy.</a:t>
            </a:r>
            <a:br>
              <a:rPr sz="957">
                <a:latin typeface="Arial"/>
                <a:ea typeface="Arial"/>
                <a:cs typeface="Arial"/>
                <a:sym typeface="Arial"/>
              </a:rPr>
            </a:br>
            <a:r>
              <a:rPr sz="957">
                <a:latin typeface="Arial"/>
                <a:ea typeface="Arial"/>
                <a:cs typeface="Arial"/>
                <a:sym typeface="Arial"/>
              </a:rPr>
              <a:t>Pierre Patel, </a:t>
            </a:r>
            <a:r>
              <a:rPr i="1" sz="957">
                <a:latin typeface="Arial"/>
                <a:ea typeface="Arial"/>
                <a:cs typeface="Arial"/>
                <a:sym typeface="Arial"/>
              </a:rPr>
              <a:t>Perspective View of Versailles. </a:t>
            </a:r>
            <a:r>
              <a:rPr sz="957">
                <a:latin typeface="Arial"/>
                <a:ea typeface="Arial"/>
                <a:cs typeface="Arial"/>
                <a:sym typeface="Arial"/>
              </a:rPr>
              <a:t>Chateaux de Versailles et de Trianon, Versailles, France. Musée du Château de Versailles/Gianni Dagli Orti/The Art Archive at Art Resource, NY</a:t>
            </a:r>
          </a:p>
        </p:txBody>
      </p:sp>
      <p:pic>
        <p:nvPicPr>
          <p:cNvPr id="265" name="AAACANF0.jpeg" descr="AAACANF0.jpg"/>
          <p:cNvPicPr/>
          <p:nvPr/>
        </p:nvPicPr>
        <p:blipFill>
          <a:blip r:embed="rId3">
            <a:extLst/>
          </a:blip>
          <a:stretch>
            <a:fillRect/>
          </a:stretch>
        </p:blipFill>
        <p:spPr>
          <a:xfrm>
            <a:off x="685800" y="228600"/>
            <a:ext cx="8477250" cy="5970588"/>
          </a:xfrm>
          <a:prstGeom prst="rect">
            <a:avLst/>
          </a:prstGeom>
          <a:ln w="12700">
            <a:miter lim="400000"/>
          </a:ln>
        </p:spPr>
      </p:pic>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Shape 26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Years of Personal Rule </a:t>
            </a:r>
            <a:br>
              <a:rPr sz="4000">
                <a:solidFill>
                  <a:srgbClr val="482400"/>
                </a:solidFill>
              </a:rPr>
            </a:br>
            <a:r>
              <a:rPr sz="4000">
                <a:solidFill>
                  <a:srgbClr val="482400"/>
                </a:solidFill>
              </a:rPr>
              <a:t>under Louis XIV</a:t>
            </a:r>
          </a:p>
        </p:txBody>
      </p:sp>
      <p:sp>
        <p:nvSpPr>
          <p:cNvPr id="270" name="Shape 27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Was an absolute monarch &amp; ruled thru councils of foreign affairs, army, domestic admin, &amp; econ regs</a:t>
            </a:r>
            <a:endParaRPr sz="3000"/>
          </a:p>
          <a:p>
            <a:pPr lvl="0">
              <a:buBlip>
                <a:blip r:embed="rId2"/>
              </a:buBlip>
              <a:defRPr sz="1800"/>
            </a:pPr>
            <a:r>
              <a:rPr sz="3000"/>
              <a:t>Chose ministers from families long in royal service or new to social ladder</a:t>
            </a:r>
            <a:endParaRPr sz="3000"/>
          </a:p>
          <a:p>
            <a:pPr lvl="0">
              <a:buBlip>
                <a:blip r:embed="rId2"/>
              </a:buBlip>
              <a:defRPr sz="1800"/>
            </a:pPr>
            <a:r>
              <a:rPr sz="3000"/>
              <a:t>Conferred w/ regional judicial bodies called the </a:t>
            </a:r>
            <a:r>
              <a:rPr i="1" sz="3000"/>
              <a:t>parlements </a:t>
            </a:r>
            <a:r>
              <a:rPr sz="3000"/>
              <a:t>before rulings</a:t>
            </a:r>
            <a:endParaRPr sz="3000"/>
          </a:p>
          <a:p>
            <a:pPr lvl="0">
              <a:buBlip>
                <a:blip r:embed="rId2"/>
              </a:buBlip>
              <a:defRPr sz="1800"/>
            </a:pPr>
            <a:r>
              <a:rPr sz="3000"/>
              <a:t>Consulted local opinion before enacting economic policies</a:t>
            </a:r>
          </a:p>
        </p:txBody>
      </p:sp>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Shape 27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Versailles</a:t>
            </a:r>
          </a:p>
        </p:txBody>
      </p:sp>
      <p:sp>
        <p:nvSpPr>
          <p:cNvPr id="273" name="Shape 27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2325" indent="-322325" defTabSz="859536">
              <a:spcBef>
                <a:spcPts val="600"/>
              </a:spcBef>
              <a:buBlip>
                <a:blip r:embed="rId2"/>
              </a:buBlip>
              <a:defRPr sz="1800"/>
            </a:pPr>
            <a:r>
              <a:rPr sz="2820"/>
              <a:t>Description of himself as the Sun King was accurate</a:t>
            </a:r>
            <a:endParaRPr sz="2820"/>
          </a:p>
          <a:p>
            <a:pPr lvl="0" marL="322325" indent="-322325" defTabSz="859536">
              <a:spcBef>
                <a:spcPts val="600"/>
              </a:spcBef>
              <a:buBlip>
                <a:blip r:embed="rId2"/>
              </a:buBlip>
              <a:defRPr sz="1800"/>
            </a:pPr>
            <a:r>
              <a:rPr sz="2820"/>
              <a:t>All aspects of political life &amp; culture revolved around him</a:t>
            </a:r>
            <a:endParaRPr sz="2820"/>
          </a:p>
          <a:p>
            <a:pPr lvl="0" marL="322325" indent="-322325" defTabSz="859536">
              <a:spcBef>
                <a:spcPts val="600"/>
              </a:spcBef>
              <a:buBlip>
                <a:blip r:embed="rId2"/>
              </a:buBlip>
              <a:defRPr sz="1800"/>
            </a:pPr>
            <a:r>
              <a:rPr sz="2820"/>
              <a:t>Understood power of art as propoganda &amp; value of visual imagery to cultivate public image</a:t>
            </a:r>
            <a:endParaRPr sz="2820"/>
          </a:p>
          <a:p>
            <a:pPr lvl="0" marL="322325" indent="-322325" defTabSz="859536">
              <a:spcBef>
                <a:spcPts val="600"/>
              </a:spcBef>
              <a:buBlip>
                <a:blip r:embed="rId2"/>
              </a:buBlip>
              <a:defRPr sz="1800"/>
            </a:pPr>
            <a:r>
              <a:rPr sz="2820"/>
              <a:t>Versailles was designed to be a visible symbol of his absolute power &amp; greatness</a:t>
            </a: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Shape 27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Versailles</a:t>
            </a:r>
          </a:p>
        </p:txBody>
      </p:sp>
      <p:sp>
        <p:nvSpPr>
          <p:cNvPr id="276" name="Shape 27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298322" indent="-298322" defTabSz="795527">
              <a:spcBef>
                <a:spcPts val="600"/>
              </a:spcBef>
              <a:buBlip>
                <a:blip r:embed="rId2"/>
              </a:buBlip>
              <a:defRPr sz="1800"/>
            </a:pPr>
            <a:r>
              <a:rPr sz="2610"/>
              <a:t>Embodied French cultural dominance</a:t>
            </a:r>
            <a:endParaRPr sz="2610"/>
          </a:p>
          <a:p>
            <a:pPr lvl="0" marL="298322" indent="-298322" defTabSz="795527">
              <a:spcBef>
                <a:spcPts val="600"/>
              </a:spcBef>
              <a:buBlip>
                <a:blip r:embed="rId2"/>
              </a:buBlip>
              <a:defRPr sz="1800"/>
            </a:pPr>
            <a:r>
              <a:rPr sz="2610"/>
              <a:t>Art, philosophy, architecture, &amp; fashion were the envy of the world</a:t>
            </a:r>
            <a:endParaRPr sz="2610"/>
          </a:p>
          <a:p>
            <a:pPr lvl="0" marL="298322" indent="-298322" defTabSz="795527">
              <a:spcBef>
                <a:spcPts val="600"/>
              </a:spcBef>
              <a:buBlip>
                <a:blip r:embed="rId2"/>
              </a:buBlip>
              <a:defRPr sz="1800"/>
            </a:pPr>
            <a:r>
              <a:rPr sz="2610"/>
              <a:t>When the dauphin was born, he appeared in court dressed as a Roman emperor</a:t>
            </a:r>
            <a:endParaRPr sz="2610"/>
          </a:p>
          <a:p>
            <a:pPr lvl="0" marL="298322" indent="-298322" defTabSz="795527">
              <a:spcBef>
                <a:spcPts val="600"/>
              </a:spcBef>
              <a:buBlip>
                <a:blip r:embed="rId2"/>
              </a:buBlip>
              <a:defRPr sz="1800"/>
            </a:pPr>
            <a:r>
              <a:rPr sz="2610"/>
              <a:t>Consumed over half of his annual revenues but paid handsomely in political revenues</a:t>
            </a:r>
            <a:endParaRPr sz="2610"/>
          </a:p>
          <a:p>
            <a:pPr lvl="0" marL="298322" indent="-298322" defTabSz="795527">
              <a:spcBef>
                <a:spcPts val="600"/>
              </a:spcBef>
              <a:buBlip>
                <a:blip r:embed="rId2"/>
              </a:buBlip>
              <a:defRPr sz="1800"/>
            </a:pPr>
            <a:r>
              <a:rPr sz="2610"/>
              <a:t>Still, never threatened local social standing of the nobility, even those who avoided Versailles</a:t>
            </a:r>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Divine Right – Louis XIV</a:t>
            </a:r>
          </a:p>
        </p:txBody>
      </p:sp>
      <p:sp>
        <p:nvSpPr>
          <p:cNvPr id="279" name="Shape 27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Devout tutor, political theorist Bishop Bossuet defended “divine right of kings”</a:t>
            </a:r>
            <a:endParaRPr sz="3000"/>
          </a:p>
          <a:p>
            <a:pPr lvl="0">
              <a:buBlip>
                <a:blip r:embed="rId2"/>
              </a:buBlip>
              <a:defRPr sz="1800"/>
            </a:pPr>
            <a:r>
              <a:rPr sz="3000"/>
              <a:t>Cited exs from Old Testament</a:t>
            </a:r>
            <a:endParaRPr sz="3000"/>
          </a:p>
          <a:p>
            <a:pPr lvl="0">
              <a:buBlip>
                <a:blip r:embed="rId2"/>
              </a:buBlip>
              <a:defRPr sz="1800"/>
            </a:pPr>
            <a:r>
              <a:rPr sz="3000"/>
              <a:t>Duty bound to reflect God’s will but not bound by dictates of mere nobles</a:t>
            </a:r>
            <a:endParaRPr sz="3000"/>
          </a:p>
          <a:p>
            <a:pPr lvl="0">
              <a:buBlip>
                <a:blip r:embed="rId2"/>
              </a:buBlip>
              <a:defRPr sz="1800"/>
            </a:pPr>
            <a:r>
              <a:rPr sz="3000"/>
              <a:t>Principal theorist of 17th century doctrine of absolutism</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latin typeface="Arial"/>
                <a:ea typeface="Arial"/>
                <a:cs typeface="Arial"/>
                <a:sym typeface="Arial"/>
              </a:rPr>
              <a:t>The technologically advanced fleet of the Dutch East India Company, shown here at anchor in Amsterdam, linked the Netherlands’ economy with that of southeast Asia.</a:t>
            </a:r>
            <a:br>
              <a:rPr sz="1045">
                <a:latin typeface="Arial"/>
                <a:ea typeface="Arial"/>
                <a:cs typeface="Arial"/>
                <a:sym typeface="Arial"/>
              </a:rPr>
            </a:br>
            <a:r>
              <a:rPr sz="1045">
                <a:latin typeface="Arial"/>
                <a:ea typeface="Arial"/>
                <a:cs typeface="Arial"/>
                <a:sym typeface="Arial"/>
              </a:rPr>
              <a:t>Andries van Eertvelt (1590–1652), </a:t>
            </a:r>
            <a:r>
              <a:rPr i="1" sz="1045">
                <a:latin typeface="Arial"/>
                <a:ea typeface="Arial"/>
                <a:cs typeface="Arial"/>
                <a:sym typeface="Arial"/>
              </a:rPr>
              <a:t>The Return to Amsterdam of the Fleet of the Dutch East India Company in 1599.</a:t>
            </a:r>
            <a:r>
              <a:rPr sz="1045">
                <a:latin typeface="Arial"/>
                <a:ea typeface="Arial"/>
                <a:cs typeface="Arial"/>
                <a:sym typeface="Arial"/>
              </a:rPr>
              <a:t> Oil on copper. Johnny van Haeften Gallery, London. The Bridgeman Art Library</a:t>
            </a:r>
          </a:p>
        </p:txBody>
      </p:sp>
      <p:pic>
        <p:nvPicPr>
          <p:cNvPr id="133" name="AADUAXY0.jpeg" descr="AADUAXY0.jpg"/>
          <p:cNvPicPr/>
          <p:nvPr/>
        </p:nvPicPr>
        <p:blipFill>
          <a:blip r:embed="rId3">
            <a:extLst/>
          </a:blip>
          <a:stretch>
            <a:fillRect/>
          </a:stretch>
        </p:blipFill>
        <p:spPr>
          <a:xfrm>
            <a:off x="685800" y="533400"/>
            <a:ext cx="8477250" cy="5365750"/>
          </a:xfrm>
          <a:prstGeom prst="rect">
            <a:avLst/>
          </a:prstGeom>
          <a:ln w="12700">
            <a:miter lim="400000"/>
          </a:ln>
        </p:spPr>
      </p:pic>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Divine Right – Louis XIV</a:t>
            </a:r>
          </a:p>
        </p:txBody>
      </p:sp>
      <p:sp>
        <p:nvSpPr>
          <p:cNvPr id="282" name="Shape 28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298322" indent="-298322" defTabSz="795527">
              <a:spcBef>
                <a:spcPts val="600"/>
              </a:spcBef>
              <a:buBlip>
                <a:blip r:embed="rId2"/>
              </a:buBlip>
              <a:defRPr sz="1800"/>
            </a:pPr>
            <a:r>
              <a:rPr sz="2610"/>
              <a:t>Royal power absolute &amp; subjects must obey sovereign power </a:t>
            </a:r>
            <a:endParaRPr sz="2610"/>
          </a:p>
          <a:p>
            <a:pPr lvl="0" marL="298322" indent="-298322" defTabSz="795527">
              <a:spcBef>
                <a:spcPts val="600"/>
              </a:spcBef>
              <a:buBlip>
                <a:blip r:embed="rId2"/>
              </a:buBlip>
              <a:defRPr sz="1800"/>
            </a:pPr>
            <a:r>
              <a:rPr sz="2610"/>
              <a:t>Unlike English monarchs, did not share his power w/ parliament</a:t>
            </a:r>
            <a:endParaRPr sz="2610"/>
          </a:p>
          <a:p>
            <a:pPr lvl="0" marL="298322" indent="-298322" defTabSz="795527">
              <a:spcBef>
                <a:spcPts val="600"/>
              </a:spcBef>
              <a:buBlip>
                <a:blip r:embed="rId2"/>
              </a:buBlip>
              <a:defRPr sz="1800"/>
            </a:pPr>
            <a:r>
              <a:rPr sz="2610"/>
              <a:t>“L’etat, c’est moi.”</a:t>
            </a:r>
            <a:endParaRPr sz="2610"/>
          </a:p>
          <a:p>
            <a:pPr lvl="0" marL="298322" indent="-298322" defTabSz="795527">
              <a:spcBef>
                <a:spcPts val="600"/>
              </a:spcBef>
              <a:buBlip>
                <a:blip r:embed="rId2"/>
              </a:buBlip>
              <a:defRPr sz="1800"/>
            </a:pPr>
            <a:r>
              <a:rPr sz="2610"/>
              <a:t>Refused to appoint chief minister</a:t>
            </a:r>
            <a:endParaRPr sz="2610"/>
          </a:p>
          <a:p>
            <a:pPr lvl="0" marL="298322" indent="-298322" defTabSz="795527">
              <a:spcBef>
                <a:spcPts val="600"/>
              </a:spcBef>
              <a:buBlip>
                <a:blip r:embed="rId2"/>
              </a:buBlip>
              <a:defRPr sz="1800"/>
            </a:pPr>
            <a:r>
              <a:rPr sz="2610"/>
              <a:t>Still, Louis was less of an absolute monarch than others, concentrating his efforts at the national level &amp; not interfering w/ social &amp; financial privileges of local elites</a:t>
            </a:r>
          </a:p>
        </p:txBody>
      </p:sp>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Colbert &amp; Mercantilism</a:t>
            </a:r>
          </a:p>
        </p:txBody>
      </p:sp>
      <p:sp>
        <p:nvSpPr>
          <p:cNvPr id="285" name="Shape 28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12039" indent="-312039" defTabSz="832104">
              <a:spcBef>
                <a:spcPts val="600"/>
              </a:spcBef>
              <a:buBlip>
                <a:blip r:embed="rId2"/>
              </a:buBlip>
              <a:defRPr sz="1800"/>
            </a:pPr>
            <a:r>
              <a:rPr sz="2730"/>
              <a:t>By late 1600s, France superior in population, administrative bureaucracy, army &amp; nat’l unity</a:t>
            </a:r>
            <a:endParaRPr sz="2730"/>
          </a:p>
          <a:p>
            <a:pPr lvl="0" marL="312039" indent="-312039" defTabSz="832104">
              <a:spcBef>
                <a:spcPts val="600"/>
              </a:spcBef>
              <a:buBlip>
                <a:blip r:embed="rId2"/>
              </a:buBlip>
              <a:defRPr sz="1800"/>
            </a:pPr>
            <a:r>
              <a:rPr sz="2730"/>
              <a:t>Jean Baptiste Colbert:</a:t>
            </a:r>
            <a:endParaRPr sz="2730"/>
          </a:p>
          <a:p>
            <a:pPr lvl="1" marL="728091" indent="-312039" defTabSz="832104">
              <a:spcBef>
                <a:spcPts val="600"/>
              </a:spcBef>
              <a:buBlip>
                <a:blip r:embed="rId2"/>
              </a:buBlip>
              <a:defRPr sz="1800"/>
            </a:pPr>
            <a:r>
              <a:rPr sz="2730"/>
              <a:t>controller general of finances</a:t>
            </a:r>
            <a:endParaRPr sz="2730"/>
          </a:p>
          <a:p>
            <a:pPr lvl="1" marL="728091" indent="-312039" defTabSz="832104">
              <a:spcBef>
                <a:spcPts val="600"/>
              </a:spcBef>
              <a:buBlip>
                <a:blip r:embed="rId2"/>
              </a:buBlip>
              <a:defRPr sz="1800"/>
            </a:pPr>
            <a:r>
              <a:rPr sz="2730"/>
              <a:t>implemented strict mercantilist policies</a:t>
            </a:r>
            <a:endParaRPr sz="2730"/>
          </a:p>
          <a:p>
            <a:pPr lvl="1" marL="728091" indent="-312039" defTabSz="832104">
              <a:spcBef>
                <a:spcPts val="600"/>
              </a:spcBef>
              <a:buBlip>
                <a:blip r:embed="rId2"/>
              </a:buBlip>
              <a:defRPr sz="1800"/>
            </a:pPr>
            <a:r>
              <a:rPr sz="2730"/>
              <a:t>expanded manufacturing by abolishing domestic tariffs that inhibited trade</a:t>
            </a:r>
            <a:endParaRPr sz="2730"/>
          </a:p>
          <a:p>
            <a:pPr lvl="1" marL="728091" indent="-312039" defTabSz="832104">
              <a:spcBef>
                <a:spcPts val="600"/>
              </a:spcBef>
              <a:buBlip>
                <a:blip r:embed="rId2"/>
              </a:buBlip>
              <a:defRPr sz="1800"/>
            </a:pPr>
            <a:r>
              <a:rPr sz="2730"/>
              <a:t>placed high tariffs on imported goods</a:t>
            </a:r>
          </a:p>
        </p:txBody>
      </p:sp>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Colbert &amp; Mercantilism</a:t>
            </a:r>
          </a:p>
        </p:txBody>
      </p:sp>
      <p:sp>
        <p:nvSpPr>
          <p:cNvPr id="288" name="Shape 28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1" marL="800100" indent="-342900">
              <a:buBlip>
                <a:blip r:embed="rId2"/>
              </a:buBlip>
              <a:defRPr sz="1800"/>
            </a:pPr>
            <a:r>
              <a:rPr sz="3000"/>
              <a:t>Saw colonies as impt source of raw materials &amp; market for manufactured goods</a:t>
            </a:r>
            <a:endParaRPr sz="3000"/>
          </a:p>
          <a:p>
            <a:pPr lvl="2" marL="1257300" indent="-342900">
              <a:buBlip>
                <a:blip r:embed="rId2"/>
              </a:buBlip>
              <a:defRPr sz="1800"/>
            </a:pPr>
            <a:r>
              <a:rPr sz="3000"/>
              <a:t>lucrative fur trade in Canada</a:t>
            </a:r>
            <a:endParaRPr sz="3000"/>
          </a:p>
          <a:p>
            <a:pPr lvl="2" marL="1257300" indent="-342900">
              <a:buBlip>
                <a:blip r:embed="rId2"/>
              </a:buBlip>
              <a:defRPr sz="1800"/>
            </a:pPr>
            <a:endParaRPr sz="3000"/>
          </a:p>
          <a:p>
            <a:pPr lvl="2" marL="1257300" indent="-342900">
              <a:buBlip>
                <a:blip r:embed="rId2"/>
              </a:buBlip>
              <a:defRPr sz="1800"/>
            </a:pPr>
            <a:r>
              <a:rPr sz="3000"/>
              <a:t>failed to make tax system more equitable</a:t>
            </a:r>
          </a:p>
        </p:txBody>
      </p:sp>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Louis’s Early Wars</a:t>
            </a:r>
          </a:p>
        </p:txBody>
      </p:sp>
      <p:sp>
        <p:nvSpPr>
          <p:cNvPr id="291" name="Shape 29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Strategic goals</a:t>
            </a:r>
            <a:endParaRPr sz="3000"/>
          </a:p>
          <a:p>
            <a:pPr lvl="1" marL="800100" indent="-342900">
              <a:buBlip>
                <a:blip r:embed="rId2"/>
              </a:buBlip>
              <a:defRPr sz="1800"/>
            </a:pPr>
            <a:r>
              <a:rPr sz="3000"/>
              <a:t>1) wanted France to expand to its “natural” frontiers along Rhine R &amp; Switzerland</a:t>
            </a:r>
            <a:endParaRPr sz="3000"/>
          </a:p>
          <a:p>
            <a:pPr lvl="1" marL="800100" indent="-342900">
              <a:buBlip>
                <a:blip r:embed="rId2"/>
              </a:buBlip>
              <a:defRPr sz="1800"/>
            </a:pPr>
            <a:r>
              <a:rPr sz="3000"/>
              <a:t>2) wanted to make France global power by inheriting Spanish Hapsburg possessions in New World &amp; Europe</a:t>
            </a:r>
          </a:p>
        </p:txBody>
      </p:sp>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Louis’s Early Wars</a:t>
            </a:r>
          </a:p>
        </p:txBody>
      </p:sp>
      <p:sp>
        <p:nvSpPr>
          <p:cNvPr id="294" name="Shape 29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3) Wanted to secure France’s borders near the Netherlands, Spain, and the Hapsburg Empire</a:t>
            </a:r>
            <a:endParaRPr sz="3000"/>
          </a:p>
          <a:p>
            <a:pPr lvl="0">
              <a:buBlip>
                <a:blip r:embed="rId2"/>
              </a:buBlip>
              <a:defRPr sz="1800"/>
            </a:pPr>
            <a:r>
              <a:rPr sz="3000"/>
              <a:t>Treaties signed to end wars with the Netherlands and the Holy Roman Empire expanded France’s territory to the north and east</a:t>
            </a:r>
          </a:p>
        </p:txBody>
      </p:sp>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Shape 29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Balance of Power</a:t>
            </a:r>
          </a:p>
        </p:txBody>
      </p:sp>
      <p:sp>
        <p:nvSpPr>
          <p:cNvPr id="297" name="Shape 29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Louis’s pursuits threatened other nations &amp; pushed them to form coalitions</a:t>
            </a:r>
            <a:endParaRPr sz="3000"/>
          </a:p>
          <a:p>
            <a:pPr lvl="1" marL="800100" indent="-342900">
              <a:buBlip>
                <a:blip r:embed="rId2"/>
              </a:buBlip>
              <a:defRPr sz="1800"/>
            </a:pPr>
            <a:r>
              <a:rPr sz="3000"/>
              <a:t>1) repulsed by Triple Alliance of England, Sweden &amp; United Provinces in War of the Devolution</a:t>
            </a:r>
            <a:endParaRPr sz="3000"/>
          </a:p>
          <a:p>
            <a:pPr lvl="1" marL="800100" indent="-342900">
              <a:buBlip>
                <a:blip r:embed="rId2"/>
              </a:buBlip>
              <a:defRPr sz="1800"/>
            </a:pPr>
            <a:r>
              <a:rPr sz="3000"/>
              <a:t>Treaty of Aix-la-Chapelle - gained control of certain border towns of Spanish Netherlands</a:t>
            </a:r>
          </a:p>
        </p:txBody>
      </p:sp>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Balance of Power</a:t>
            </a:r>
          </a:p>
        </p:txBody>
      </p:sp>
      <p:sp>
        <p:nvSpPr>
          <p:cNvPr id="300" name="Shape 30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Louis invaded the Netherlands again in 1672</a:t>
            </a:r>
            <a:endParaRPr sz="3000"/>
          </a:p>
          <a:p>
            <a:pPr lvl="1" marL="800100" indent="-342900">
              <a:buBlip>
                <a:blip r:embed="rId2"/>
              </a:buBlip>
              <a:defRPr sz="1800"/>
            </a:pPr>
            <a:r>
              <a:rPr sz="3000"/>
              <a:t>1) Alliance btwn William of Orange of England and HRE, Spain, Lorraine,  &amp; Brandenburg</a:t>
            </a:r>
            <a:endParaRPr sz="3000"/>
          </a:p>
          <a:p>
            <a:pPr lvl="1" marL="800100" indent="-342900">
              <a:buBlip>
                <a:blip r:embed="rId2"/>
              </a:buBlip>
              <a:defRPr sz="1800"/>
            </a:pPr>
            <a:r>
              <a:rPr sz="3000"/>
              <a:t>ended w/ Treaty of Nijmwegen &amp; France gained Franche-Comte </a:t>
            </a:r>
          </a:p>
        </p:txBody>
      </p:sp>
    </p:spTree>
  </p:cSld>
  <p:clrMapOvr>
    <a:masterClrMapping/>
  </p:clrMapOvr>
  <p:transitio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Map 13–1 </a:t>
            </a:r>
            <a:r>
              <a:rPr sz="1100">
                <a:latin typeface="Arial Bold"/>
                <a:ea typeface="Arial Bold"/>
                <a:cs typeface="Arial Bold"/>
                <a:sym typeface="Arial Bold"/>
              </a:rPr>
              <a:t>THE FIRST THREE WARS OF LOUIS XIV</a:t>
            </a:r>
            <a:r>
              <a:rPr sz="1100">
                <a:latin typeface="Arial"/>
                <a:ea typeface="Arial"/>
                <a:cs typeface="Arial"/>
                <a:sym typeface="Arial"/>
              </a:rPr>
              <a:t> This map shows the territorial changes resulting from Louis XIV’s first three major wars (1667–1697).</a:t>
            </a:r>
          </a:p>
        </p:txBody>
      </p:sp>
      <p:pic>
        <p:nvPicPr>
          <p:cNvPr id="303" name="KNB13M01.jpeg" descr="KNB13M01.jpg"/>
          <p:cNvPicPr/>
          <p:nvPr/>
        </p:nvPicPr>
        <p:blipFill>
          <a:blip r:embed="rId3">
            <a:extLst/>
          </a:blip>
          <a:stretch>
            <a:fillRect/>
          </a:stretch>
        </p:blipFill>
        <p:spPr>
          <a:xfrm>
            <a:off x="1936750" y="0"/>
            <a:ext cx="5880100" cy="6400800"/>
          </a:xfrm>
          <a:prstGeom prst="rect">
            <a:avLst/>
          </a:prstGeom>
          <a:ln w="12700">
            <a:miter lim="400000"/>
          </a:ln>
        </p:spPr>
      </p:pic>
    </p:spTree>
  </p:cSld>
  <p:clrMapOvr>
    <a:masterClrMapping/>
  </p:clrMapOvr>
  <p:transitio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Shape 307"/>
          <p:cNvSpPr/>
          <p:nvPr>
            <p:ph type="title" idx="4294967295"/>
          </p:nvPr>
        </p:nvSpPr>
        <p:spPr>
          <a:xfrm>
            <a:off x="3276600" y="2857500"/>
            <a:ext cx="31242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Title page from </a:t>
            </a:r>
            <a:r>
              <a:rPr i="1" sz="1100">
                <a:latin typeface="Arial"/>
                <a:ea typeface="Arial"/>
                <a:cs typeface="Arial"/>
                <a:sym typeface="Arial"/>
              </a:rPr>
              <a:t>Two Treatises of Government </a:t>
            </a:r>
            <a:r>
              <a:rPr sz="1100">
                <a:latin typeface="Arial"/>
                <a:ea typeface="Arial"/>
                <a:cs typeface="Arial"/>
                <a:sym typeface="Arial"/>
              </a:rPr>
              <a:t>by</a:t>
            </a:r>
            <a:r>
              <a:rPr i="1" sz="1100">
                <a:latin typeface="Arial"/>
                <a:ea typeface="Arial"/>
                <a:cs typeface="Arial"/>
                <a:sym typeface="Arial"/>
              </a:rPr>
              <a:t> </a:t>
            </a:r>
            <a:r>
              <a:rPr sz="1100">
                <a:latin typeface="Arial"/>
                <a:ea typeface="Arial"/>
                <a:cs typeface="Arial"/>
                <a:sym typeface="Arial"/>
              </a:rPr>
              <a:t>John Locke, London, 1690.</a:t>
            </a:r>
            <a:br>
              <a:rPr sz="1100">
                <a:latin typeface="Arial"/>
                <a:ea typeface="Arial"/>
                <a:cs typeface="Arial"/>
                <a:sym typeface="Arial"/>
              </a:rPr>
            </a:br>
            <a:r>
              <a:rPr sz="1100">
                <a:latin typeface="Arial"/>
                <a:ea typeface="Arial"/>
                <a:cs typeface="Arial"/>
                <a:sym typeface="Arial"/>
              </a:rPr>
              <a:t>Courtesy of the Library of Congress, Rosenwald Collection, Rare Book and Special Collections Division</a:t>
            </a:r>
          </a:p>
        </p:txBody>
      </p:sp>
      <p:pic>
        <p:nvPicPr>
          <p:cNvPr id="308" name="AAIIMAM0.jpeg" descr="AAIIMAM0.jpg"/>
          <p:cNvPicPr/>
          <p:nvPr/>
        </p:nvPicPr>
        <p:blipFill>
          <a:blip r:embed="rId3">
            <a:extLst/>
          </a:blip>
          <a:stretch>
            <a:fillRect/>
          </a:stretch>
        </p:blipFill>
        <p:spPr>
          <a:xfrm>
            <a:off x="3094037" y="0"/>
            <a:ext cx="3565526" cy="6400800"/>
          </a:xfrm>
          <a:prstGeom prst="rect">
            <a:avLst/>
          </a:prstGeom>
          <a:ln w="12700">
            <a:miter lim="400000"/>
          </a:ln>
        </p:spPr>
      </p:pic>
    </p:spTree>
  </p:cSld>
  <p:clrMapOvr>
    <a:masterClrMapping/>
  </p:clrMapOvr>
  <p:transitio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31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Louis’s Repression of Religion (cont.)</a:t>
            </a:r>
          </a:p>
        </p:txBody>
      </p:sp>
      <p:sp>
        <p:nvSpPr>
          <p:cNvPr id="313" name="Shape 31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2325" indent="-322325" defTabSz="859536">
              <a:spcBef>
                <a:spcPts val="600"/>
              </a:spcBef>
              <a:buBlip>
                <a:blip r:embed="rId2"/>
              </a:buBlip>
              <a:defRPr sz="1800"/>
            </a:pPr>
            <a:r>
              <a:rPr sz="2820"/>
              <a:t>Supported by Catholic clergy &amp; Jesuit advisors, revoked Edict of Nantes in 1685</a:t>
            </a:r>
            <a:endParaRPr sz="2820"/>
          </a:p>
          <a:p>
            <a:pPr lvl="1" marL="752094" indent="-322325" defTabSz="859536">
              <a:spcBef>
                <a:spcPts val="600"/>
              </a:spcBef>
              <a:buBlip>
                <a:blip r:embed="rId2"/>
              </a:buBlip>
              <a:defRPr sz="1800"/>
            </a:pPr>
            <a:r>
              <a:rPr sz="2820"/>
              <a:t>Huguenots banned from certain professions, </a:t>
            </a:r>
            <a:endParaRPr sz="2820"/>
          </a:p>
          <a:p>
            <a:pPr lvl="1" marL="752094" indent="-322325" defTabSz="859536">
              <a:spcBef>
                <a:spcPts val="600"/>
              </a:spcBef>
              <a:buBlip>
                <a:blip r:embed="rId2"/>
              </a:buBlip>
              <a:defRPr sz="1800"/>
            </a:pPr>
            <a:r>
              <a:rPr sz="2820"/>
              <a:t>churches and schools closed, ministers exiled, and Protestant children baptized</a:t>
            </a:r>
            <a:endParaRPr sz="2820"/>
          </a:p>
          <a:p>
            <a:pPr lvl="0" marL="322325" indent="-322325" defTabSz="859536">
              <a:spcBef>
                <a:spcPts val="600"/>
              </a:spcBef>
              <a:buBlip>
                <a:blip r:embed="rId2"/>
              </a:buBlip>
              <a:defRPr sz="1800"/>
            </a:pPr>
            <a:r>
              <a:rPr sz="2820"/>
              <a:t>Goal of having “one king, one law, &amp; one faith” precluded religious diversity</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Economic Decline </a:t>
            </a:r>
            <a:br>
              <a:rPr sz="4000">
                <a:solidFill>
                  <a:srgbClr val="482400"/>
                </a:solidFill>
              </a:rPr>
            </a:br>
            <a:r>
              <a:rPr sz="4000">
                <a:solidFill>
                  <a:srgbClr val="482400"/>
                </a:solidFill>
              </a:rPr>
              <a:t>in the Netherlands</a:t>
            </a:r>
          </a:p>
        </p:txBody>
      </p:sp>
      <p:sp>
        <p:nvSpPr>
          <p:cNvPr id="138" name="Shape 13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No strong </a:t>
            </a:r>
            <a:r>
              <a:rPr sz="3000">
                <a:latin typeface="Verdana Bold"/>
                <a:ea typeface="Verdana Bold"/>
                <a:cs typeface="Verdana Bold"/>
                <a:sym typeface="Verdana Bold"/>
              </a:rPr>
              <a:t>stadtholder</a:t>
            </a:r>
            <a:r>
              <a:rPr sz="3000"/>
              <a:t> replaced William III after his death in 1702</a:t>
            </a:r>
            <a:endParaRPr sz="3000"/>
          </a:p>
          <a:p>
            <a:pPr lvl="0">
              <a:buBlip>
                <a:blip r:embed="rId2"/>
              </a:buBlip>
              <a:defRPr sz="1800"/>
            </a:pPr>
            <a:r>
              <a:rPr sz="3000"/>
              <a:t>Surpassed in naval supremacy by the British</a:t>
            </a:r>
            <a:endParaRPr sz="3000"/>
          </a:p>
          <a:p>
            <a:pPr lvl="0">
              <a:buBlip>
                <a:blip r:embed="rId2"/>
              </a:buBlip>
              <a:defRPr sz="1800"/>
            </a:pPr>
            <a:r>
              <a:rPr sz="3000"/>
              <a:t>Fishing and trade industries declined</a:t>
            </a:r>
            <a:endParaRPr sz="3000"/>
          </a:p>
          <a:p>
            <a:pPr lvl="0">
              <a:buBlip>
                <a:blip r:embed="rId2"/>
              </a:buBlip>
              <a:defRPr sz="1800"/>
            </a:pPr>
            <a:r>
              <a:rPr sz="3000"/>
              <a:t>Only financial institutions kept the Dutch from complete insignificance</a:t>
            </a:r>
          </a:p>
        </p:txBody>
      </p:sp>
    </p:spTree>
  </p:cSld>
  <p:clrMapOvr>
    <a:masterClrMapping/>
  </p:clrMapOvr>
  <p:transitio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Shape 31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Louis’s Repression of Religion (cont.)</a:t>
            </a:r>
          </a:p>
        </p:txBody>
      </p:sp>
      <p:sp>
        <p:nvSpPr>
          <p:cNvPr id="316" name="Shape 31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Long term consequence:</a:t>
            </a:r>
            <a:endParaRPr sz="3000"/>
          </a:p>
          <a:p>
            <a:pPr lvl="0">
              <a:buBlip>
                <a:blip r:embed="rId2"/>
              </a:buBlip>
              <a:defRPr sz="1800"/>
            </a:pPr>
            <a:r>
              <a:rPr sz="3000"/>
              <a:t>200,000 Huguenots fled to England, Dutch Republic, Protestant German states, &amp; New World</a:t>
            </a:r>
            <a:endParaRPr sz="3000"/>
          </a:p>
          <a:p>
            <a:pPr lvl="0">
              <a:buBlip>
                <a:blip r:embed="rId2"/>
              </a:buBlip>
              <a:defRPr sz="1800"/>
            </a:pPr>
            <a:r>
              <a:rPr sz="3000"/>
              <a:t>Lost many skilled workers &amp; business leaders </a:t>
            </a:r>
          </a:p>
        </p:txBody>
      </p:sp>
    </p:spTree>
  </p:cSld>
  <p:clrMapOvr>
    <a:masterClrMapping/>
  </p:clrMapOvr>
  <p:transitio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8" name="Shape 31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Louis’s Repression of Religion</a:t>
            </a:r>
          </a:p>
        </p:txBody>
      </p:sp>
      <p:sp>
        <p:nvSpPr>
          <p:cNvPr id="319" name="Shape 31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Suppression of the </a:t>
            </a:r>
            <a:r>
              <a:rPr sz="3000">
                <a:latin typeface="Verdana Bold"/>
                <a:ea typeface="Verdana Bold"/>
                <a:cs typeface="Verdana Bold"/>
                <a:sym typeface="Verdana Bold"/>
              </a:rPr>
              <a:t>Jansenists</a:t>
            </a:r>
            <a:r>
              <a:rPr sz="3000"/>
              <a:t> – religious order that came from the Roman Catholic Church opposed to the teachings of the Jesuits – during Louis’s reign, both he and the Popes banned Jansenism and forced its followers underground</a:t>
            </a:r>
          </a:p>
        </p:txBody>
      </p:sp>
    </p:spTree>
  </p:cSld>
  <p:clrMapOvr>
    <a:masterClrMapping/>
  </p:clrMapOvr>
  <p:transitio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1" name="Shape 32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13231">
              <a:defRPr sz="1800">
                <a:solidFill>
                  <a:srgbClr val="000000"/>
                </a:solidFill>
              </a:defRPr>
            </a:pPr>
            <a:r>
              <a:rPr sz="858">
                <a:solidFill>
                  <a:srgbClr val="482400"/>
                </a:solidFill>
                <a:latin typeface="Arial"/>
                <a:ea typeface="Arial"/>
                <a:cs typeface="Arial"/>
                <a:sym typeface="Arial"/>
              </a:rPr>
              <a:t>Françoise d’Aubigne, Madame de Maintenon (1635–1719), a mistress to Louis XIV, secretly married him after his first wife’s death. The deeply pious Maintenon influenced Louis’s policy to make Roman Catholicism France’s only religion.</a:t>
            </a:r>
            <a:br>
              <a:rPr sz="858">
                <a:solidFill>
                  <a:srgbClr val="482400"/>
                </a:solidFill>
                <a:latin typeface="Arial"/>
                <a:ea typeface="Arial"/>
                <a:cs typeface="Arial"/>
                <a:sym typeface="Arial"/>
              </a:rPr>
            </a:br>
            <a:r>
              <a:rPr sz="858">
                <a:solidFill>
                  <a:srgbClr val="482400"/>
                </a:solidFill>
                <a:latin typeface="Arial"/>
                <a:ea typeface="Arial"/>
                <a:cs typeface="Arial"/>
                <a:sym typeface="Arial"/>
              </a:rPr>
              <a:t>Pierre Mignard (1612–1695), </a:t>
            </a:r>
            <a:r>
              <a:rPr i="1" sz="858">
                <a:solidFill>
                  <a:srgbClr val="482400"/>
                </a:solidFill>
                <a:latin typeface="Arial"/>
                <a:ea typeface="Arial"/>
                <a:cs typeface="Arial"/>
                <a:sym typeface="Arial"/>
              </a:rPr>
              <a:t>Portrait of Francoise d'Aubigne, Marquise de Maintenon (1635–1719), mistress and second wife of Louis XIV</a:t>
            </a:r>
            <a:r>
              <a:rPr sz="858">
                <a:solidFill>
                  <a:srgbClr val="482400"/>
                </a:solidFill>
                <a:latin typeface="Arial"/>
                <a:ea typeface="Arial"/>
                <a:cs typeface="Arial"/>
                <a:sym typeface="Arial"/>
              </a:rPr>
              <a:t>, c. 1694. Oil on canvas, 128 × 97 cm. Inv.: MV 3637. Chateaux de Versailles et de Trianon, Versailles. Bridgeman- Giraudon/Art Resource, NY</a:t>
            </a:r>
          </a:p>
        </p:txBody>
      </p:sp>
      <p:pic>
        <p:nvPicPr>
          <p:cNvPr id="322" name="AADTWXD0.jpeg" descr="AADTWXD0.jpg"/>
          <p:cNvPicPr/>
          <p:nvPr/>
        </p:nvPicPr>
        <p:blipFill>
          <a:blip r:embed="rId3">
            <a:extLst/>
          </a:blip>
          <a:stretch>
            <a:fillRect/>
          </a:stretch>
        </p:blipFill>
        <p:spPr>
          <a:xfrm>
            <a:off x="2338387" y="0"/>
            <a:ext cx="5076826" cy="6400800"/>
          </a:xfrm>
          <a:prstGeom prst="rect">
            <a:avLst/>
          </a:prstGeom>
          <a:ln w="12700">
            <a:miter lim="400000"/>
          </a:ln>
        </p:spPr>
      </p:pic>
    </p:spTree>
  </p:cSld>
  <p:clrMapOvr>
    <a:masterClrMapping/>
  </p:clrMapOvr>
  <p:transitio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Shape 32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Louis Later Wars</a:t>
            </a:r>
          </a:p>
        </p:txBody>
      </p:sp>
      <p:sp>
        <p:nvSpPr>
          <p:cNvPr id="327" name="Shape 32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2325" indent="-322325" defTabSz="859536">
              <a:spcBef>
                <a:spcPts val="600"/>
              </a:spcBef>
              <a:buBlip>
                <a:blip r:embed="rId2"/>
              </a:buBlip>
              <a:defRPr sz="1800"/>
            </a:pPr>
            <a:r>
              <a:rPr sz="2820">
                <a:latin typeface="Verdana Bold"/>
                <a:ea typeface="Verdana Bold"/>
                <a:cs typeface="Verdana Bold"/>
                <a:sym typeface="Verdana Bold"/>
              </a:rPr>
              <a:t>Nine Years’ War (1689-1697) </a:t>
            </a:r>
            <a:r>
              <a:rPr sz="2820"/>
              <a:t>– </a:t>
            </a:r>
            <a:endParaRPr sz="2820"/>
          </a:p>
          <a:p>
            <a:pPr lvl="0" marL="322325" indent="-322325" defTabSz="859536">
              <a:spcBef>
                <a:spcPts val="600"/>
              </a:spcBef>
              <a:buBlip>
                <a:blip r:embed="rId2"/>
              </a:buBlip>
              <a:defRPr sz="1800"/>
            </a:pPr>
            <a:r>
              <a:rPr sz="2820"/>
              <a:t>Louis went to war with the League of Augsburg (England, Spain, Sweden, United Provinces, and major German states) and ended up having his expansion into Germany thwarted</a:t>
            </a:r>
            <a:endParaRPr sz="2820"/>
          </a:p>
          <a:p>
            <a:pPr lvl="0" marL="322325" indent="-322325" defTabSz="859536">
              <a:spcBef>
                <a:spcPts val="600"/>
              </a:spcBef>
              <a:buBlip>
                <a:blip r:embed="rId2"/>
              </a:buBlip>
              <a:defRPr sz="1800"/>
            </a:pPr>
            <a:r>
              <a:rPr sz="2820"/>
              <a:t>also had support of Hapsburg emperor Leopold I </a:t>
            </a:r>
            <a:endParaRPr sz="2820"/>
          </a:p>
          <a:p>
            <a:pPr lvl="0" marL="322325" indent="-322325" defTabSz="859536">
              <a:spcBef>
                <a:spcPts val="600"/>
              </a:spcBef>
              <a:buBlip>
                <a:blip r:embed="rId2"/>
              </a:buBlip>
              <a:defRPr sz="1800"/>
            </a:pPr>
            <a:r>
              <a:rPr sz="2820"/>
              <a:t>simultaneous w/ struggle btwn England &amp; France for control of North America</a:t>
            </a:r>
          </a:p>
        </p:txBody>
      </p:sp>
    </p:spTree>
  </p:cSld>
  <p:clrMapOvr>
    <a:masterClrMapping/>
  </p:clrMapOvr>
  <p:transitio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Shape 32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Louis’s Later Wars (cont.)</a:t>
            </a:r>
          </a:p>
        </p:txBody>
      </p:sp>
      <p:sp>
        <p:nvSpPr>
          <p:cNvPr id="330" name="Shape 33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latin typeface="Verdana Bold"/>
                <a:ea typeface="Verdana Bold"/>
                <a:cs typeface="Verdana Bold"/>
                <a:sym typeface="Verdana Bold"/>
              </a:rPr>
              <a:t>War of Spanish Succession (1701-1714) </a:t>
            </a:r>
            <a:r>
              <a:rPr sz="2910"/>
              <a:t>– war over who would succeed Charles II (last Hapsburg king of Spain) to the throne in Spain</a:t>
            </a:r>
            <a:endParaRPr sz="2910"/>
          </a:p>
          <a:p>
            <a:pPr lvl="0" marL="332613" indent="-332613" defTabSz="886968">
              <a:spcBef>
                <a:spcPts val="600"/>
              </a:spcBef>
              <a:buBlip>
                <a:blip r:embed="rId2"/>
              </a:buBlip>
              <a:defRPr sz="1800"/>
            </a:pPr>
            <a:r>
              <a:rPr sz="2910"/>
              <a:t>left entire inheritance to Louis’s grandson Philip of Anjou - becomes Philip V of Spain</a:t>
            </a:r>
            <a:endParaRPr sz="2910"/>
          </a:p>
          <a:p>
            <a:pPr lvl="0" marL="332613" indent="-332613" defTabSz="886968">
              <a:spcBef>
                <a:spcPts val="600"/>
              </a:spcBef>
              <a:buBlip>
                <a:blip r:embed="rId2"/>
              </a:buBlip>
              <a:defRPr sz="1800"/>
            </a:pPr>
            <a:r>
              <a:rPr sz="2910"/>
              <a:t>Grand Alliance (England, Holland, &amp; HRE) formed to secure Flanders as neutral barrier</a:t>
            </a:r>
          </a:p>
        </p:txBody>
      </p:sp>
    </p:spTree>
  </p:cSld>
  <p:clrMapOvr>
    <a:masterClrMapping/>
  </p:clrMapOvr>
  <p:transitio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 name="Shape 33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Louis’s Later Wars (cont.)</a:t>
            </a:r>
          </a:p>
        </p:txBody>
      </p:sp>
      <p:sp>
        <p:nvSpPr>
          <p:cNvPr id="333" name="Shape 33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latin typeface="Verdana Bold"/>
                <a:ea typeface="Verdana Bold"/>
                <a:cs typeface="Verdana Bold"/>
                <a:sym typeface="Verdana Bold"/>
              </a:rPr>
              <a:t>War of Spanish Succession (1701-1714) </a:t>
            </a:r>
            <a:r>
              <a:rPr sz="2910"/>
              <a:t>– war over who would succeed Charles II (last Hapsburg king of Spain) to the throne in Spain</a:t>
            </a:r>
            <a:endParaRPr sz="2910"/>
          </a:p>
          <a:p>
            <a:pPr lvl="0" marL="332613" indent="-332613" defTabSz="886968">
              <a:spcBef>
                <a:spcPts val="600"/>
              </a:spcBef>
              <a:buBlip>
                <a:blip r:embed="rId2"/>
              </a:buBlip>
              <a:defRPr sz="1800"/>
            </a:pPr>
            <a:r>
              <a:rPr sz="2910"/>
              <a:t>left entire inheritance to Louis’s grandson Philip of Anjou - becoems Philip V of Spain</a:t>
            </a:r>
            <a:endParaRPr sz="2910"/>
          </a:p>
          <a:p>
            <a:pPr lvl="0" marL="332613" indent="-332613" defTabSz="886968">
              <a:spcBef>
                <a:spcPts val="600"/>
              </a:spcBef>
              <a:buBlip>
                <a:blip r:embed="rId2"/>
              </a:buBlip>
              <a:defRPr sz="1800"/>
            </a:pPr>
            <a:r>
              <a:rPr sz="2910"/>
              <a:t> ends in a bloody stalemate, with France able to keep their choice to the throne, </a:t>
            </a:r>
            <a:r>
              <a:rPr sz="2910">
                <a:latin typeface="Verdana Bold"/>
                <a:ea typeface="Verdana Bold"/>
                <a:cs typeface="Verdana Bold"/>
                <a:sym typeface="Verdana Bold"/>
              </a:rPr>
              <a:t>Philip V</a:t>
            </a:r>
            <a:r>
              <a:rPr sz="2910"/>
              <a:t>, but losing Gibraltar</a:t>
            </a:r>
          </a:p>
        </p:txBody>
      </p:sp>
    </p:spTree>
  </p:cSld>
  <p:clrMapOvr>
    <a:masterClrMapping/>
  </p:clrMapOvr>
  <p:transitio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Shape 33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France After Louis XIV</a:t>
            </a:r>
          </a:p>
        </p:txBody>
      </p:sp>
      <p:sp>
        <p:nvSpPr>
          <p:cNvPr id="336" name="Shape 33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6042" indent="-336042" defTabSz="896111">
              <a:buBlip>
                <a:blip r:embed="rId2"/>
              </a:buBlip>
              <a:defRPr sz="1800"/>
            </a:pPr>
            <a:r>
              <a:rPr sz="2940"/>
              <a:t>The </a:t>
            </a:r>
            <a:r>
              <a:rPr sz="2940">
                <a:latin typeface="Verdana Bold"/>
                <a:ea typeface="Verdana Bold"/>
                <a:cs typeface="Verdana Bold"/>
                <a:sym typeface="Verdana Bold"/>
              </a:rPr>
              <a:t>Duke of Orleans</a:t>
            </a:r>
            <a:r>
              <a:rPr sz="2940"/>
              <a:t>, regent for five-year-old </a:t>
            </a:r>
            <a:r>
              <a:rPr sz="2940">
                <a:latin typeface="Verdana Bold"/>
                <a:ea typeface="Verdana Bold"/>
                <a:cs typeface="Verdana Bold"/>
                <a:sym typeface="Verdana Bold"/>
              </a:rPr>
              <a:t>Louis XV</a:t>
            </a:r>
            <a:r>
              <a:rPr sz="2940"/>
              <a:t>, makes </a:t>
            </a:r>
            <a:r>
              <a:rPr sz="2940">
                <a:latin typeface="Verdana Bold"/>
                <a:ea typeface="Verdana Bold"/>
                <a:cs typeface="Verdana Bold"/>
                <a:sym typeface="Verdana Bold"/>
              </a:rPr>
              <a:t>John Law</a:t>
            </a:r>
            <a:r>
              <a:rPr sz="2940"/>
              <a:t> financial manager of the kingdom</a:t>
            </a:r>
            <a:endParaRPr sz="2940"/>
          </a:p>
          <a:p>
            <a:pPr lvl="0" marL="336042" indent="-336042" defTabSz="896111">
              <a:buBlip>
                <a:blip r:embed="rId2"/>
              </a:buBlip>
              <a:defRPr sz="1800"/>
            </a:pPr>
            <a:r>
              <a:rPr sz="2940"/>
              <a:t>Law organizes a monopoly on trading privileges in the French colony of Louisiana in North America – the </a:t>
            </a:r>
            <a:r>
              <a:rPr sz="2940">
                <a:latin typeface="Verdana Bold"/>
                <a:ea typeface="Verdana Bold"/>
                <a:cs typeface="Verdana Bold"/>
                <a:sym typeface="Verdana Bold"/>
              </a:rPr>
              <a:t>Mississippi Bubble</a:t>
            </a:r>
            <a:r>
              <a:rPr sz="2940"/>
              <a:t>, as it was called, turns into a financial disaster and Law flees the country</a:t>
            </a:r>
          </a:p>
        </p:txBody>
      </p:sp>
    </p:spTree>
  </p:cSld>
  <p:clrMapOvr>
    <a:masterClrMapping/>
  </p:clrMapOvr>
  <p:transitio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Shape 33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France After Louis XIV (cont.)</a:t>
            </a:r>
          </a:p>
        </p:txBody>
      </p:sp>
      <p:sp>
        <p:nvSpPr>
          <p:cNvPr id="339" name="Shape 339"/>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stStyle>
          <a:p>
            <a:pPr lvl="0">
              <a:defRPr sz="1800"/>
            </a:pPr>
            <a:r>
              <a:rPr sz="3000"/>
              <a:t>Parlement is reinstalled and becomes the center for popular resistance to royal authority for most of the century</a:t>
            </a:r>
          </a:p>
        </p:txBody>
      </p:sp>
    </p:spTree>
  </p:cSld>
  <p:clrMapOvr>
    <a:masterClrMapping/>
  </p:clrMapOvr>
  <p:transitio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Shape 34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Map 13–2 </a:t>
            </a:r>
            <a:r>
              <a:rPr sz="1100">
                <a:latin typeface="Arial Bold"/>
                <a:ea typeface="Arial Bold"/>
                <a:cs typeface="Arial Bold"/>
                <a:sym typeface="Arial Bold"/>
              </a:rPr>
              <a:t>EUROPE IN 1714</a:t>
            </a:r>
            <a:r>
              <a:rPr sz="1100">
                <a:latin typeface="Arial"/>
                <a:ea typeface="Arial"/>
                <a:cs typeface="Arial"/>
                <a:sym typeface="Arial"/>
              </a:rPr>
              <a:t> The War of the Spanish Succession ended a year before the death of Louis XIV. The Bourbons had secured the Spanish throne, but Spain had forfeited its possessions in Flanders and Italy.</a:t>
            </a:r>
          </a:p>
        </p:txBody>
      </p:sp>
      <p:pic>
        <p:nvPicPr>
          <p:cNvPr id="342" name="KNB13M02.jpeg" descr="KNB13M02.jpg"/>
          <p:cNvPicPr/>
          <p:nvPr/>
        </p:nvPicPr>
        <p:blipFill>
          <a:blip r:embed="rId3">
            <a:extLst/>
          </a:blip>
          <a:stretch>
            <a:fillRect/>
          </a:stretch>
        </p:blipFill>
        <p:spPr>
          <a:xfrm>
            <a:off x="1544637" y="0"/>
            <a:ext cx="6664326" cy="6400800"/>
          </a:xfrm>
          <a:prstGeom prst="rect">
            <a:avLst/>
          </a:prstGeom>
          <a:ln w="12700">
            <a:miter lim="400000"/>
          </a:ln>
        </p:spPr>
      </p:pic>
    </p:spTree>
  </p:cSld>
  <p:clrMapOvr>
    <a:masterClrMapping/>
  </p:clrMapOvr>
  <p:transitio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6" name="Shape 346"/>
          <p:cNvSpPr/>
          <p:nvPr>
            <p:ph type="title" idx="4294967295"/>
          </p:nvPr>
        </p:nvSpPr>
        <p:spPr>
          <a:xfrm>
            <a:off x="5994400" y="1045633"/>
            <a:ext cx="2922323" cy="4326467"/>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The impending collapse of John Law’s bank triggered a financial panic throughout France. Desperate investors sought to exchange their paper currency for gold and silver before the banks’ supply of precious metals was exhausted.</a:t>
            </a:r>
            <a:br>
              <a:rPr sz="1100">
                <a:latin typeface="Arial"/>
                <a:ea typeface="Arial"/>
                <a:cs typeface="Arial"/>
                <a:sym typeface="Arial"/>
              </a:rPr>
            </a:br>
            <a:r>
              <a:rPr i="1" sz="1100">
                <a:latin typeface="Arial"/>
                <a:ea typeface="Arial"/>
                <a:cs typeface="Arial"/>
                <a:sym typeface="Arial"/>
              </a:rPr>
              <a:t>La Rue Quincampoix</a:t>
            </a:r>
            <a:r>
              <a:rPr sz="1100">
                <a:latin typeface="Arial"/>
                <a:ea typeface="Arial"/>
                <a:cs typeface="Arial"/>
                <a:sym typeface="Arial"/>
              </a:rPr>
              <a:t>, The Law Affair, c. 1797 (coloured engraving), French School (18th century). Musee de la Ville de Paris, Musee Carnavalet, Paris, France/Archives Charmet/The Bridgeman Art Library International</a:t>
            </a:r>
          </a:p>
        </p:txBody>
      </p:sp>
      <p:pic>
        <p:nvPicPr>
          <p:cNvPr id="347" name="CHT185936.jpeg" descr="CHT185936.jpg"/>
          <p:cNvPicPr/>
          <p:nvPr/>
        </p:nvPicPr>
        <p:blipFill>
          <a:blip r:embed="rId3">
            <a:extLst/>
          </a:blip>
          <a:stretch>
            <a:fillRect/>
          </a:stretch>
        </p:blipFill>
        <p:spPr>
          <a:xfrm>
            <a:off x="985572" y="8466"/>
            <a:ext cx="4295776" cy="6400801"/>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sz="3600"/>
            </a:lvl1pPr>
          </a:lstStyle>
          <a:p>
            <a:pPr lvl="0">
              <a:defRPr sz="1800">
                <a:solidFill>
                  <a:srgbClr val="000000"/>
                </a:solidFill>
              </a:defRPr>
            </a:pPr>
            <a:r>
              <a:rPr sz="3600">
                <a:solidFill>
                  <a:srgbClr val="482400"/>
                </a:solidFill>
              </a:rPr>
              <a:t>Two Models of European Political Development in the 17th Century</a:t>
            </a:r>
          </a:p>
        </p:txBody>
      </p:sp>
      <p:sp>
        <p:nvSpPr>
          <p:cNvPr id="141" name="Shape 14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England – </a:t>
            </a:r>
            <a:r>
              <a:rPr sz="2910">
                <a:latin typeface="Verdana Bold"/>
                <a:ea typeface="Verdana Bold"/>
                <a:cs typeface="Verdana Bold"/>
                <a:sym typeface="Verdana Bold"/>
              </a:rPr>
              <a:t>parliamentary monarchy </a:t>
            </a:r>
            <a:r>
              <a:rPr sz="2910"/>
              <a:t>– a limited monarchy where the monarch is subject to the law and the consent of parliament</a:t>
            </a:r>
            <a:endParaRPr sz="2910"/>
          </a:p>
          <a:p>
            <a:pPr lvl="0" marL="332613" indent="-332613" defTabSz="886968">
              <a:spcBef>
                <a:spcPts val="600"/>
              </a:spcBef>
              <a:buBlip>
                <a:blip r:embed="rId2"/>
              </a:buBlip>
              <a:defRPr sz="1800"/>
            </a:pPr>
            <a:r>
              <a:rPr sz="2910"/>
              <a:t>France – </a:t>
            </a:r>
            <a:r>
              <a:rPr sz="2910">
                <a:latin typeface="Verdana Bold"/>
                <a:ea typeface="Verdana Bold"/>
                <a:cs typeface="Verdana Bold"/>
                <a:sym typeface="Verdana Bold"/>
              </a:rPr>
              <a:t>political absolutism </a:t>
            </a:r>
            <a:r>
              <a:rPr sz="2910"/>
              <a:t>– strong centralized monarchies, where the royal power is dominant</a:t>
            </a:r>
            <a:endParaRPr sz="2910"/>
          </a:p>
          <a:p>
            <a:pPr lvl="0" marL="332613" indent="-332613" defTabSz="886968">
              <a:spcBef>
                <a:spcPts val="600"/>
              </a:spcBef>
              <a:buBlip>
                <a:blip r:embed="rId2"/>
              </a:buBlip>
              <a:defRPr sz="1800"/>
            </a:pPr>
            <a:r>
              <a:rPr sz="2910"/>
              <a:t>Neither inevitable but resulted from specific historical developments &amp; particular political personalities</a:t>
            </a:r>
          </a:p>
        </p:txBody>
      </p:sp>
    </p:spTree>
  </p:cSld>
  <p:clrMapOvr>
    <a:masterClrMapping/>
  </p:clrMapOvr>
  <p:transition spd="med"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1" name="Shape 35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Times New Roman (Headings)"/>
                <a:ea typeface="Times New Roman (Headings)"/>
                <a:cs typeface="Times New Roman (Headings)"/>
                <a:sym typeface="Times New Roman (Headings)"/>
              </a:rPr>
              <a:t>In 1683 the Ottomans laid siege to Vienna. Only the arrival of Polish forces under King John III Sobieski (r. 1674–1696) saved the Habsburg capital.</a:t>
            </a:r>
            <a:br>
              <a:rPr sz="1100">
                <a:latin typeface="Times New Roman (Headings)"/>
                <a:ea typeface="Times New Roman (Headings)"/>
                <a:cs typeface="Times New Roman (Headings)"/>
                <a:sym typeface="Times New Roman (Headings)"/>
              </a:rPr>
            </a:br>
            <a:r>
              <a:rPr sz="1100">
                <a:latin typeface="Times New Roman (Headings)"/>
                <a:ea typeface="Times New Roman (Headings)"/>
                <a:cs typeface="Times New Roman (Headings)"/>
                <a:sym typeface="Times New Roman (Headings)"/>
              </a:rPr>
              <a:t>Erich Lessing/Art Resource, NY</a:t>
            </a:r>
          </a:p>
        </p:txBody>
      </p:sp>
      <p:pic>
        <p:nvPicPr>
          <p:cNvPr id="352" name="ART41503.jpeg" descr="ART41503.jpg"/>
          <p:cNvPicPr/>
          <p:nvPr/>
        </p:nvPicPr>
        <p:blipFill>
          <a:blip r:embed="rId3">
            <a:extLst/>
          </a:blip>
          <a:stretch>
            <a:fillRect/>
          </a:stretch>
        </p:blipFill>
        <p:spPr>
          <a:xfrm>
            <a:off x="638175" y="372533"/>
            <a:ext cx="8477250" cy="5641976"/>
          </a:xfrm>
          <a:prstGeom prst="rect">
            <a:avLst/>
          </a:prstGeom>
          <a:ln w="12700">
            <a:miter lim="400000"/>
          </a:ln>
        </p:spPr>
      </p:pic>
    </p:spTree>
  </p:cSld>
  <p:clrMapOvr>
    <a:masterClrMapping/>
  </p:clrMapOvr>
  <p:transition spd="med"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6" name="Shape 356"/>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86968">
              <a:defRPr sz="1800">
                <a:solidFill>
                  <a:srgbClr val="000000"/>
                </a:solidFill>
              </a:defRPr>
            </a:pPr>
            <a:r>
              <a:rPr sz="1067">
                <a:latin typeface="Arial"/>
                <a:ea typeface="Arial"/>
                <a:cs typeface="Arial"/>
                <a:sym typeface="Arial"/>
              </a:rPr>
              <a:t>Under Louis XV (r. 1715–1774) France suffered major defeats in Europe and around the world and lost most of its North American empire. Louis himself was an ineffective ruler, and during his reign, the monarchy encountered numerous challenges from the French aristocracy.</a:t>
            </a:r>
            <a:br>
              <a:rPr sz="1067">
                <a:latin typeface="Arial"/>
                <a:ea typeface="Arial"/>
                <a:cs typeface="Arial"/>
                <a:sym typeface="Arial"/>
              </a:rPr>
            </a:br>
            <a:r>
              <a:rPr sz="1067">
                <a:latin typeface="Arial"/>
                <a:ea typeface="Arial"/>
                <a:cs typeface="Arial"/>
                <a:sym typeface="Arial"/>
              </a:rPr>
              <a:t>CORBIS/Bettmann</a:t>
            </a:r>
          </a:p>
        </p:txBody>
      </p:sp>
      <p:pic>
        <p:nvPicPr>
          <p:cNvPr id="357" name="AACSHQR0.jpeg" descr="AACSHQR0.jpg"/>
          <p:cNvPicPr/>
          <p:nvPr/>
        </p:nvPicPr>
        <p:blipFill>
          <a:blip r:embed="rId3">
            <a:extLst/>
          </a:blip>
          <a:stretch>
            <a:fillRect/>
          </a:stretch>
        </p:blipFill>
        <p:spPr>
          <a:xfrm>
            <a:off x="2174875" y="0"/>
            <a:ext cx="5403850" cy="6400800"/>
          </a:xfrm>
          <a:prstGeom prst="rect">
            <a:avLst/>
          </a:prstGeom>
          <a:ln w="12700">
            <a:miter lim="400000"/>
          </a:ln>
        </p:spPr>
      </p:pic>
    </p:spTree>
  </p:cSld>
  <p:clrMapOvr>
    <a:masterClrMapping/>
  </p:clrMapOvr>
  <p:transition spd="med"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1" name="Shape 36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Poland with No Central Authority</a:t>
            </a:r>
          </a:p>
        </p:txBody>
      </p:sp>
      <p:sp>
        <p:nvSpPr>
          <p:cNvPr id="362" name="Shape 36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270890" indent="-270890" defTabSz="722376">
              <a:spcBef>
                <a:spcPts val="500"/>
              </a:spcBef>
              <a:buBlip>
                <a:blip r:embed="rId2"/>
              </a:buBlip>
              <a:defRPr sz="1800"/>
            </a:pPr>
            <a:r>
              <a:rPr sz="2370"/>
              <a:t>Failure to maintain competitive political position</a:t>
            </a:r>
            <a:endParaRPr sz="2370"/>
          </a:p>
          <a:p>
            <a:pPr lvl="0" marL="270890" indent="-270890" defTabSz="722376">
              <a:spcBef>
                <a:spcPts val="500"/>
              </a:spcBef>
              <a:buBlip>
                <a:blip r:embed="rId2"/>
              </a:buBlip>
              <a:defRPr sz="1800"/>
            </a:pPr>
            <a:r>
              <a:rPr sz="2370"/>
              <a:t>Most Polish monarchs were foreigners and tools for foreign powers</a:t>
            </a:r>
            <a:endParaRPr sz="2370"/>
          </a:p>
          <a:p>
            <a:pPr lvl="0" marL="270890" indent="-270890" defTabSz="722376">
              <a:spcBef>
                <a:spcPts val="500"/>
              </a:spcBef>
              <a:buBlip>
                <a:blip r:embed="rId2"/>
              </a:buBlip>
              <a:defRPr sz="1800"/>
            </a:pPr>
            <a:r>
              <a:rPr sz="2370"/>
              <a:t>King John III Sobieski - led army to rescue Vienna from Turkish invaders</a:t>
            </a:r>
            <a:endParaRPr sz="2370"/>
          </a:p>
          <a:p>
            <a:pPr lvl="0" marL="270890" indent="-270890" defTabSz="722376">
              <a:spcBef>
                <a:spcPts val="500"/>
              </a:spcBef>
              <a:buBlip>
                <a:blip r:embed="rId2"/>
              </a:buBlip>
              <a:defRPr sz="1800"/>
            </a:pPr>
            <a:r>
              <a:rPr sz="2370"/>
              <a:t>central legislative body called the </a:t>
            </a:r>
            <a:r>
              <a:rPr sz="2370">
                <a:latin typeface="Verdana Bold"/>
                <a:ea typeface="Verdana Bold"/>
                <a:cs typeface="Verdana Bold"/>
                <a:sym typeface="Verdana Bold"/>
              </a:rPr>
              <a:t>Sejm</a:t>
            </a:r>
            <a:r>
              <a:rPr sz="2370"/>
              <a:t> or diet, but no real power as any single veto</a:t>
            </a:r>
            <a:r>
              <a:rPr sz="2370">
                <a:latin typeface="Verdana Bold"/>
                <a:ea typeface="Verdana Bold"/>
                <a:cs typeface="Verdana Bold"/>
                <a:sym typeface="Verdana Bold"/>
              </a:rPr>
              <a:t>, liberum veto</a:t>
            </a:r>
            <a:r>
              <a:rPr sz="2370"/>
              <a:t>, could stop a Sejm</a:t>
            </a:r>
            <a:endParaRPr sz="2370"/>
          </a:p>
          <a:p>
            <a:pPr lvl="0" marL="270890" indent="-270890" defTabSz="722376">
              <a:spcBef>
                <a:spcPts val="500"/>
              </a:spcBef>
              <a:buBlip>
                <a:blip r:embed="rId2"/>
              </a:buBlip>
              <a:defRPr sz="1800"/>
            </a:pPr>
            <a:r>
              <a:rPr sz="2370"/>
              <a:t>Opposition work of group of dissatisfied nobles</a:t>
            </a:r>
            <a:endParaRPr sz="2370"/>
          </a:p>
          <a:p>
            <a:pPr lvl="0" marL="270890" indent="-270890" defTabSz="722376">
              <a:spcBef>
                <a:spcPts val="500"/>
              </a:spcBef>
              <a:buBlip>
                <a:blip r:embed="rId2"/>
              </a:buBlip>
              <a:defRPr sz="1800"/>
            </a:pPr>
            <a:r>
              <a:rPr sz="2370"/>
              <a:t>Poland disappears from map in 18th century as a result</a:t>
            </a:r>
          </a:p>
        </p:txBody>
      </p:sp>
    </p:spTree>
  </p:cSld>
  <p:clrMapOvr>
    <a:masterClrMapping/>
  </p:clrMapOvr>
  <p:transition spd="med" advClick="1"/>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4" name="Shape 36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Hapsburg Empire and the Pragmatic Sanction</a:t>
            </a:r>
          </a:p>
        </p:txBody>
      </p:sp>
      <p:sp>
        <p:nvSpPr>
          <p:cNvPr id="365" name="Shape 36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Hapsburgs one of oldest dynasties in Europe</a:t>
            </a:r>
            <a:endParaRPr sz="3000"/>
          </a:p>
          <a:p>
            <a:pPr lvl="0">
              <a:buBlip>
                <a:blip r:embed="rId2"/>
              </a:buBlip>
              <a:defRPr sz="1800"/>
            </a:pPr>
            <a:r>
              <a:rPr sz="3000"/>
              <a:t>as early as 1400s, most of Holy Roman emperors were Hapsburgs</a:t>
            </a:r>
            <a:endParaRPr sz="3000"/>
          </a:p>
          <a:p>
            <a:pPr lvl="0">
              <a:buBlip>
                <a:blip r:embed="rId2"/>
              </a:buBlip>
              <a:defRPr sz="1800"/>
            </a:pPr>
            <a:r>
              <a:rPr sz="3000"/>
              <a:t>suffered setbacks after Thirty Years’ War and ending of Hapsburg line in Spain</a:t>
            </a:r>
          </a:p>
        </p:txBody>
      </p:sp>
    </p:spTree>
  </p:cSld>
  <p:clrMapOvr>
    <a:masterClrMapping/>
  </p:clrMapOvr>
  <p:transition spd="med" advClick="1"/>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7" name="Shape 36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Hapsburg Empire and the Pragmatic Sanction</a:t>
            </a:r>
          </a:p>
        </p:txBody>
      </p:sp>
      <p:sp>
        <p:nvSpPr>
          <p:cNvPr id="368" name="Shape 36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Successfully reaffirmed power over Austria, Bohemia, &amp; Hungary</a:t>
            </a:r>
            <a:endParaRPr sz="3000"/>
          </a:p>
          <a:p>
            <a:pPr lvl="0">
              <a:buBlip>
                <a:blip r:embed="rId2"/>
              </a:buBlip>
              <a:defRPr sz="1800"/>
            </a:pPr>
            <a:r>
              <a:rPr sz="3000"/>
              <a:t>Treaty of Utrecht - gave Hapsburgs control of Naples, Sardinia, &amp; Milan in Italy &amp; Spanish Netherlands</a:t>
            </a:r>
            <a:endParaRPr sz="3000"/>
          </a:p>
          <a:p>
            <a:pPr lvl="0">
              <a:buBlip>
                <a:blip r:embed="rId2"/>
              </a:buBlip>
              <a:defRPr sz="1800"/>
            </a:pPr>
            <a:r>
              <a:rPr sz="3000"/>
              <a:t>embraced large # of ethnic groups unified by Catholic faith &amp; loyalty to Hapsburg dynasty</a:t>
            </a:r>
          </a:p>
        </p:txBody>
      </p:sp>
    </p:spTree>
  </p:cSld>
  <p:clrMapOvr>
    <a:masterClrMapping/>
  </p:clrMapOvr>
  <p:transition spd="med" advClick="1"/>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0" name="Shape 37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Hapsburg Empire and the Pragmatic Sanction</a:t>
            </a:r>
          </a:p>
        </p:txBody>
      </p:sp>
      <p:sp>
        <p:nvSpPr>
          <p:cNvPr id="371" name="Shape 37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Hapsburgs held onto the title of Holy Roman Emperor, but the title depended on help from many other German states and principalities</a:t>
            </a:r>
            <a:endParaRPr sz="3000"/>
          </a:p>
          <a:p>
            <a:pPr lvl="0">
              <a:buBlip>
                <a:blip r:embed="rId2"/>
              </a:buBlip>
              <a:defRPr sz="1800"/>
            </a:pPr>
            <a:r>
              <a:rPr sz="3000"/>
              <a:t>Their territories, some outside of Germany, were so geographically and culturally diverse that there was no real central government</a:t>
            </a:r>
          </a:p>
        </p:txBody>
      </p:sp>
    </p:spTree>
  </p:cSld>
  <p:clrMapOvr>
    <a:masterClrMapping/>
  </p:clrMapOvr>
  <p:transition spd="med" advClick="1"/>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3" name="Shape 37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Hapsburg Empire and the Pragmatic Sanction (cont.)</a:t>
            </a:r>
          </a:p>
        </p:txBody>
      </p:sp>
      <p:sp>
        <p:nvSpPr>
          <p:cNvPr id="374" name="Shape 37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Despite internal difficulties, the empire increases under </a:t>
            </a:r>
            <a:r>
              <a:rPr sz="3000">
                <a:latin typeface="Verdana Bold"/>
                <a:ea typeface="Verdana Bold"/>
                <a:cs typeface="Verdana Bold"/>
                <a:sym typeface="Verdana Bold"/>
              </a:rPr>
              <a:t>Leopold I</a:t>
            </a:r>
            <a:r>
              <a:rPr sz="3000"/>
              <a:t>, </a:t>
            </a:r>
            <a:r>
              <a:rPr sz="3000">
                <a:latin typeface="Verdana Bold"/>
                <a:ea typeface="Verdana Bold"/>
                <a:cs typeface="Verdana Bold"/>
                <a:sym typeface="Verdana Bold"/>
              </a:rPr>
              <a:t>Joseph I</a:t>
            </a:r>
            <a:r>
              <a:rPr sz="3000"/>
              <a:t>, and </a:t>
            </a:r>
            <a:r>
              <a:rPr sz="3000">
                <a:latin typeface="Verdana Bold"/>
                <a:ea typeface="Verdana Bold"/>
                <a:cs typeface="Verdana Bold"/>
                <a:sym typeface="Verdana Bold"/>
              </a:rPr>
              <a:t>Charles VI </a:t>
            </a:r>
            <a:endParaRPr sz="3000">
              <a:latin typeface="Verdana Bold"/>
              <a:ea typeface="Verdana Bold"/>
              <a:cs typeface="Verdana Bold"/>
              <a:sym typeface="Verdana Bold"/>
            </a:endParaRPr>
          </a:p>
          <a:p>
            <a:pPr lvl="0">
              <a:buBlip>
                <a:blip r:embed="rId2"/>
              </a:buBlip>
              <a:defRPr sz="1800"/>
            </a:pPr>
            <a:r>
              <a:rPr sz="3000"/>
              <a:t>Pragmatic Sanction – Charles VI’s legal basis for a single line of inheritance within the Hapsburg dynasty, putting his daughter </a:t>
            </a:r>
            <a:r>
              <a:rPr sz="3000">
                <a:latin typeface="Verdana Bold"/>
                <a:ea typeface="Verdana Bold"/>
                <a:cs typeface="Verdana Bold"/>
                <a:sym typeface="Verdana Bold"/>
              </a:rPr>
              <a:t>Maria Theresa</a:t>
            </a:r>
            <a:r>
              <a:rPr sz="3000"/>
              <a:t> in charge (no male heir)</a:t>
            </a:r>
          </a:p>
        </p:txBody>
      </p:sp>
    </p:spTree>
  </p:cSld>
  <p:clrMapOvr>
    <a:masterClrMapping/>
  </p:clrMapOvr>
  <p:transition spd="med" advClick="1"/>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6" name="Shape 37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Hapsburg Empire and the Pragmatic Sanction (cont.)</a:t>
            </a:r>
          </a:p>
        </p:txBody>
      </p:sp>
      <p:sp>
        <p:nvSpPr>
          <p:cNvPr id="377" name="Shape 37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298322" indent="-298322" defTabSz="795527">
              <a:spcBef>
                <a:spcPts val="600"/>
              </a:spcBef>
              <a:buBlip>
                <a:blip r:embed="rId2"/>
              </a:buBlip>
              <a:defRPr sz="1800"/>
            </a:pPr>
            <a:r>
              <a:rPr sz="2610"/>
              <a:t>stated all territories of Hapsburg empire were indivisible</a:t>
            </a:r>
            <a:endParaRPr sz="2610"/>
          </a:p>
          <a:p>
            <a:pPr lvl="0" marL="298322" indent="-298322" defTabSz="795527">
              <a:spcBef>
                <a:spcPts val="600"/>
              </a:spcBef>
              <a:buBlip>
                <a:blip r:embed="rId2"/>
              </a:buBlip>
              <a:defRPr sz="1800"/>
            </a:pPr>
            <a:r>
              <a:rPr sz="2610"/>
              <a:t>Maria heir to the throne &amp; inherits all Hapsburg lands but leaves her no strong army or full treasury</a:t>
            </a:r>
            <a:endParaRPr sz="2610"/>
          </a:p>
          <a:p>
            <a:pPr lvl="0" marL="298322" indent="-298322" defTabSz="795527">
              <a:spcBef>
                <a:spcPts val="600"/>
              </a:spcBef>
              <a:buBlip>
                <a:blip r:embed="rId2"/>
              </a:buBlip>
              <a:defRPr sz="1800"/>
            </a:pPr>
            <a:r>
              <a:rPr sz="2610"/>
              <a:t>England &amp; others refused to agree to Pragmatic Sanction w/out other concessions</a:t>
            </a:r>
            <a:endParaRPr sz="2610"/>
          </a:p>
          <a:p>
            <a:pPr lvl="0" marL="298322" indent="-298322" defTabSz="795527">
              <a:spcBef>
                <a:spcPts val="600"/>
              </a:spcBef>
              <a:buBlip>
                <a:blip r:embed="rId2"/>
              </a:buBlip>
              <a:defRPr sz="1800"/>
            </a:pPr>
            <a:r>
              <a:rPr sz="2610">
                <a:latin typeface="Verdana Bold"/>
                <a:ea typeface="Verdana Bold"/>
                <a:cs typeface="Verdana Bold"/>
                <a:sym typeface="Verdana Bold"/>
              </a:rPr>
              <a:t>Frederick II of Prussia </a:t>
            </a:r>
            <a:r>
              <a:rPr sz="2610"/>
              <a:t>invades Hapsburg Empire and puts Maria at risk in 1740</a:t>
            </a:r>
          </a:p>
        </p:txBody>
      </p:sp>
    </p:spTree>
  </p:cSld>
  <p:clrMapOvr>
    <a:masterClrMapping/>
  </p:clrMapOvr>
  <p:transition spd="med" advClick="1"/>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9" name="Shape 37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Hohenzollerns of Prussia</a:t>
            </a:r>
          </a:p>
        </p:txBody>
      </p:sp>
      <p:sp>
        <p:nvSpPr>
          <p:cNvPr id="380" name="Shape 38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Brandenburg </a:t>
            </a:r>
            <a:r>
              <a:rPr sz="3000">
                <a:latin typeface="Verdana Bold"/>
                <a:ea typeface="Verdana Bold"/>
                <a:cs typeface="Verdana Bold"/>
                <a:sym typeface="Verdana Bold"/>
              </a:rPr>
              <a:t>small state located btwn Oder &amp; ELbe R w/ center in Berlin</a:t>
            </a:r>
            <a:endParaRPr sz="3000">
              <a:latin typeface="Verdana Bold"/>
              <a:ea typeface="Verdana Bold"/>
              <a:cs typeface="Verdana Bold"/>
              <a:sym typeface="Verdana Bold"/>
            </a:endParaRPr>
          </a:p>
          <a:p>
            <a:pPr lvl="0">
              <a:buBlip>
                <a:blip r:embed="rId2"/>
              </a:buBlip>
              <a:defRPr sz="1800"/>
            </a:pPr>
            <a:r>
              <a:rPr sz="3000">
                <a:latin typeface="Verdana Bold"/>
                <a:ea typeface="Verdana Bold"/>
                <a:cs typeface="Verdana Bold"/>
                <a:sym typeface="Verdana Bold"/>
              </a:rPr>
              <a:t>ruler was one of seven princes who elected HR emperor</a:t>
            </a:r>
            <a:endParaRPr sz="3000">
              <a:latin typeface="Verdana Bold"/>
              <a:ea typeface="Verdana Bold"/>
              <a:cs typeface="Verdana Bold"/>
              <a:sym typeface="Verdana Bold"/>
            </a:endParaRPr>
          </a:p>
          <a:p>
            <a:pPr lvl="0">
              <a:buBlip>
                <a:blip r:embed="rId2"/>
              </a:buBlip>
              <a:defRPr sz="1800"/>
            </a:pPr>
            <a:r>
              <a:rPr sz="3000">
                <a:latin typeface="Verdana Bold"/>
                <a:ea typeface="Verdana Bold"/>
                <a:cs typeface="Verdana Bold"/>
                <a:sym typeface="Verdana Bold"/>
              </a:rPr>
              <a:t>Hohenzollern family became hereditary rulers of Brandenburg in 1417</a:t>
            </a:r>
          </a:p>
        </p:txBody>
      </p:sp>
    </p:spTree>
  </p:cSld>
  <p:clrMapOvr>
    <a:masterClrMapping/>
  </p:clrMapOvr>
  <p:transition spd="med" advClick="1"/>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2" name="Shape 38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Hohenzollerns of Prussia</a:t>
            </a:r>
          </a:p>
        </p:txBody>
      </p:sp>
      <p:sp>
        <p:nvSpPr>
          <p:cNvPr id="383" name="Shape 383"/>
          <p:cNvSpPr/>
          <p:nvPr>
            <p:ph type="body" idx="4294967295"/>
          </p:nvPr>
        </p:nvSpPr>
        <p:spPr>
          <a:xfrm>
            <a:off x="1030287" y="1360910"/>
            <a:ext cx="7769226" cy="4727576"/>
          </a:xfrm>
          <a:prstGeom prst="rect">
            <a:avLst/>
          </a:prstGeom>
        </p:spPr>
        <p:txBody>
          <a:bodyPr lIns="0" tIns="0" rIns="0" bIns="0">
            <a:normAutofit fontScale="100000" lnSpcReduction="0"/>
          </a:bodyPr>
          <a:lstStyle/>
          <a:p>
            <a:pPr lvl="0">
              <a:buBlip>
                <a:blip r:embed="rId2"/>
              </a:buBlip>
              <a:defRPr sz="1800"/>
            </a:pPr>
            <a:r>
              <a:rPr sz="3000"/>
              <a:t>In early 17th century - Hohenzollerns inherited Cleves &amp; neighboring lands on Rhine R &amp; duchy of Prussia on Baltic coast to the northeast</a:t>
            </a:r>
            <a:endParaRPr sz="3000"/>
          </a:p>
          <a:p>
            <a:pPr lvl="0">
              <a:buBlip>
                <a:blip r:embed="rId2"/>
              </a:buBlip>
              <a:defRPr sz="1800"/>
            </a:pPr>
            <a:r>
              <a:rPr sz="3000"/>
              <a:t>Diverse &amp; geographically separated Hohenzollern possesions had no natural boundaries, few resources, &amp; a population of 1.5 million</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sz="3600"/>
            </a:lvl1pPr>
          </a:lstStyle>
          <a:p>
            <a:pPr lvl="0">
              <a:defRPr sz="1800">
                <a:solidFill>
                  <a:srgbClr val="000000"/>
                </a:solidFill>
              </a:defRPr>
            </a:pPr>
            <a:r>
              <a:rPr sz="3600">
                <a:solidFill>
                  <a:srgbClr val="482400"/>
                </a:solidFill>
              </a:rPr>
              <a:t>Two Models of European Political Development in the 17th Century</a:t>
            </a:r>
          </a:p>
        </p:txBody>
      </p:sp>
      <p:sp>
        <p:nvSpPr>
          <p:cNvPr id="144" name="Shape 14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277749" indent="-277749" defTabSz="740663">
              <a:spcBef>
                <a:spcPts val="500"/>
              </a:spcBef>
              <a:buBlip>
                <a:blip r:embed="rId2"/>
              </a:buBlip>
              <a:defRPr sz="1800"/>
            </a:pPr>
            <a:r>
              <a:rPr sz="2430"/>
              <a:t>2nd half of 16th century, military concerns propelled moarchs to consider new sources of revenue</a:t>
            </a:r>
            <a:endParaRPr sz="2430"/>
          </a:p>
          <a:p>
            <a:pPr lvl="1" marL="648080" indent="-277749" defTabSz="740663">
              <a:spcBef>
                <a:spcPts val="500"/>
              </a:spcBef>
              <a:buBlip>
                <a:blip r:embed="rId2"/>
              </a:buBlip>
              <a:defRPr sz="1800"/>
            </a:pPr>
            <a:r>
              <a:rPr sz="2430"/>
              <a:t>cost of warfare</a:t>
            </a:r>
            <a:endParaRPr sz="2430"/>
          </a:p>
          <a:p>
            <a:pPr lvl="1" marL="648080" indent="-277749" defTabSz="740663">
              <a:spcBef>
                <a:spcPts val="500"/>
              </a:spcBef>
              <a:buBlip>
                <a:blip r:embed="rId2"/>
              </a:buBlip>
              <a:defRPr sz="1800"/>
            </a:pPr>
            <a:r>
              <a:rPr sz="2430"/>
              <a:t>other costs of gov’t</a:t>
            </a:r>
            <a:endParaRPr sz="2430"/>
          </a:p>
          <a:p>
            <a:pPr lvl="1" marL="648080" indent="-277749" defTabSz="740663">
              <a:spcBef>
                <a:spcPts val="500"/>
              </a:spcBef>
              <a:buBlip>
                <a:blip r:embed="rId2"/>
              </a:buBlip>
              <a:defRPr sz="1800"/>
            </a:pPr>
            <a:endParaRPr sz="2430"/>
          </a:p>
          <a:p>
            <a:pPr lvl="1" marL="648080" indent="-277749" defTabSz="740663">
              <a:spcBef>
                <a:spcPts val="500"/>
              </a:spcBef>
              <a:buBlip>
                <a:blip r:embed="rId2"/>
              </a:buBlip>
              <a:defRPr sz="1800"/>
            </a:pPr>
            <a:r>
              <a:rPr sz="2430"/>
              <a:t>only monarchies that could build secure financial base w/out support of noble states, diets, or assemblies achieved absolute rule</a:t>
            </a:r>
            <a:endParaRPr sz="2430"/>
          </a:p>
          <a:p>
            <a:pPr lvl="1" marL="648080" indent="-277749" defTabSz="740663">
              <a:spcBef>
                <a:spcPts val="500"/>
              </a:spcBef>
              <a:buBlip>
                <a:blip r:embed="rId2"/>
              </a:buBlip>
              <a:defRPr sz="1800"/>
            </a:pPr>
            <a:r>
              <a:rPr sz="2430"/>
              <a:t>France succeeded</a:t>
            </a:r>
            <a:endParaRPr sz="2430"/>
          </a:p>
          <a:p>
            <a:pPr lvl="1" marL="648080" indent="-277749" defTabSz="740663">
              <a:spcBef>
                <a:spcPts val="500"/>
              </a:spcBef>
              <a:buBlip>
                <a:blip r:embed="rId2"/>
              </a:buBlip>
              <a:defRPr sz="1800"/>
            </a:pPr>
            <a:r>
              <a:rPr sz="2430"/>
              <a:t>England failed</a:t>
            </a:r>
          </a:p>
        </p:txBody>
      </p:sp>
    </p:spTree>
  </p:cSld>
  <p:clrMapOvr>
    <a:masterClrMapping/>
  </p:clrMapOvr>
  <p:transition spd="med" advClick="1"/>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Shape 38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Hohenzollerns of Prussia</a:t>
            </a:r>
          </a:p>
        </p:txBody>
      </p:sp>
      <p:sp>
        <p:nvSpPr>
          <p:cNvPr id="386" name="Shape 386"/>
          <p:cNvSpPr/>
          <p:nvPr>
            <p:ph type="body" idx="4294967295"/>
          </p:nvPr>
        </p:nvSpPr>
        <p:spPr>
          <a:xfrm>
            <a:off x="1068387" y="1065212"/>
            <a:ext cx="7769226" cy="4727576"/>
          </a:xfrm>
          <a:prstGeom prst="rect">
            <a:avLst/>
          </a:prstGeom>
        </p:spPr>
        <p:txBody>
          <a:bodyPr lIns="0" tIns="0" rIns="0" bIns="0">
            <a:normAutofit fontScale="100000" lnSpcReduction="0"/>
          </a:bodyPr>
          <a:lstStyle/>
          <a:p>
            <a:pPr lvl="0" marL="312039" indent="-312039" defTabSz="832104">
              <a:spcBef>
                <a:spcPts val="600"/>
              </a:spcBef>
              <a:buBlip>
                <a:blip r:embed="rId2"/>
              </a:buBlip>
              <a:defRPr sz="1800"/>
            </a:pPr>
            <a:r>
              <a:rPr sz="2730"/>
              <a:t>Scattered &amp; weak but Hohenzollern possessions were 2nd largest block of territory in the HRE</a:t>
            </a:r>
            <a:endParaRPr sz="2730"/>
          </a:p>
          <a:p>
            <a:pPr lvl="0" marL="312039" indent="-312039" defTabSz="832104">
              <a:spcBef>
                <a:spcPts val="600"/>
              </a:spcBef>
              <a:buBlip>
                <a:blip r:embed="rId2"/>
              </a:buBlip>
              <a:defRPr sz="1800"/>
            </a:pPr>
            <a:r>
              <a:rPr sz="2730"/>
              <a:t>Only Hapsburgs could claim more land</a:t>
            </a:r>
            <a:endParaRPr sz="2730"/>
          </a:p>
          <a:p>
            <a:pPr lvl="0" marL="312039" indent="-312039" defTabSz="832104">
              <a:spcBef>
                <a:spcPts val="600"/>
              </a:spcBef>
              <a:buBlip>
                <a:blip r:embed="rId2"/>
              </a:buBlip>
              <a:defRPr sz="1800"/>
            </a:pPr>
            <a:r>
              <a:rPr sz="2730"/>
              <a:t>Known as Great Elector, Frederick William forged Hohenzollern territories into a strong power</a:t>
            </a:r>
            <a:endParaRPr sz="2730"/>
          </a:p>
          <a:p>
            <a:pPr lvl="1" marL="728091" indent="-312039" defTabSz="832104">
              <a:spcBef>
                <a:spcPts val="600"/>
              </a:spcBef>
              <a:buBlip>
                <a:blip r:embed="rId2"/>
              </a:buBlip>
              <a:defRPr sz="1800"/>
            </a:pPr>
            <a:r>
              <a:rPr sz="2730"/>
              <a:t>Broke local noble estates</a:t>
            </a:r>
            <a:endParaRPr sz="2730"/>
          </a:p>
          <a:p>
            <a:pPr lvl="1" marL="728091" indent="-312039" defTabSz="832104">
              <a:spcBef>
                <a:spcPts val="600"/>
              </a:spcBef>
              <a:buBlip>
                <a:blip r:embed="rId2"/>
              </a:buBlip>
              <a:defRPr sz="1800"/>
            </a:pPr>
            <a:r>
              <a:rPr sz="2730"/>
              <a:t>organized royal bureaucracy</a:t>
            </a:r>
            <a:endParaRPr sz="2730"/>
          </a:p>
          <a:p>
            <a:pPr lvl="1" marL="728091" indent="-312039" defTabSz="832104">
              <a:spcBef>
                <a:spcPts val="600"/>
              </a:spcBef>
              <a:buBlip>
                <a:blip r:embed="rId2"/>
              </a:buBlip>
              <a:defRPr sz="1800"/>
            </a:pPr>
            <a:r>
              <a:rPr sz="2730"/>
              <a:t>built a strong army</a:t>
            </a:r>
          </a:p>
        </p:txBody>
      </p:sp>
    </p:spTree>
  </p:cSld>
  <p:clrMapOvr>
    <a:masterClrMapping/>
  </p:clrMapOvr>
  <p:transition spd="med" advClick="1"/>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8" name="Shape 38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Hohenzollerns of Prussia</a:t>
            </a:r>
          </a:p>
        </p:txBody>
      </p:sp>
      <p:sp>
        <p:nvSpPr>
          <p:cNvPr id="389" name="Shape 38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1" marL="712088" indent="-305180" defTabSz="813816">
              <a:spcBef>
                <a:spcPts val="600"/>
              </a:spcBef>
              <a:buBlip>
                <a:blip r:embed="rId2"/>
              </a:buBlip>
              <a:defRPr sz="1800"/>
            </a:pPr>
            <a:r>
              <a:rPr sz="2670"/>
              <a:t>recognized well-equipped army would protect his territories &amp; enable him to play a role in balance of power politics</a:t>
            </a:r>
            <a:endParaRPr sz="2670"/>
          </a:p>
          <a:p>
            <a:pPr lvl="0" marL="305180" indent="-305180" defTabSz="813816">
              <a:spcBef>
                <a:spcPts val="600"/>
              </a:spcBef>
              <a:buBlip>
                <a:blip r:embed="rId2"/>
              </a:buBlip>
              <a:defRPr sz="1800"/>
            </a:pPr>
            <a:r>
              <a:rPr sz="2670"/>
              <a:t>Frederick William demanded &amp; received loyalty of the Junkers - German landowners</a:t>
            </a:r>
            <a:endParaRPr sz="2670"/>
          </a:p>
          <a:p>
            <a:pPr lvl="0" marL="305180" indent="-305180" defTabSz="813816">
              <a:spcBef>
                <a:spcPts val="600"/>
              </a:spcBef>
              <a:buBlip>
                <a:blip r:embed="rId2"/>
              </a:buBlip>
              <a:defRPr sz="1800"/>
            </a:pPr>
            <a:r>
              <a:rPr sz="2670"/>
              <a:t>In return, Junkers received full power over the serfs who labored on their estates</a:t>
            </a:r>
            <a:endParaRPr sz="2670"/>
          </a:p>
          <a:p>
            <a:pPr lvl="0" marL="305180" indent="-305180" defTabSz="813816">
              <a:spcBef>
                <a:spcPts val="600"/>
              </a:spcBef>
              <a:buBlip>
                <a:blip r:embed="rId2"/>
              </a:buBlip>
              <a:defRPr sz="1800"/>
            </a:pPr>
            <a:r>
              <a:rPr sz="2670"/>
              <a:t>Junkers &amp; officer corps became most prestigious class</a:t>
            </a:r>
          </a:p>
        </p:txBody>
      </p:sp>
    </p:spTree>
  </p:cSld>
  <p:clrMapOvr>
    <a:masterClrMapping/>
  </p:clrMapOvr>
  <p:transition spd="med" advClick="1"/>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1" name="Shape 39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Prussia under the </a:t>
            </a:r>
            <a:br>
              <a:rPr sz="4000">
                <a:solidFill>
                  <a:srgbClr val="482400"/>
                </a:solidFill>
              </a:rPr>
            </a:br>
            <a:r>
              <a:rPr sz="4000">
                <a:solidFill>
                  <a:srgbClr val="482400"/>
                </a:solidFill>
              </a:rPr>
              <a:t>Hohenzollern Family (cont.)</a:t>
            </a:r>
          </a:p>
        </p:txBody>
      </p:sp>
      <p:sp>
        <p:nvSpPr>
          <p:cNvPr id="392" name="Shape 39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Frederick William’s successors</a:t>
            </a:r>
            <a:endParaRPr sz="3000"/>
          </a:p>
          <a:p>
            <a:pPr lvl="1" marL="742950" indent="-285750">
              <a:spcBef>
                <a:spcPts val="600"/>
              </a:spcBef>
              <a:buBlip>
                <a:blip r:embed="rId3"/>
              </a:buBlip>
              <a:defRPr sz="1800"/>
            </a:pPr>
            <a:r>
              <a:rPr sz="2600"/>
              <a:t>His son, </a:t>
            </a:r>
            <a:r>
              <a:rPr sz="2600">
                <a:latin typeface="Verdana Bold"/>
                <a:ea typeface="Verdana Bold"/>
                <a:cs typeface="Verdana Bold"/>
                <a:sym typeface="Verdana Bold"/>
              </a:rPr>
              <a:t>William I</a:t>
            </a:r>
            <a:r>
              <a:rPr sz="2600"/>
              <a:t>, helps Hapsburgs in War of Spanish Succession and becomes King of Prussia</a:t>
            </a:r>
            <a:endParaRPr sz="2600"/>
          </a:p>
          <a:p>
            <a:pPr lvl="1" marL="742950" indent="-285750">
              <a:spcBef>
                <a:spcPts val="600"/>
              </a:spcBef>
              <a:buBlip>
                <a:blip r:embed="rId3"/>
              </a:buBlip>
              <a:defRPr sz="1800"/>
            </a:pPr>
            <a:r>
              <a:rPr sz="2600">
                <a:latin typeface="Verdana Bold"/>
                <a:ea typeface="Verdana Bold"/>
                <a:cs typeface="Verdana Bold"/>
                <a:sym typeface="Verdana Bold"/>
              </a:rPr>
              <a:t>Frederick William I</a:t>
            </a:r>
            <a:r>
              <a:rPr sz="2600"/>
              <a:t> – most successful Prussian leader – made the strongest army in Europe the symbol of power and unity, while staying out of war</a:t>
            </a:r>
            <a:endParaRPr sz="2600"/>
          </a:p>
          <a:p>
            <a:pPr lvl="1" marL="742950" indent="-285750">
              <a:spcBef>
                <a:spcPts val="600"/>
              </a:spcBef>
              <a:buBlip>
                <a:blip r:embed="rId3"/>
              </a:buBlip>
              <a:defRPr sz="1800"/>
            </a:pPr>
            <a:r>
              <a:rPr sz="2600">
                <a:latin typeface="Verdana Bold"/>
                <a:ea typeface="Verdana Bold"/>
                <a:cs typeface="Verdana Bold"/>
                <a:sym typeface="Verdana Bold"/>
              </a:rPr>
              <a:t>Frederick II or Great </a:t>
            </a:r>
            <a:r>
              <a:rPr sz="2600"/>
              <a:t>– did not have wisdom of his father and invaded Silesia, starting long Austrian-Prussian rivalry</a:t>
            </a:r>
          </a:p>
        </p:txBody>
      </p:sp>
    </p:spTree>
  </p:cSld>
  <p:clrMapOvr>
    <a:masterClrMapping/>
  </p:clrMapOvr>
  <p:transition spd="med" advClick="1"/>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4" name="Shape 394"/>
          <p:cNvSpPr/>
          <p:nvPr>
            <p:ph type="title" idx="4294967295"/>
          </p:nvPr>
        </p:nvSpPr>
        <p:spPr>
          <a:xfrm>
            <a:off x="2743200" y="1651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Map 13–4 </a:t>
            </a:r>
            <a:r>
              <a:rPr sz="1100">
                <a:latin typeface="Arial Bold"/>
                <a:ea typeface="Arial Bold"/>
                <a:cs typeface="Arial Bold"/>
                <a:sym typeface="Arial Bold"/>
              </a:rPr>
              <a:t>EXPANSION OF BRANDEBURG-PRUSSIA</a:t>
            </a:r>
            <a:r>
              <a:rPr sz="1100">
                <a:latin typeface="Arial"/>
                <a:ea typeface="Arial"/>
                <a:cs typeface="Arial"/>
                <a:sym typeface="Arial"/>
              </a:rPr>
              <a:t> In the 17th century Brandenburg-Prussia expanded mainly by acquiring dynastic titles in geographically separated lands. In the 18th century it expanded through aggression to the east, seizing Silesia in 1740 and various parts of Poland in 1772, 1793, and 1795.</a:t>
            </a:r>
          </a:p>
        </p:txBody>
      </p:sp>
      <p:pic>
        <p:nvPicPr>
          <p:cNvPr id="395" name="KNB13M04ab.jpeg" descr="KNB13M04ab.jpg"/>
          <p:cNvPicPr/>
          <p:nvPr/>
        </p:nvPicPr>
        <p:blipFill>
          <a:blip r:embed="rId3">
            <a:extLst/>
          </a:blip>
          <a:stretch>
            <a:fillRect/>
          </a:stretch>
        </p:blipFill>
        <p:spPr>
          <a:xfrm>
            <a:off x="713581" y="1260739"/>
            <a:ext cx="4114801" cy="4930776"/>
          </a:xfrm>
          <a:prstGeom prst="rect">
            <a:avLst/>
          </a:prstGeom>
          <a:ln w="12700">
            <a:miter lim="400000"/>
          </a:ln>
        </p:spPr>
      </p:pic>
      <p:pic>
        <p:nvPicPr>
          <p:cNvPr id="396" name="KNB13M04cd.jpeg" descr="KNB13M04cd.jpg"/>
          <p:cNvPicPr/>
          <p:nvPr/>
        </p:nvPicPr>
        <p:blipFill>
          <a:blip r:embed="rId4">
            <a:extLst/>
          </a:blip>
          <a:stretch>
            <a:fillRect/>
          </a:stretch>
        </p:blipFill>
        <p:spPr>
          <a:xfrm>
            <a:off x="4856162" y="1261533"/>
            <a:ext cx="4100513" cy="4929188"/>
          </a:xfrm>
          <a:prstGeom prst="rect">
            <a:avLst/>
          </a:prstGeom>
          <a:ln w="12700">
            <a:miter lim="400000"/>
          </a:ln>
        </p:spPr>
      </p:pic>
    </p:spTree>
  </p:cSld>
  <p:clrMapOvr>
    <a:masterClrMapping/>
  </p:clrMapOvr>
  <p:transition spd="med" advClick="1"/>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0" name="Shape 40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Russia – The Romanov Dynasty</a:t>
            </a:r>
          </a:p>
        </p:txBody>
      </p:sp>
      <p:sp>
        <p:nvSpPr>
          <p:cNvPr id="401" name="Shape 40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6042" indent="-336042" defTabSz="896111">
              <a:buBlip>
                <a:blip r:embed="rId2"/>
              </a:buBlip>
              <a:defRPr sz="1800"/>
            </a:pPr>
            <a:r>
              <a:rPr sz="2940"/>
              <a:t>Russia geographically isolated</a:t>
            </a:r>
            <a:endParaRPr sz="2940"/>
          </a:p>
          <a:p>
            <a:pPr lvl="1" marL="784098" indent="-336042" defTabSz="896111">
              <a:buBlip>
                <a:blip r:embed="rId2"/>
              </a:buBlip>
              <a:defRPr sz="1800"/>
            </a:pPr>
            <a:r>
              <a:rPr sz="2940"/>
              <a:t>Sweden prevented Russia from reaching Baltic Sea while Ottoman Empire prevented Russia from reaching the Black Sea</a:t>
            </a:r>
            <a:endParaRPr sz="2940"/>
          </a:p>
          <a:p>
            <a:pPr lvl="1" marL="784098" indent="-336042" defTabSz="896111">
              <a:buBlip>
                <a:blip r:embed="rId2"/>
              </a:buBlip>
              <a:defRPr sz="1800"/>
            </a:pPr>
            <a:r>
              <a:rPr sz="2940"/>
              <a:t>Culturally isolated as well</a:t>
            </a:r>
            <a:endParaRPr sz="2940"/>
          </a:p>
          <a:p>
            <a:pPr lvl="2" marL="1232154" indent="-336042" defTabSz="896111">
              <a:buBlip>
                <a:blip r:embed="rId2"/>
              </a:buBlip>
              <a:defRPr sz="1800"/>
            </a:pPr>
            <a:r>
              <a:rPr sz="2940"/>
              <a:t>scarcely affected by Renaissance, Reformation, Age of Exploration &amp; Scientific Revolution</a:t>
            </a:r>
          </a:p>
        </p:txBody>
      </p:sp>
    </p:spTree>
  </p:cSld>
  <p:clrMapOvr>
    <a:masterClrMapping/>
  </p:clrMapOvr>
  <p:transition spd="med" advClick="1"/>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3" name="Shape 40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Russia – The Romanov Dynasty</a:t>
            </a:r>
          </a:p>
        </p:txBody>
      </p:sp>
      <p:sp>
        <p:nvSpPr>
          <p:cNvPr id="404" name="Shape 40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Following death of Ivan the Terrible in 1584, Russia experienced weakness &amp; chaos known as Time of Troubles</a:t>
            </a:r>
            <a:endParaRPr sz="2910"/>
          </a:p>
          <a:p>
            <a:pPr lvl="0" marL="332613" indent="-332613" defTabSz="886968">
              <a:spcBef>
                <a:spcPts val="600"/>
              </a:spcBef>
              <a:buBlip>
                <a:blip r:embed="rId2"/>
              </a:buBlip>
              <a:defRPr sz="1800"/>
            </a:pPr>
            <a:r>
              <a:rPr sz="2910"/>
              <a:t>Hoping to restore orde, assembly of nobles elected young </a:t>
            </a:r>
            <a:r>
              <a:rPr sz="2910">
                <a:latin typeface="Verdana Bold"/>
                <a:ea typeface="Verdana Bold"/>
                <a:cs typeface="Verdana Bold"/>
                <a:sym typeface="Verdana Bold"/>
              </a:rPr>
              <a:t>Michael Romanov </a:t>
            </a:r>
            <a:r>
              <a:rPr sz="2910">
                <a:latin typeface="Verdana Bold"/>
                <a:ea typeface="Verdana Bold"/>
                <a:cs typeface="Verdana Bold"/>
                <a:sym typeface="Verdana Bold"/>
              </a:rPr>
              <a:t>to be next czar</a:t>
            </a:r>
            <a:endParaRPr sz="2910">
              <a:latin typeface="Verdana Bold"/>
              <a:ea typeface="Verdana Bold"/>
              <a:cs typeface="Verdana Bold"/>
              <a:sym typeface="Verdana Bold"/>
            </a:endParaRPr>
          </a:p>
          <a:p>
            <a:pPr lvl="0" marL="332613" indent="-332613" defTabSz="886968">
              <a:spcBef>
                <a:spcPts val="600"/>
              </a:spcBef>
              <a:buBlip>
                <a:blip r:embed="rId2"/>
              </a:buBlip>
              <a:defRPr sz="1800"/>
            </a:pPr>
            <a:r>
              <a:rPr sz="2910">
                <a:latin typeface="Verdana Bold"/>
                <a:ea typeface="Verdana Bold"/>
                <a:cs typeface="Verdana Bold"/>
                <a:sym typeface="Verdana Bold"/>
              </a:rPr>
              <a:t>He </a:t>
            </a:r>
            <a:r>
              <a:rPr sz="2910"/>
              <a:t>&amp; his two successors, </a:t>
            </a:r>
            <a:r>
              <a:rPr sz="2910">
                <a:latin typeface="Verdana Bold"/>
                <a:ea typeface="Verdana Bold"/>
                <a:cs typeface="Verdana Bold"/>
                <a:sym typeface="Verdana Bold"/>
              </a:rPr>
              <a:t>Aleksei</a:t>
            </a:r>
            <a:r>
              <a:rPr sz="2910"/>
              <a:t> and </a:t>
            </a:r>
            <a:r>
              <a:rPr sz="2910">
                <a:latin typeface="Verdana Bold"/>
                <a:ea typeface="Verdana Bold"/>
                <a:cs typeface="Verdana Bold"/>
                <a:sym typeface="Verdana Bold"/>
              </a:rPr>
              <a:t>Theodore II</a:t>
            </a:r>
            <a:r>
              <a:rPr sz="2910"/>
              <a:t>, brought stability and modest bureaucratic centralization to Russia</a:t>
            </a:r>
          </a:p>
        </p:txBody>
      </p:sp>
    </p:spTree>
  </p:cSld>
  <p:clrMapOvr>
    <a:masterClrMapping/>
  </p:clrMapOvr>
  <p:transition spd="med" advClick="1"/>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6" name="Shape 40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Russia – Modernization</a:t>
            </a:r>
          </a:p>
        </p:txBody>
      </p:sp>
      <p:sp>
        <p:nvSpPr>
          <p:cNvPr id="407" name="Shape 40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2325" indent="-322325" defTabSz="859536">
              <a:spcBef>
                <a:spcPts val="600"/>
              </a:spcBef>
              <a:buBlip>
                <a:blip r:embed="rId2"/>
              </a:buBlip>
              <a:defRPr sz="1800"/>
            </a:pPr>
            <a:r>
              <a:rPr sz="2820"/>
              <a:t>Visited Holland &amp; England &amp; toured shipyards, examined new military equipment, &amp; observed western customs</a:t>
            </a:r>
            <a:endParaRPr sz="2820"/>
          </a:p>
          <a:p>
            <a:pPr lvl="0" marL="322325" indent="-322325" defTabSz="859536">
              <a:spcBef>
                <a:spcPts val="600"/>
              </a:spcBef>
              <a:buBlip>
                <a:blip r:embed="rId2"/>
              </a:buBlip>
              <a:defRPr sz="1800"/>
            </a:pPr>
            <a:r>
              <a:rPr sz="2820"/>
              <a:t>recognized Russia not competitive w/ western Europe</a:t>
            </a:r>
            <a:endParaRPr sz="2820"/>
          </a:p>
          <a:p>
            <a:pPr lvl="0" marL="322325" indent="-322325" defTabSz="859536">
              <a:spcBef>
                <a:spcPts val="600"/>
              </a:spcBef>
              <a:buBlip>
                <a:blip r:embed="rId2"/>
              </a:buBlip>
              <a:defRPr sz="1800"/>
            </a:pPr>
            <a:r>
              <a:rPr sz="2820"/>
              <a:t>returned to Russia determined to transform Russia into great power</a:t>
            </a:r>
            <a:endParaRPr sz="2820"/>
          </a:p>
          <a:p>
            <a:pPr lvl="0" marL="322325" indent="-322325" defTabSz="859536">
              <a:spcBef>
                <a:spcPts val="600"/>
              </a:spcBef>
              <a:buBlip>
                <a:blip r:embed="rId2"/>
              </a:buBlip>
              <a:defRPr sz="1800"/>
            </a:pPr>
            <a:r>
              <a:rPr sz="2820"/>
              <a:t>1st began by expanding army &amp; building new navy</a:t>
            </a:r>
          </a:p>
        </p:txBody>
      </p:sp>
    </p:spTree>
  </p:cSld>
  <p:clrMapOvr>
    <a:masterClrMapping/>
  </p:clrMapOvr>
  <p:transition spd="med" advClick="1"/>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9" name="Shape 40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Russia – Modernization</a:t>
            </a:r>
          </a:p>
        </p:txBody>
      </p:sp>
      <p:sp>
        <p:nvSpPr>
          <p:cNvPr id="410" name="Shape 41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Improved Russian agriculture by introducing potato</a:t>
            </a:r>
            <a:endParaRPr sz="3000"/>
          </a:p>
          <a:p>
            <a:pPr lvl="0">
              <a:buBlip>
                <a:blip r:embed="rId2"/>
              </a:buBlip>
              <a:defRPr sz="1800"/>
            </a:pPr>
            <a:r>
              <a:rPr sz="3000"/>
              <a:t>Strengthened economy by importing skilled workers</a:t>
            </a:r>
            <a:endParaRPr sz="3000"/>
          </a:p>
          <a:p>
            <a:pPr lvl="0">
              <a:buBlip>
                <a:blip r:embed="rId2"/>
              </a:buBlip>
              <a:defRPr sz="1800"/>
            </a:pPr>
            <a:r>
              <a:rPr sz="3000"/>
              <a:t>Liberated Russian women by allowing them to be in public w/out veils</a:t>
            </a:r>
          </a:p>
        </p:txBody>
      </p:sp>
    </p:spTree>
  </p:cSld>
  <p:clrMapOvr>
    <a:masterClrMapping/>
  </p:clrMapOvr>
  <p:transition spd="med" advClick="1"/>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2" name="Shape 41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Peter the Great – The Boyars</a:t>
            </a:r>
          </a:p>
        </p:txBody>
      </p:sp>
      <p:sp>
        <p:nvSpPr>
          <p:cNvPr id="413" name="Shape 41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18897" indent="-318897" defTabSz="850391">
              <a:spcBef>
                <a:spcPts val="600"/>
              </a:spcBef>
              <a:buBlip>
                <a:blip r:embed="rId2"/>
              </a:buBlip>
              <a:defRPr sz="1800"/>
            </a:pPr>
            <a:r>
              <a:rPr sz="2790"/>
              <a:t>Came to power at age ten and believed that the power of the tsar must be secure from the jealousy and greed of the </a:t>
            </a:r>
            <a:r>
              <a:rPr sz="2790">
                <a:latin typeface="Verdana Bold"/>
                <a:ea typeface="Verdana Bold"/>
                <a:cs typeface="Verdana Bold"/>
                <a:sym typeface="Verdana Bold"/>
              </a:rPr>
              <a:t>boyars</a:t>
            </a:r>
            <a:r>
              <a:rPr sz="2790"/>
              <a:t>, the old nobility, and the </a:t>
            </a:r>
            <a:r>
              <a:rPr sz="2790">
                <a:latin typeface="Verdana Bold"/>
                <a:ea typeface="Verdana Bold"/>
                <a:cs typeface="Verdana Bold"/>
                <a:sym typeface="Verdana Bold"/>
              </a:rPr>
              <a:t>streltsy</a:t>
            </a:r>
            <a:r>
              <a:rPr sz="2790"/>
              <a:t>, the guards of the Moscow garrison</a:t>
            </a:r>
            <a:endParaRPr sz="2790"/>
          </a:p>
          <a:p>
            <a:pPr lvl="1" marL="690943" indent="-265747" defTabSz="850391">
              <a:spcBef>
                <a:spcPts val="500"/>
              </a:spcBef>
              <a:buBlip>
                <a:blip r:embed="rId3"/>
              </a:buBlip>
              <a:defRPr sz="1800"/>
            </a:pPr>
            <a:r>
              <a:rPr sz="2418"/>
              <a:t>publicly executed rebellious streltsy &amp; corpses stayed on public display</a:t>
            </a:r>
            <a:endParaRPr sz="2418"/>
          </a:p>
          <a:p>
            <a:pPr lvl="1" marL="690943" indent="-265747" defTabSz="850391">
              <a:spcBef>
                <a:spcPts val="500"/>
              </a:spcBef>
              <a:buBlip>
                <a:blip r:embed="rId3"/>
              </a:buBlip>
              <a:defRPr sz="1800"/>
            </a:pPr>
            <a:r>
              <a:rPr sz="2418"/>
              <a:t>repressed and humiliated the boyars by forcing nobles to shave off their traditional long beards</a:t>
            </a:r>
          </a:p>
        </p:txBody>
      </p:sp>
    </p:spTree>
  </p:cSld>
  <p:clrMapOvr>
    <a:masterClrMapping/>
  </p:clrMapOvr>
  <p:transition spd="med" advClick="1"/>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5" name="Shape 41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Peter the Great – Early Years (cont.)</a:t>
            </a:r>
          </a:p>
        </p:txBody>
      </p:sp>
      <p:sp>
        <p:nvSpPr>
          <p:cNvPr id="416" name="Shape 41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Built a navy on the Baltic Sea and went to war with the Ottomans</a:t>
            </a:r>
            <a:endParaRPr sz="3000"/>
          </a:p>
          <a:p>
            <a:pPr lvl="0">
              <a:buBlip>
                <a:blip r:embed="rId2"/>
              </a:buBlip>
              <a:defRPr sz="1800"/>
            </a:pPr>
            <a:r>
              <a:rPr sz="3000"/>
              <a:t>Captured Azov on the Black Sea in 1696</a:t>
            </a:r>
            <a:endParaRPr sz="3000"/>
          </a:p>
          <a:p>
            <a:pPr lvl="0">
              <a:buBlip>
                <a:blip r:embed="rId2"/>
              </a:buBlip>
              <a:defRPr sz="1800"/>
            </a:pPr>
            <a:r>
              <a:rPr sz="3000">
                <a:latin typeface="Verdana Bold"/>
                <a:ea typeface="Verdana Bold"/>
                <a:cs typeface="Verdana Bold"/>
                <a:sym typeface="Verdana Bold"/>
              </a:rPr>
              <a:t>The Great Northern War </a:t>
            </a:r>
            <a:r>
              <a:rPr sz="3000"/>
              <a:t>– 21 years - Peter defeats the Swedes at the Battle of Poltava</a:t>
            </a:r>
            <a:endParaRPr sz="3000"/>
          </a:p>
          <a:p>
            <a:pPr lvl="0">
              <a:buBlip>
                <a:blip r:embed="rId2"/>
              </a:buBlip>
              <a:defRPr sz="1800"/>
            </a:pPr>
            <a:r>
              <a:rPr sz="3000"/>
              <a:t>Peace of Nystad - Takes control of Estonia, Livonia, parts of Finland </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Stuart England – James I</a:t>
            </a:r>
          </a:p>
        </p:txBody>
      </p:sp>
      <p:sp>
        <p:nvSpPr>
          <p:cNvPr id="147" name="Shape 147"/>
          <p:cNvSpPr/>
          <p:nvPr>
            <p:ph type="body" idx="4294967295"/>
          </p:nvPr>
        </p:nvSpPr>
        <p:spPr>
          <a:xfrm>
            <a:off x="1030287" y="1547177"/>
            <a:ext cx="7769226" cy="4727576"/>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Peacefully takes throne in 1603, following childless Elizabeth I</a:t>
            </a:r>
            <a:endParaRPr sz="2910"/>
          </a:p>
          <a:p>
            <a:pPr lvl="0" marL="332613" indent="-332613" defTabSz="886968">
              <a:spcBef>
                <a:spcPts val="600"/>
              </a:spcBef>
              <a:buBlip>
                <a:blip r:embed="rId2"/>
              </a:buBlip>
              <a:defRPr sz="1800"/>
            </a:pPr>
            <a:r>
              <a:rPr sz="2910"/>
              <a:t>a strong believer in the divine right of kings - power from God</a:t>
            </a:r>
            <a:endParaRPr sz="2910"/>
          </a:p>
          <a:p>
            <a:pPr lvl="1" marL="720661" indent="-277177" defTabSz="886968">
              <a:spcBef>
                <a:spcPts val="600"/>
              </a:spcBef>
              <a:buBlip>
                <a:blip r:embed="rId3"/>
              </a:buBlip>
              <a:defRPr sz="1800"/>
            </a:pPr>
            <a:r>
              <a:rPr sz="2522"/>
              <a:t>Levied new custom duties known as </a:t>
            </a:r>
            <a:r>
              <a:rPr sz="2522">
                <a:latin typeface="Verdana Bold"/>
                <a:ea typeface="Verdana Bold"/>
                <a:cs typeface="Verdana Bold"/>
                <a:sym typeface="Verdana Bold"/>
              </a:rPr>
              <a:t>impositions</a:t>
            </a:r>
            <a:r>
              <a:rPr sz="2522"/>
              <a:t> to raise money instead of securing parliamentary approved revenues</a:t>
            </a:r>
            <a:endParaRPr sz="2522"/>
          </a:p>
          <a:p>
            <a:pPr lvl="1" marL="720661" indent="-277177" defTabSz="886968">
              <a:spcBef>
                <a:spcPts val="600"/>
              </a:spcBef>
              <a:buBlip>
                <a:blip r:embed="rId3"/>
              </a:buBlip>
              <a:defRPr sz="1800"/>
            </a:pPr>
            <a:r>
              <a:rPr sz="2522"/>
              <a:t>Rebuffs Puritans and maintains Anglican episcopacy, causing religious dissenters to leave England for North America</a:t>
            </a:r>
          </a:p>
        </p:txBody>
      </p:sp>
    </p:spTree>
  </p:cSld>
  <p:clrMapOvr>
    <a:masterClrMapping/>
  </p:clrMapOvr>
  <p:transition spd="med" advClick="1"/>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8" name="Shape 41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Peter the Great – Early Years (cont.)</a:t>
            </a:r>
          </a:p>
        </p:txBody>
      </p:sp>
      <p:sp>
        <p:nvSpPr>
          <p:cNvPr id="419" name="Shape 41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St. Petersburg </a:t>
            </a:r>
            <a:r>
              <a:rPr sz="3000"/>
              <a:t>– built a capital in honor of himself with places forcibly built by the boyars that resembled small versions of Versailles</a:t>
            </a:r>
            <a:endParaRPr sz="3000"/>
          </a:p>
          <a:p>
            <a:pPr lvl="0">
              <a:buBlip>
                <a:blip r:embed="rId2"/>
              </a:buBlip>
              <a:defRPr sz="1800"/>
            </a:pPr>
            <a:r>
              <a:rPr sz="3000"/>
              <a:t>Peter’s son, </a:t>
            </a:r>
            <a:r>
              <a:rPr sz="3000">
                <a:latin typeface="Verdana Bold"/>
                <a:ea typeface="Verdana Bold"/>
                <a:cs typeface="Verdana Bold"/>
                <a:sym typeface="Verdana Bold"/>
              </a:rPr>
              <a:t>Aleksei</a:t>
            </a:r>
            <a:r>
              <a:rPr sz="3000"/>
              <a:t>, with Charles VI of Hapsburg, attempts a conspiracy against Peter and is sentenced to death; dies in prison under mysterious circumstances</a:t>
            </a:r>
          </a:p>
        </p:txBody>
      </p:sp>
    </p:spTree>
  </p:cSld>
  <p:clrMapOvr>
    <a:masterClrMapping/>
  </p:clrMapOvr>
  <p:transition spd="med" advClick="1"/>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1" name="Shape 42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Peter the Great – Later Years</a:t>
            </a:r>
          </a:p>
        </p:txBody>
      </p:sp>
      <p:sp>
        <p:nvSpPr>
          <p:cNvPr id="422" name="Shape 42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Peter realized he was faced with a lot of opposition, so he brings the nobility and the Russian Orthodox Church closer to the tsar</a:t>
            </a:r>
            <a:endParaRPr sz="3000"/>
          </a:p>
          <a:p>
            <a:pPr lvl="0">
              <a:buBlip>
                <a:blip r:embed="rId2"/>
              </a:buBlip>
              <a:defRPr sz="1800"/>
            </a:pPr>
            <a:r>
              <a:rPr sz="3000">
                <a:latin typeface="Verdana Bold"/>
                <a:ea typeface="Verdana Bold"/>
                <a:cs typeface="Verdana Bold"/>
                <a:sym typeface="Verdana Bold"/>
              </a:rPr>
              <a:t>Table of Ranks </a:t>
            </a:r>
            <a:r>
              <a:rPr sz="3000"/>
              <a:t>– made a person’s social position and privileges more important than lineage</a:t>
            </a:r>
          </a:p>
        </p:txBody>
      </p:sp>
    </p:spTree>
  </p:cSld>
  <p:clrMapOvr>
    <a:masterClrMapping/>
  </p:clrMapOvr>
  <p:transition spd="med" advClick="1"/>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4" name="Shape 42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Peter the Great – Later Years (cont.)</a:t>
            </a:r>
          </a:p>
        </p:txBody>
      </p:sp>
      <p:sp>
        <p:nvSpPr>
          <p:cNvPr id="425" name="Shape 42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Abolishes the patriarch and puts in its place the </a:t>
            </a:r>
            <a:r>
              <a:rPr sz="3000">
                <a:latin typeface="Verdana Bold"/>
                <a:ea typeface="Verdana Bold"/>
                <a:cs typeface="Verdana Bold"/>
                <a:sym typeface="Verdana Bold"/>
              </a:rPr>
              <a:t>Holy Synod</a:t>
            </a:r>
            <a:r>
              <a:rPr sz="3000"/>
              <a:t>, which consisted of several bishops headed by a layman called the </a:t>
            </a:r>
            <a:r>
              <a:rPr sz="3000">
                <a:latin typeface="Verdana Bold"/>
                <a:ea typeface="Verdana Bold"/>
                <a:cs typeface="Verdana Bold"/>
                <a:sym typeface="Verdana Bold"/>
              </a:rPr>
              <a:t>procurator general</a:t>
            </a:r>
            <a:endParaRPr sz="3000">
              <a:latin typeface="Verdana Bold"/>
              <a:ea typeface="Verdana Bold"/>
              <a:cs typeface="Verdana Bold"/>
              <a:sym typeface="Verdana Bold"/>
            </a:endParaRPr>
          </a:p>
          <a:p>
            <a:pPr lvl="0">
              <a:buBlip>
                <a:blip r:embed="rId2"/>
              </a:buBlip>
              <a:defRPr sz="1800"/>
            </a:pPr>
            <a:r>
              <a:rPr sz="3000"/>
              <a:t>1725 – Peter dies and leaves no successor as Russia becomes unstable</a:t>
            </a:r>
          </a:p>
        </p:txBody>
      </p:sp>
    </p:spTree>
  </p:cSld>
  <p:clrMapOvr>
    <a:masterClrMapping/>
  </p:clrMapOvr>
  <p:transition spd="med" advClick="1"/>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7" name="Shape 42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Peter the Great built St. Petersburg on the Gulf of Finland to provide Russia with better contact with western Europe. He moved Russia’s capital there from Moscow in 1712. This is an eighteenth-century view of the city.</a:t>
            </a:r>
            <a:br>
              <a:rPr sz="1100">
                <a:latin typeface="Arial"/>
                <a:ea typeface="Arial"/>
                <a:cs typeface="Arial"/>
                <a:sym typeface="Arial"/>
              </a:rPr>
            </a:br>
            <a:r>
              <a:rPr sz="1100">
                <a:latin typeface="Arial"/>
                <a:ea typeface="Arial"/>
                <a:cs typeface="Arial"/>
                <a:sym typeface="Arial"/>
              </a:rPr>
              <a:t>The Granger Collection</a:t>
            </a:r>
          </a:p>
        </p:txBody>
      </p:sp>
      <p:pic>
        <p:nvPicPr>
          <p:cNvPr id="428" name="AAAUWVR0.jpeg" descr="AAAUWVR0.jpg"/>
          <p:cNvPicPr/>
          <p:nvPr/>
        </p:nvPicPr>
        <p:blipFill>
          <a:blip r:embed="rId3">
            <a:extLst/>
          </a:blip>
          <a:stretch>
            <a:fillRect/>
          </a:stretch>
        </p:blipFill>
        <p:spPr>
          <a:xfrm>
            <a:off x="676275" y="398462"/>
            <a:ext cx="8477250" cy="6061076"/>
          </a:xfrm>
          <a:prstGeom prst="rect">
            <a:avLst/>
          </a:prstGeom>
          <a:ln w="12700">
            <a:miter lim="400000"/>
          </a:ln>
        </p:spPr>
      </p:pic>
    </p:spTree>
  </p:cSld>
  <p:clrMapOvr>
    <a:masterClrMapping/>
  </p:clrMapOvr>
  <p:transition spd="med" advClick="1"/>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2" name="Shape 43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96111">
              <a:defRPr sz="1800">
                <a:solidFill>
                  <a:srgbClr val="000000"/>
                </a:solidFill>
              </a:defRPr>
            </a:pPr>
            <a:r>
              <a:rPr sz="1078">
                <a:latin typeface="Arial"/>
                <a:ea typeface="Arial"/>
                <a:cs typeface="Arial"/>
                <a:sym typeface="Arial"/>
              </a:rPr>
              <a:t>Map 13–3 </a:t>
            </a:r>
            <a:r>
              <a:rPr sz="1078">
                <a:latin typeface="Arial Bold"/>
                <a:ea typeface="Arial Bold"/>
                <a:cs typeface="Arial Bold"/>
                <a:sym typeface="Arial Bold"/>
              </a:rPr>
              <a:t>THE AUSTRIAN HABSBURG EMPIRE, 1521–1772</a:t>
            </a:r>
            <a:r>
              <a:rPr sz="1078">
                <a:latin typeface="Arial"/>
                <a:ea typeface="Arial"/>
                <a:cs typeface="Arial"/>
                <a:sym typeface="Arial"/>
              </a:rPr>
              <a:t> The empire had three main units—Austria, Bohemia, and Hungary. Expansion was mainly eastward: eastern Hungary from the Ottomans (17th century) and Galicia from Poland (1772). Meantime, Silesia was lost after 1740, but the Habsburgs remained Holy Roman Emperors.</a:t>
            </a:r>
          </a:p>
        </p:txBody>
      </p:sp>
      <p:pic>
        <p:nvPicPr>
          <p:cNvPr id="433" name="KNB13M03.jpeg" descr="KNB13M03.jpg"/>
          <p:cNvPicPr/>
          <p:nvPr/>
        </p:nvPicPr>
        <p:blipFill>
          <a:blip r:embed="rId3">
            <a:extLst/>
          </a:blip>
          <a:stretch>
            <a:fillRect/>
          </a:stretch>
        </p:blipFill>
        <p:spPr>
          <a:xfrm>
            <a:off x="685800" y="742950"/>
            <a:ext cx="8477250" cy="4972050"/>
          </a:xfrm>
          <a:prstGeom prst="rect">
            <a:avLst/>
          </a:prstGeom>
          <a:ln w="12700">
            <a:miter lim="400000"/>
          </a:ln>
        </p:spPr>
      </p:pic>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