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2.jpeg" ContentType="image/jpeg"/>
  <Override PartName="/ppt/notesSlides/notesSlide2.xml" ContentType="application/vnd.openxmlformats-officedocument.presentationml.notesSlide+xml"/>
  <Override PartName="/ppt/media/image3.jpeg" ContentType="image/jpeg"/>
  <Override PartName="/ppt/notesSlides/notesSlide3.xml" ContentType="application/vnd.openxmlformats-officedocument.presentationml.notesSlide+xml"/>
  <Override PartName="/ppt/media/image4.jpeg" ContentType="image/jpeg"/>
  <Override PartName="/ppt/notesSlides/notesSlide4.xml" ContentType="application/vnd.openxmlformats-officedocument.presentationml.notesSlide+xml"/>
  <Override PartName="/ppt/media/image5.jpeg" ContentType="image/jpeg"/>
  <Override PartName="/ppt/notesSlides/notesSlide5.xml" ContentType="application/vnd.openxmlformats-officedocument.presentationml.notesSlide+xml"/>
  <Override PartName="/ppt/media/image6.jpeg" ContentType="image/jpeg"/>
  <Override PartName="/ppt/notesSlides/notesSlide6.xml" ContentType="application/vnd.openxmlformats-officedocument.presentationml.notesSlide+xml"/>
  <Override PartName="/ppt/media/image7.jpeg" ContentType="image/jpeg"/>
  <Override PartName="/ppt/notesSlides/notesSlide7.xml" ContentType="application/vnd.openxmlformats-officedocument.presentationml.notesSlide+xml"/>
  <Override PartName="/ppt/media/image8.jpeg" ContentType="image/jpeg"/>
  <Override PartName="/ppt/notesSlides/notesSlide8.xml" ContentType="application/vnd.openxmlformats-officedocument.presentationml.notesSlide+xml"/>
  <Override PartName="/ppt/media/image9.jpeg" ContentType="image/jpeg"/>
  <Override PartName="/ppt/notesSlides/notesSlide9.xml" ContentType="application/vnd.openxmlformats-officedocument.presentationml.notesSlide+xml"/>
  <Override PartName="/ppt/media/image10.jpeg" ContentType="image/jpeg"/>
  <Override PartName="/ppt/notesSlides/notesSlide10.xml" ContentType="application/vnd.openxmlformats-officedocument.presentationml.notesSlide+xml"/>
  <Override PartName="/ppt/media/image11.jpeg" ContentType="image/jpeg"/>
  <Override PartName="/ppt/notesSlides/notesSlide11.xml" ContentType="application/vnd.openxmlformats-officedocument.presentationml.notesSlide+xml"/>
  <Override PartName="/ppt/media/image12.jpeg" ContentType="image/jpeg"/>
  <Override PartName="/ppt/notesSlides/notesSlide12.xml" ContentType="application/vnd.openxmlformats-officedocument.presentationml.notesSlide+xml"/>
  <Override PartName="/ppt/media/image13.jpeg" ContentType="image/jpeg"/>
  <Override PartName="/ppt/notesSlides/notesSlide13.xml" ContentType="application/vnd.openxmlformats-officedocument.presentationml.notesSlide+xml"/>
  <Override PartName="/ppt/media/image14.jpeg" ContentType="image/jpeg"/>
  <Override PartName="/ppt/notesSlides/notesSlide14.xml" ContentType="application/vnd.openxmlformats-officedocument.presentationml.notesSlide+xml"/>
  <Override PartName="/ppt/media/image15.jpeg" ContentType="image/jpeg"/>
  <Override PartName="/ppt/notesSlides/notesSlide15.xml" ContentType="application/vnd.openxmlformats-officedocument.presentationml.notesSlide+xml"/>
  <Override PartName="/ppt/media/image16.jpeg" ContentType="image/jpeg"/>
  <Override PartName="/ppt/notesSlides/notesSlide16.xml" ContentType="application/vnd.openxmlformats-officedocument.presentationml.notesSlide+xml"/>
  <Override PartName="/ppt/media/image17.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Lst>
  <p:sldSz cx="9144000" cy="6858000"/>
  <p:notesSz cx="6858000" cy="9144000"/>
  <p:defaultTextStyle>
    <a:lvl1pPr>
      <a:defRPr sz="2400">
        <a:latin typeface="Verdana"/>
        <a:ea typeface="Verdana"/>
        <a:cs typeface="Verdana"/>
        <a:sym typeface="Verdana"/>
      </a:defRPr>
    </a:lvl1pPr>
    <a:lvl2pPr indent="457200">
      <a:defRPr sz="2400">
        <a:latin typeface="Verdana"/>
        <a:ea typeface="Verdana"/>
        <a:cs typeface="Verdana"/>
        <a:sym typeface="Verdana"/>
      </a:defRPr>
    </a:lvl2pPr>
    <a:lvl3pPr indent="914400">
      <a:defRPr sz="2400">
        <a:latin typeface="Verdana"/>
        <a:ea typeface="Verdana"/>
        <a:cs typeface="Verdana"/>
        <a:sym typeface="Verdana"/>
      </a:defRPr>
    </a:lvl3pPr>
    <a:lvl4pPr indent="1371600">
      <a:defRPr sz="2400">
        <a:latin typeface="Verdana"/>
        <a:ea typeface="Verdana"/>
        <a:cs typeface="Verdana"/>
        <a:sym typeface="Verdana"/>
      </a:defRPr>
    </a:lvl4pPr>
    <a:lvl5pPr indent="1828800">
      <a:defRPr sz="2400">
        <a:latin typeface="Verdana"/>
        <a:ea typeface="Verdana"/>
        <a:cs typeface="Verdana"/>
        <a:sym typeface="Verdana"/>
      </a:defRPr>
    </a:lvl5pPr>
    <a:lvl6pPr>
      <a:defRPr sz="2400">
        <a:latin typeface="Verdana"/>
        <a:ea typeface="Verdana"/>
        <a:cs typeface="Verdana"/>
        <a:sym typeface="Verdana"/>
      </a:defRPr>
    </a:lvl6pPr>
    <a:lvl7pPr>
      <a:defRPr sz="2400">
        <a:latin typeface="Verdana"/>
        <a:ea typeface="Verdana"/>
        <a:cs typeface="Verdana"/>
        <a:sym typeface="Verdana"/>
      </a:defRPr>
    </a:lvl7pPr>
    <a:lvl8pPr>
      <a:defRPr sz="2400">
        <a:latin typeface="Verdana"/>
        <a:ea typeface="Verdana"/>
        <a:cs typeface="Verdana"/>
        <a:sym typeface="Verdana"/>
      </a:defRPr>
    </a:lvl8pPr>
    <a:lvl9pPr>
      <a:defRPr sz="2400">
        <a:latin typeface="Verdana"/>
        <a:ea typeface="Verdana"/>
        <a:cs typeface="Verdana"/>
        <a:sym typeface="Verdan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n" i="on">
        <a:font>
          <a:latin typeface="Verdana"/>
          <a:ea typeface="Verdana"/>
          <a:cs typeface="Verdana"/>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3F0E9"/>
          </a:solidFill>
        </a:fill>
      </a:tcStyle>
    </a:wholeTbl>
    <a:band2H>
      <a:tcTxStyle b="def" i="def"/>
      <a:tcStyle>
        <a:tcBdr/>
        <a:fill>
          <a:solidFill>
            <a:srgbClr val="F9F7F4"/>
          </a:solidFill>
        </a:fill>
      </a:tcStyle>
    </a:band2H>
    <a:firstCol>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FD6C3"/>
          </a:solidFill>
        </a:fill>
      </a:tcStyle>
    </a:firstCol>
    <a:la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FD6C3"/>
          </a:solidFill>
        </a:fill>
      </a:tcStyle>
    </a:lastRow>
    <a:fir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FD6C3"/>
          </a:solidFill>
        </a:fill>
      </a:tcStyle>
    </a:firstRow>
  </a:tblStyle>
  <a:tblStyle styleId="{C7B018BB-80A7-4F77-B60F-C8B233D01FF8}" styleName="">
    <a:tblBg/>
    <a:wholeTbl>
      <a:tcTxStyle b="on" i="on">
        <a:font>
          <a:latin typeface="Verdana"/>
          <a:ea typeface="Verdana"/>
          <a:cs typeface="Verdana"/>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b="def" i="def"/>
      <a:tcStyle>
        <a:tcBdr/>
        <a:fill>
          <a:solidFill>
            <a:srgbClr val="FFFFFF"/>
          </a:solidFill>
        </a:fill>
      </a:tcStyle>
    </a:band2H>
    <a:firstCol>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
          <a:latin typeface="Verdana"/>
          <a:ea typeface="Verdana"/>
          <a:cs typeface="Verdana"/>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E9DAD5"/>
          </a:solidFill>
        </a:fill>
      </a:tcStyle>
    </a:wholeTbl>
    <a:band2H>
      <a:tcTxStyle b="def" i="def"/>
      <a:tcStyle>
        <a:tcBdr/>
        <a:fill>
          <a:solidFill>
            <a:srgbClr val="F4EDEB"/>
          </a:solidFill>
        </a:fill>
      </a:tcStyle>
    </a:band2H>
    <a:firstCol>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28C74"/>
          </a:solidFill>
        </a:fill>
      </a:tcStyle>
    </a:firstCol>
    <a:la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28C74"/>
          </a:solidFill>
        </a:fill>
      </a:tcStyle>
    </a:lastRow>
    <a:fir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28C74"/>
          </a:solidFill>
        </a:fill>
      </a:tcStyle>
    </a:firstRow>
  </a:tblStyle>
  <a:tblStyle styleId="{CF821DB8-F4EB-4A41-A1BA-3FCAFE7338EE}" styleName="">
    <a:tblBg/>
    <a:wholeTbl>
      <a:tcTxStyle b="on" i="on">
        <a:font>
          <a:latin typeface="Verdana"/>
          <a:ea typeface="Verdana"/>
          <a:cs typeface="Verdana"/>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n">
        <a:font>
          <a:latin typeface="Verdana"/>
          <a:ea typeface="Verdana"/>
          <a:cs typeface="Verdan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DFD6C3"/>
          </a:solidFill>
        </a:fill>
      </a:tcStyle>
    </a:firstCol>
    <a:lastRow>
      <a:tcTxStyle b="on" i="on">
        <a:font>
          <a:latin typeface="Verdana"/>
          <a:ea typeface="Verdana"/>
          <a:cs typeface="Verdana"/>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Verdana"/>
          <a:ea typeface="Verdana"/>
          <a:cs typeface="Verdana"/>
        </a:font>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DFD6C3"/>
          </a:solidFill>
        </a:fill>
      </a:tcStyle>
    </a:firstRow>
  </a:tblStyle>
  <a:tblStyle styleId="{33BA23B1-9221-436E-865A-0063620EA4FD}" styleName="">
    <a:tblBg/>
    <a:wholeTbl>
      <a:tcTxStyle b="on" i="on">
        <a:font>
          <a:latin typeface="Verdana"/>
          <a:ea typeface="Verdana"/>
          <a:cs typeface="Verdana"/>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b="def" i="def"/>
      <a:tcStyle>
        <a:tcBdr/>
        <a:fill>
          <a:solidFill>
            <a:srgbClr val="E6E6E6"/>
          </a:solidFill>
        </a:fill>
      </a:tcStyle>
    </a:band2H>
    <a:firstCol>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 styleId="{2708684C-4D16-4618-839F-0558EEFCDFE6}" styleName="">
    <a:tblBg/>
    <a:wholeTbl>
      <a:tcTxStyle b="on" i="on">
        <a:font>
          <a:latin typeface="Verdana"/>
          <a:ea typeface="Verdana"/>
          <a:cs typeface="Verdana"/>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b="def" i="def"/>
      <a:tcStyle>
        <a:tcBdr/>
        <a:fill>
          <a:solidFill>
            <a:srgbClr val="FFFFFF"/>
          </a:solidFill>
        </a:fill>
      </a:tcStyle>
    </a:band2H>
    <a:firstCol>
      <a:tcTxStyle b="on" i="on">
        <a:font>
          <a:latin typeface="Verdana"/>
          <a:ea typeface="Verdana"/>
          <a:cs typeface="Verdana"/>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
          <a:latin typeface="Verdana"/>
          <a:ea typeface="Verdana"/>
          <a:cs typeface="Verdana"/>
        </a:font>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
          <a:latin typeface="Verdana"/>
          <a:ea typeface="Verdana"/>
          <a:cs typeface="Verdana"/>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Shape 125"/>
          <p:cNvSpPr/>
          <p:nvPr>
            <p:ph type="sldImg"/>
          </p:nvPr>
        </p:nvSpPr>
        <p:spPr>
          <a:xfrm>
            <a:off x="1143000" y="685800"/>
            <a:ext cx="4572000" cy="3429000"/>
          </a:xfrm>
          <a:prstGeom prst="rect">
            <a:avLst/>
          </a:prstGeom>
        </p:spPr>
        <p:txBody>
          <a:bodyPr/>
          <a:lstStyle/>
          <a:p>
            <a:pPr lvl="0"/>
          </a:p>
        </p:txBody>
      </p:sp>
      <p:sp>
        <p:nvSpPr>
          <p:cNvPr id="126" name="Shape 126"/>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25000"/>
      </a:lnSpc>
      <a:defRPr sz="2400">
        <a:latin typeface="+mn-lt"/>
        <a:ea typeface="+mn-ea"/>
        <a:cs typeface="+mn-cs"/>
        <a:sym typeface="Avenir Roman"/>
      </a:defRPr>
    </a:lvl1pPr>
    <a:lvl2pPr indent="228600" defTabSz="457200">
      <a:lnSpc>
        <a:spcPct val="125000"/>
      </a:lnSpc>
      <a:defRPr sz="2400">
        <a:latin typeface="+mn-lt"/>
        <a:ea typeface="+mn-ea"/>
        <a:cs typeface="+mn-cs"/>
        <a:sym typeface="Avenir Roman"/>
      </a:defRPr>
    </a:lvl2pPr>
    <a:lvl3pPr indent="457200" defTabSz="457200">
      <a:lnSpc>
        <a:spcPct val="125000"/>
      </a:lnSpc>
      <a:defRPr sz="2400">
        <a:latin typeface="+mn-lt"/>
        <a:ea typeface="+mn-ea"/>
        <a:cs typeface="+mn-cs"/>
        <a:sym typeface="Avenir Roman"/>
      </a:defRPr>
    </a:lvl3pPr>
    <a:lvl4pPr indent="685800" defTabSz="457200">
      <a:lnSpc>
        <a:spcPct val="125000"/>
      </a:lnSpc>
      <a:defRPr sz="2400">
        <a:latin typeface="+mn-lt"/>
        <a:ea typeface="+mn-ea"/>
        <a:cs typeface="+mn-cs"/>
        <a:sym typeface="Avenir Roman"/>
      </a:defRPr>
    </a:lvl4pPr>
    <a:lvl5pPr indent="914400" defTabSz="457200">
      <a:lnSpc>
        <a:spcPct val="125000"/>
      </a:lnSpc>
      <a:defRPr sz="2400">
        <a:latin typeface="+mn-lt"/>
        <a:ea typeface="+mn-ea"/>
        <a:cs typeface="+mn-cs"/>
        <a:sym typeface="Avenir Roman"/>
      </a:defRPr>
    </a:lvl5pPr>
    <a:lvl6pPr indent="1143000" defTabSz="457200">
      <a:lnSpc>
        <a:spcPct val="125000"/>
      </a:lnSpc>
      <a:defRPr sz="2400">
        <a:latin typeface="+mn-lt"/>
        <a:ea typeface="+mn-ea"/>
        <a:cs typeface="+mn-cs"/>
        <a:sym typeface="Avenir Roman"/>
      </a:defRPr>
    </a:lvl6pPr>
    <a:lvl7pPr indent="1371600" defTabSz="457200">
      <a:lnSpc>
        <a:spcPct val="125000"/>
      </a:lnSpc>
      <a:defRPr sz="2400">
        <a:latin typeface="+mn-lt"/>
        <a:ea typeface="+mn-ea"/>
        <a:cs typeface="+mn-cs"/>
        <a:sym typeface="Avenir Roman"/>
      </a:defRPr>
    </a:lvl7pPr>
    <a:lvl8pPr indent="1600200" defTabSz="457200">
      <a:lnSpc>
        <a:spcPct val="125000"/>
      </a:lnSpc>
      <a:defRPr sz="2400">
        <a:latin typeface="+mn-lt"/>
        <a:ea typeface="+mn-ea"/>
        <a:cs typeface="+mn-cs"/>
        <a:sym typeface="Avenir Roman"/>
      </a:defRPr>
    </a:lvl8pPr>
    <a:lvl9pPr indent="1828800" defTabSz="457200">
      <a:lnSpc>
        <a:spcPct val="125000"/>
      </a:lnSpc>
      <a:defRPr sz="2400">
        <a:latin typeface="+mn-lt"/>
        <a:ea typeface="+mn-ea"/>
        <a:cs typeface="+mn-cs"/>
        <a:sym typeface="Avenir Roman"/>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10.xml.rels><?xml version="1.0" encoding="UTF-8" standalone="yes"?><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11.xml.rels><?xml version="1.0" encoding="UTF-8" standalone="yes"?><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12.xml.rels><?xml version="1.0" encoding="UTF-8" standalone="yes"?><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13.xml.rels><?xml version="1.0" encoding="UTF-8" standalone="yes"?><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14.xml.rels><?xml version="1.0" encoding="UTF-8" standalone="yes"?><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15.xml.rels><?xml version="1.0" encoding="UTF-8" standalone="yes"?><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16.xml.rels><?xml version="1.0" encoding="UTF-8" standalone="yes"?><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5.xml.rels><?xml version="1.0" encoding="UTF-8" standalone="yes"?><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6.xml.rels><?xml version="1.0" encoding="UTF-8" standalone="yes"?><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7.xml.rels><?xml version="1.0" encoding="UTF-8" standalone="yes"?><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8.xml.rels><?xml version="1.0" encoding="UTF-8" standalone="yes"?><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9.xml.rels><?xml version="1.0" encoding="UTF-8" standalone="yes"?><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3" name="Shape 133"/>
          <p:cNvSpPr/>
          <p:nvPr>
            <p:ph type="sldImg"/>
          </p:nvPr>
        </p:nvSpPr>
        <p:spPr>
          <a:prstGeom prst="rect">
            <a:avLst/>
          </a:prstGeom>
        </p:spPr>
        <p:txBody>
          <a:bodyPr/>
          <a:lstStyle/>
          <a:p>
            <a:pPr lvl="0"/>
          </a:p>
        </p:txBody>
      </p:sp>
      <p:sp>
        <p:nvSpPr>
          <p:cNvPr id="134" name="Shape 134"/>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The great Dutch artist Rembrandt van Rijn (1606–1669) recorded the contemporary life of the United Provinces of the Netherlands during its golden age. The new sciences, including medicine, made much progress in the Netherlands, which was a center for publishing and instrument making and known for its religious toleration. </a:t>
            </a:r>
            <a:r>
              <a:rPr i="1" sz="1200">
                <a:latin typeface="Arial"/>
                <a:ea typeface="Arial"/>
                <a:cs typeface="Arial"/>
                <a:sym typeface="Arial"/>
              </a:rPr>
              <a:t>The Anatomy Lesson of Dr. Tulp </a:t>
            </a:r>
            <a:r>
              <a:rPr sz="1200">
                <a:latin typeface="Arial"/>
                <a:ea typeface="Arial"/>
                <a:cs typeface="Arial"/>
                <a:sym typeface="Arial"/>
              </a:rPr>
              <a:t>(1632) presents the dissection of a cadaver of an executed criminal by noted Dutch physician Dr. Nicolass Tulp, who stands on the right surrounded by other members of the Amsterdam guild of surgeons. Such dissections were a controversial part of new emerging medical education, with only one a year permitted in Amsterdam. The dramatic use of light and darkness is characteristic of the painting of the baroque style.</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Rembrandt van Rijn (1606–1669). </a:t>
            </a:r>
            <a:r>
              <a:rPr i="1" sz="1200">
                <a:latin typeface="Arial"/>
                <a:ea typeface="Arial"/>
                <a:cs typeface="Arial"/>
                <a:sym typeface="Arial"/>
              </a:rPr>
              <a:t>The Anatomy Lesson of Dr. Tulp</a:t>
            </a:r>
            <a:r>
              <a:rPr sz="1200">
                <a:latin typeface="Arial"/>
                <a:ea typeface="Arial"/>
                <a:cs typeface="Arial"/>
                <a:sym typeface="Arial"/>
              </a:rPr>
              <a:t>. Mauritshuis, The Hague, The Netherlands. SCALA/Art Resource, NY</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3" name="Shape 223"/>
          <p:cNvSpPr/>
          <p:nvPr>
            <p:ph type="sldImg"/>
          </p:nvPr>
        </p:nvSpPr>
        <p:spPr>
          <a:prstGeom prst="rect">
            <a:avLst/>
          </a:prstGeom>
        </p:spPr>
        <p:txBody>
          <a:bodyPr/>
          <a:lstStyle/>
          <a:p>
            <a:pPr lvl="0"/>
          </a:p>
        </p:txBody>
      </p:sp>
      <p:sp>
        <p:nvSpPr>
          <p:cNvPr id="224" name="Shape 224"/>
          <p:cNvSpPr/>
          <p:nvPr>
            <p:ph type="body" sz="quarter" idx="1"/>
          </p:nvPr>
        </p:nvSpPr>
        <p:spPr>
          <a:prstGeom prst="rect">
            <a:avLst/>
          </a:prstGeom>
        </p:spPr>
        <p:txBody>
          <a:bodyPr/>
          <a:lstStyle/>
          <a:p>
            <a:pPr lvl="0">
              <a:lnSpc>
                <a:spcPct val="100000"/>
              </a:lnSpc>
              <a:defRPr sz="1800"/>
            </a:pPr>
            <a:r>
              <a:rPr sz="1200">
                <a:latin typeface="Arial Bold"/>
                <a:ea typeface="Arial Bold"/>
                <a:cs typeface="Arial Bold"/>
                <a:sym typeface="Arial Bold"/>
              </a:rPr>
              <a:t>The Sciences and the Arts </a:t>
            </a:r>
            <a:r>
              <a:rPr sz="1200">
                <a:latin typeface="Arial"/>
                <a:ea typeface="Arial"/>
                <a:cs typeface="Arial"/>
                <a:sym typeface="Arial"/>
              </a:rPr>
              <a:t>Painters during the seventeenth century were keenly aware that they lived in an age of expanding knowledge of nature and of the world. Adriaen van Stalbemt (1580–1662) portrayed this close interrelationship of </a:t>
            </a:r>
            <a:r>
              <a:rPr i="1" sz="1200">
                <a:latin typeface="Arial"/>
                <a:ea typeface="Arial"/>
                <a:cs typeface="Arial"/>
                <a:sym typeface="Arial"/>
              </a:rPr>
              <a:t>The Sciences and the Arts</a:t>
            </a:r>
            <a:r>
              <a:rPr sz="1200">
                <a:latin typeface="Arial"/>
                <a:ea typeface="Arial"/>
                <a:cs typeface="Arial"/>
                <a:sym typeface="Arial"/>
              </a:rPr>
              <a:t>. Across Europe various societies were founded to study the expanding realm of natural knowledge. As in this painting, women only were rarely admitted to the meetings of these societies or to the rooms where the new natural knowledge was pursued or discussed.</a:t>
            </a:r>
            <a:br>
              <a:rPr sz="1200">
                <a:latin typeface="Arial"/>
                <a:ea typeface="Arial"/>
                <a:cs typeface="Arial"/>
                <a:sym typeface="Arial"/>
              </a:rPr>
            </a:br>
            <a:r>
              <a:rPr sz="1200">
                <a:latin typeface="Arial"/>
                <a:ea typeface="Arial"/>
                <a:cs typeface="Arial"/>
                <a:sym typeface="Arial"/>
              </a:rPr>
              <a:t>Adriaen van Stalbemt (1580–1662), </a:t>
            </a:r>
            <a:r>
              <a:rPr i="1" sz="1200">
                <a:latin typeface="Arial"/>
                <a:ea typeface="Arial"/>
                <a:cs typeface="Arial"/>
                <a:sym typeface="Arial"/>
              </a:rPr>
              <a:t>The Sciences and the Arts. </a:t>
            </a:r>
            <a:r>
              <a:rPr sz="1200">
                <a:latin typeface="Arial"/>
                <a:ea typeface="Arial"/>
                <a:cs typeface="Arial"/>
                <a:sym typeface="Arial"/>
              </a:rPr>
              <a:t>Wood, 93 × 114 cm. Inv. 1405. Museo del Prado, Madrid, Spain. Photograph © Erich Lessing, Art Resource, NY</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4" name="Shape 234"/>
          <p:cNvSpPr/>
          <p:nvPr>
            <p:ph type="sldImg"/>
          </p:nvPr>
        </p:nvSpPr>
        <p:spPr>
          <a:prstGeom prst="rect">
            <a:avLst/>
          </a:prstGeom>
        </p:spPr>
        <p:txBody>
          <a:bodyPr/>
          <a:lstStyle/>
          <a:p>
            <a:pPr lvl="0"/>
          </a:p>
        </p:txBody>
      </p:sp>
      <p:sp>
        <p:nvSpPr>
          <p:cNvPr id="235" name="Shape 235"/>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Margaret Cavendish, who wrote widely on scientific subjects, was the most accomplished woman associated with the new science in seventeenth-century England.</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ImageWorks/Mary Evans Picture Library Ltd.</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4" name="Shape 254"/>
          <p:cNvSpPr/>
          <p:nvPr>
            <p:ph type="sldImg"/>
          </p:nvPr>
        </p:nvSpPr>
        <p:spPr>
          <a:prstGeom prst="rect">
            <a:avLst/>
          </a:prstGeom>
        </p:spPr>
        <p:txBody>
          <a:bodyPr/>
          <a:lstStyle/>
          <a:p>
            <a:pPr lvl="0"/>
          </a:p>
        </p:txBody>
      </p:sp>
      <p:sp>
        <p:nvSpPr>
          <p:cNvPr id="255" name="Shape 255"/>
          <p:cNvSpPr/>
          <p:nvPr>
            <p:ph type="body" sz="quarter" idx="1"/>
          </p:nvPr>
        </p:nvSpPr>
        <p:spPr>
          <a:prstGeom prst="rect">
            <a:avLst/>
          </a:prstGeom>
        </p:spPr>
        <p:txBody>
          <a:bodyPr/>
          <a:lstStyle/>
          <a:p>
            <a:pPr lvl="0">
              <a:lnSpc>
                <a:spcPct val="100000"/>
              </a:lnSpc>
              <a:spcBef>
                <a:spcPts val="400"/>
              </a:spcBef>
              <a:defRPr sz="1800"/>
            </a:pPr>
            <a:r>
              <a:rPr sz="1200">
                <a:latin typeface="Calibri"/>
                <a:ea typeface="Calibri"/>
                <a:cs typeface="Calibri"/>
                <a:sym typeface="Calibri"/>
              </a:rPr>
              <a:t>An illustration from </a:t>
            </a:r>
            <a:r>
              <a:rPr i="1" sz="1200">
                <a:latin typeface="Calibri"/>
                <a:ea typeface="Calibri"/>
                <a:cs typeface="Calibri"/>
                <a:sym typeface="Calibri"/>
              </a:rPr>
              <a:t>Discourse on Method </a:t>
            </a:r>
            <a:r>
              <a:rPr sz="1200">
                <a:latin typeface="Calibri"/>
                <a:ea typeface="Calibri"/>
                <a:cs typeface="Calibri"/>
                <a:sym typeface="Calibri"/>
              </a:rPr>
              <a:t>by René Descartes (1637). Courtesy of the Library of Congress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8" name="Shape 268"/>
          <p:cNvSpPr/>
          <p:nvPr>
            <p:ph type="sldImg"/>
          </p:nvPr>
        </p:nvSpPr>
        <p:spPr>
          <a:prstGeom prst="rect">
            <a:avLst/>
          </a:prstGeom>
        </p:spPr>
        <p:txBody>
          <a:bodyPr/>
          <a:lstStyle/>
          <a:p>
            <a:pPr lvl="0"/>
          </a:p>
        </p:txBody>
      </p:sp>
      <p:sp>
        <p:nvSpPr>
          <p:cNvPr id="269" name="Shape 269"/>
          <p:cNvSpPr/>
          <p:nvPr>
            <p:ph type="body" sz="quarter" idx="1"/>
          </p:nvPr>
        </p:nvSpPr>
        <p:spPr>
          <a:prstGeom prst="rect">
            <a:avLst/>
          </a:prstGeom>
        </p:spPr>
        <p:txBody>
          <a:bodyPr/>
          <a:lstStyle/>
          <a:p>
            <a:pPr lvl="0">
              <a:lnSpc>
                <a:spcPct val="100000"/>
              </a:lnSpc>
              <a:spcBef>
                <a:spcPts val="400"/>
              </a:spcBef>
              <a:defRPr sz="1800"/>
            </a:pPr>
            <a:r>
              <a:rPr sz="1200">
                <a:latin typeface="Calibri"/>
                <a:ea typeface="Calibri"/>
                <a:cs typeface="Calibri"/>
                <a:sym typeface="Calibri"/>
              </a:rPr>
              <a:t>An engraving showing three women and a child being burned at the stake during the great witch trial of Schongau, 1589–1592.</a:t>
            </a:r>
            <a:endParaRPr sz="1200">
              <a:latin typeface="Calibri"/>
              <a:ea typeface="Calibri"/>
              <a:cs typeface="Calibri"/>
              <a:sym typeface="Calibri"/>
            </a:endParaRPr>
          </a:p>
          <a:p>
            <a:pPr lvl="0">
              <a:lnSpc>
                <a:spcPct val="100000"/>
              </a:lnSpc>
              <a:spcBef>
                <a:spcPts val="400"/>
              </a:spcBef>
              <a:defRPr sz="1800"/>
            </a:pPr>
            <a:r>
              <a:rPr sz="1200">
                <a:latin typeface="Calibri"/>
                <a:ea typeface="Calibri"/>
                <a:cs typeface="Calibri"/>
                <a:sym typeface="Calibri"/>
              </a:rPr>
              <a:t>INTERFOTO/Alamy</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3" name="Shape 273"/>
          <p:cNvSpPr/>
          <p:nvPr>
            <p:ph type="sldImg"/>
          </p:nvPr>
        </p:nvSpPr>
        <p:spPr>
          <a:prstGeom prst="rect">
            <a:avLst/>
          </a:prstGeom>
        </p:spPr>
        <p:txBody>
          <a:bodyPr/>
          <a:lstStyle/>
          <a:p>
            <a:pPr lvl="0"/>
          </a:p>
        </p:txBody>
      </p:sp>
      <p:sp>
        <p:nvSpPr>
          <p:cNvPr id="274" name="Shape 274"/>
          <p:cNvSpPr/>
          <p:nvPr>
            <p:ph type="body" sz="quarter" idx="1"/>
          </p:nvPr>
        </p:nvSpPr>
        <p:spPr>
          <a:prstGeom prst="rect">
            <a:avLst/>
          </a:prstGeom>
        </p:spPr>
        <p:txBody>
          <a:bodyPr/>
          <a:lstStyle/>
          <a:p>
            <a:pPr lvl="0">
              <a:lnSpc>
                <a:spcPct val="100000"/>
              </a:lnSpc>
              <a:spcBef>
                <a:spcPts val="400"/>
              </a:spcBef>
              <a:defRPr sz="1800"/>
            </a:pPr>
            <a:r>
              <a:rPr sz="1200">
                <a:latin typeface="Calibri"/>
                <a:ea typeface="Calibri"/>
                <a:cs typeface="Calibri"/>
                <a:sym typeface="Calibri"/>
              </a:rPr>
              <a:t>Until well into the eighteenth century, midwives oversaw the delivery of most children in Europe.</a:t>
            </a:r>
            <a:br>
              <a:rPr sz="1200">
                <a:latin typeface="Calibri"/>
                <a:ea typeface="Calibri"/>
                <a:cs typeface="Calibri"/>
                <a:sym typeface="Calibri"/>
              </a:rPr>
            </a:br>
            <a:r>
              <a:rPr sz="1200">
                <a:latin typeface="Calibri"/>
                <a:ea typeface="Calibri"/>
                <a:cs typeface="Calibri"/>
                <a:sym typeface="Calibri"/>
              </a:rPr>
              <a:t>CORBIS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1" name="Shape 281"/>
          <p:cNvSpPr/>
          <p:nvPr>
            <p:ph type="sldImg"/>
          </p:nvPr>
        </p:nvSpPr>
        <p:spPr>
          <a:prstGeom prst="rect">
            <a:avLst/>
          </a:prstGeom>
        </p:spPr>
        <p:txBody>
          <a:bodyPr/>
          <a:lstStyle/>
          <a:p>
            <a:pPr lvl="0"/>
          </a:p>
        </p:txBody>
      </p:sp>
      <p:sp>
        <p:nvSpPr>
          <p:cNvPr id="282" name="Shape 282"/>
          <p:cNvSpPr/>
          <p:nvPr>
            <p:ph type="body" sz="quarter" idx="1"/>
          </p:nvPr>
        </p:nvSpPr>
        <p:spPr>
          <a:prstGeom prst="rect">
            <a:avLst/>
          </a:prstGeom>
        </p:spPr>
        <p:txBody>
          <a:bodyPr/>
          <a:lstStyle/>
          <a:p>
            <a:pPr lvl="0">
              <a:lnSpc>
                <a:spcPct val="100000"/>
              </a:lnSpc>
              <a:spcBef>
                <a:spcPts val="400"/>
              </a:spcBef>
              <a:defRPr sz="1800"/>
            </a:pPr>
            <a:r>
              <a:rPr sz="1200">
                <a:latin typeface="Arial"/>
                <a:ea typeface="Arial"/>
                <a:cs typeface="Arial"/>
                <a:sym typeface="Arial"/>
              </a:rPr>
              <a:t>Bernini designed the elaborate Baldacchino that stands under the dome of St. Peter’s Basilica. It is one of the major examples of baroque interior decoration.</a:t>
            </a:r>
            <a:endParaRPr sz="1200">
              <a:latin typeface="Calibri"/>
              <a:ea typeface="Calibri"/>
              <a:cs typeface="Calibri"/>
              <a:sym typeface="Calibri"/>
            </a:endParaRPr>
          </a:p>
          <a:p>
            <a:pPr lvl="0">
              <a:lnSpc>
                <a:spcPct val="100000"/>
              </a:lnSpc>
              <a:spcBef>
                <a:spcPts val="400"/>
              </a:spcBef>
              <a:defRPr sz="1800"/>
            </a:pPr>
            <a:r>
              <a:rPr sz="1200">
                <a:latin typeface="Arial"/>
                <a:ea typeface="Arial"/>
                <a:cs typeface="Arial"/>
                <a:sym typeface="Arial"/>
              </a:rPr>
              <a:t>Scala/Art Resource, NY</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9" name="Shape 289"/>
          <p:cNvSpPr/>
          <p:nvPr>
            <p:ph type="sldImg"/>
          </p:nvPr>
        </p:nvSpPr>
        <p:spPr>
          <a:prstGeom prst="rect">
            <a:avLst/>
          </a:prstGeom>
        </p:spPr>
        <p:txBody>
          <a:bodyPr/>
          <a:lstStyle/>
          <a:p>
            <a:pPr lvl="0"/>
          </a:p>
        </p:txBody>
      </p:sp>
      <p:sp>
        <p:nvSpPr>
          <p:cNvPr id="290" name="Shape 290"/>
          <p:cNvSpPr/>
          <p:nvPr>
            <p:ph type="body" sz="quarter" idx="1"/>
          </p:nvPr>
        </p:nvSpPr>
        <p:spPr>
          <a:prstGeom prst="rect">
            <a:avLst/>
          </a:prstGeom>
        </p:spPr>
        <p:txBody>
          <a:bodyPr/>
          <a:lstStyle/>
          <a:p>
            <a:pPr lvl="0">
              <a:lnSpc>
                <a:spcPct val="100000"/>
              </a:lnSpc>
              <a:spcBef>
                <a:spcPts val="400"/>
              </a:spcBef>
              <a:defRPr sz="1800"/>
            </a:pPr>
            <a:r>
              <a:rPr sz="1200">
                <a:latin typeface="Arial"/>
                <a:ea typeface="Arial"/>
                <a:cs typeface="Arial"/>
                <a:sym typeface="Arial"/>
              </a:rPr>
              <a:t>The Hall of Mirrors, palace at Versailles.</a:t>
            </a:r>
            <a:br>
              <a:rPr sz="1200">
                <a:latin typeface="Arial"/>
                <a:ea typeface="Arial"/>
                <a:cs typeface="Arial"/>
                <a:sym typeface="Arial"/>
              </a:rPr>
            </a:br>
            <a:r>
              <a:rPr sz="1200">
                <a:latin typeface="Arial"/>
                <a:ea typeface="Arial"/>
                <a:cs typeface="Arial"/>
                <a:sym typeface="Arial"/>
              </a:rPr>
              <a:t>© Russell Kord/Alamy</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4" name="Shape 144"/>
          <p:cNvSpPr/>
          <p:nvPr>
            <p:ph type="sldImg"/>
          </p:nvPr>
        </p:nvSpPr>
        <p:spPr>
          <a:prstGeom prst="rect">
            <a:avLst/>
          </a:prstGeom>
        </p:spPr>
        <p:txBody>
          <a:bodyPr/>
          <a:lstStyle/>
          <a:p>
            <a:pPr lvl="0"/>
          </a:p>
        </p:txBody>
      </p:sp>
      <p:sp>
        <p:nvSpPr>
          <p:cNvPr id="145" name="Shape 145"/>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This 1543 map of the heavens based on the writings of Nicholas Copernicus shows the earth and the other planets moving about the sun. Until well into the 1600s, however, astronomers continued to debate whether the sun revolved around the earth.</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British Library, London, UK/British Library Board. All Rights Reserved/The Bridgeman Art Library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8" name="Shape 158"/>
          <p:cNvSpPr/>
          <p:nvPr>
            <p:ph type="sldImg"/>
          </p:nvPr>
        </p:nvSpPr>
        <p:spPr>
          <a:prstGeom prst="rect">
            <a:avLst/>
          </a:prstGeom>
        </p:spPr>
        <p:txBody>
          <a:bodyPr/>
          <a:lstStyle/>
          <a:p>
            <a:pPr lvl="0"/>
          </a:p>
        </p:txBody>
      </p:sp>
      <p:sp>
        <p:nvSpPr>
          <p:cNvPr id="159" name="Shape 159"/>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Galileo Galilei achieved a Europeanwide reputation as a mathematician, instrument maker, and astronomer. His use of the telescope revealed sights of objects in the heavens never previously viewed by human beings. His writings in defense of the Copernican system became increasingly controversial and eventually led to his condemnation by Roman Catholic authorities.</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Justus Sustermans (1597–1681), “Portrait of Galileo Galilei.” Galleria Palatina, Palazzo Pitti, Florence, Italy. Nimatallah/Art Resource, NY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6" name="Shape 166"/>
          <p:cNvSpPr/>
          <p:nvPr>
            <p:ph type="sldImg"/>
          </p:nvPr>
        </p:nvSpPr>
        <p:spPr>
          <a:prstGeom prst="rect">
            <a:avLst/>
          </a:prstGeom>
        </p:spPr>
        <p:txBody>
          <a:bodyPr/>
          <a:lstStyle/>
          <a:p>
            <a:pPr lvl="0"/>
          </a:p>
        </p:txBody>
      </p:sp>
      <p:sp>
        <p:nvSpPr>
          <p:cNvPr id="167" name="Shape 167"/>
          <p:cNvSpPr/>
          <p:nvPr>
            <p:ph type="body" sz="quarter" idx="1"/>
          </p:nvPr>
        </p:nvSpPr>
        <p:spPr>
          <a:prstGeom prst="rect">
            <a:avLst/>
          </a:prstGeom>
        </p:spPr>
        <p:txBody>
          <a:bodyPr/>
          <a:lstStyle/>
          <a:p>
            <a:pPr lvl="0">
              <a:lnSpc>
                <a:spcPct val="100000"/>
              </a:lnSpc>
              <a:spcBef>
                <a:spcPts val="300"/>
              </a:spcBef>
              <a:defRPr sz="1800"/>
            </a:pPr>
            <a:r>
              <a:rPr sz="1100">
                <a:latin typeface="Arial"/>
                <a:ea typeface="Arial"/>
                <a:cs typeface="Arial"/>
                <a:sym typeface="Arial"/>
              </a:rPr>
              <a:t>Sir Isaac Newton’s experiments dealing with light passing through a prism became a model for writers praising the experimental method.</a:t>
            </a:r>
            <a:endParaRPr sz="1100">
              <a:latin typeface="Calibri"/>
              <a:ea typeface="Calibri"/>
              <a:cs typeface="Calibri"/>
              <a:sym typeface="Calibri"/>
            </a:endParaRPr>
          </a:p>
          <a:p>
            <a:pPr lvl="0">
              <a:lnSpc>
                <a:spcPct val="100000"/>
              </a:lnSpc>
              <a:spcBef>
                <a:spcPts val="300"/>
              </a:spcBef>
              <a:defRPr sz="1800"/>
            </a:pPr>
            <a:r>
              <a:rPr sz="1100">
                <a:latin typeface="Arial"/>
                <a:ea typeface="Arial"/>
                <a:cs typeface="Arial"/>
                <a:sym typeface="Arial"/>
              </a:rPr>
              <a:t>CORBIS/Bettmann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0" name="Shape 180"/>
          <p:cNvSpPr/>
          <p:nvPr>
            <p:ph type="sldImg"/>
          </p:nvPr>
        </p:nvSpPr>
        <p:spPr>
          <a:prstGeom prst="rect">
            <a:avLst/>
          </a:prstGeom>
        </p:spPr>
        <p:txBody>
          <a:bodyPr/>
          <a:lstStyle/>
          <a:p>
            <a:pPr lvl="0"/>
          </a:p>
        </p:txBody>
      </p:sp>
      <p:sp>
        <p:nvSpPr>
          <p:cNvPr id="181" name="Shape 181"/>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Published in 1620, </a:t>
            </a:r>
            <a:r>
              <a:rPr i="1" sz="1200">
                <a:latin typeface="Arial"/>
                <a:ea typeface="Arial"/>
                <a:cs typeface="Arial"/>
                <a:sym typeface="Arial"/>
              </a:rPr>
              <a:t>Novum Organum </a:t>
            </a:r>
            <a:r>
              <a:rPr sz="1200">
                <a:latin typeface="Arial"/>
                <a:ea typeface="Arial"/>
                <a:cs typeface="Arial"/>
                <a:sym typeface="Arial"/>
              </a:rPr>
              <a:t>(“new organ or instrument”) by Francis Bacon is one of the most important works of the scientific revolution. In this and other works Bacon attacked the long-held belief that most truth had already been discovered. This allegorical image, from the frontispiece of </a:t>
            </a:r>
            <a:r>
              <a:rPr i="1" sz="1200">
                <a:latin typeface="Arial"/>
                <a:ea typeface="Arial"/>
                <a:cs typeface="Arial"/>
                <a:sym typeface="Arial"/>
              </a:rPr>
              <a:t>Novum Organum</a:t>
            </a:r>
            <a:r>
              <a:rPr sz="1200">
                <a:latin typeface="Arial"/>
                <a:ea typeface="Arial"/>
                <a:cs typeface="Arial"/>
                <a:sym typeface="Arial"/>
              </a:rPr>
              <a:t>, shows a ship striking out for unknown territories, seeking, as did Bacon, for a new understanding of the natural world. The ship is flanked by the mythical pillars of Hercules that stand at the point where the Mediterranean meets the Atlantic— the realm of the unknown and unexplored.</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Courtesy of the Library of Congress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8" name="Shape 188"/>
          <p:cNvSpPr/>
          <p:nvPr>
            <p:ph type="sldImg"/>
          </p:nvPr>
        </p:nvSpPr>
        <p:spPr>
          <a:prstGeom prst="rect">
            <a:avLst/>
          </a:prstGeom>
        </p:spPr>
        <p:txBody>
          <a:bodyPr/>
          <a:lstStyle/>
          <a:p>
            <a:pPr lvl="0"/>
          </a:p>
        </p:txBody>
      </p:sp>
      <p:sp>
        <p:nvSpPr>
          <p:cNvPr id="189" name="Shape 189"/>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Queen Christina of Sweden (r. 1632–1654), shown here with French philosopher and scientist René Descartes, was one of many women from the elite classes interested in the new science. In 1649 she invited Descartes to live at her court in Stockholm, but he died a few months after moving to Sweden. </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Pierre-Louis the Younger Dumesnil (1698–1781), </a:t>
            </a:r>
            <a:r>
              <a:rPr i="1" sz="1200">
                <a:latin typeface="Arial"/>
                <a:ea typeface="Arial"/>
                <a:cs typeface="Arial"/>
                <a:sym typeface="Arial"/>
              </a:rPr>
              <a:t>Christina of Sweden (1626–89) and her Court: Detail of the Queen and René Descartes (1596–1650) at the Table</a:t>
            </a:r>
            <a:r>
              <a:rPr sz="1200">
                <a:latin typeface="Arial"/>
                <a:ea typeface="Arial"/>
                <a:cs typeface="Arial"/>
                <a:sym typeface="Arial"/>
              </a:rPr>
              <a:t>. Oil on canvas. Chateau de Versailles, France/Bridgeman Art Library</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9" name="Shape 199"/>
          <p:cNvSpPr/>
          <p:nvPr>
            <p:ph type="sldImg"/>
          </p:nvPr>
        </p:nvSpPr>
        <p:spPr>
          <a:prstGeom prst="rect">
            <a:avLst/>
          </a:prstGeom>
        </p:spPr>
        <p:txBody>
          <a:bodyPr/>
          <a:lstStyle/>
          <a:p>
            <a:pPr lvl="0"/>
          </a:p>
        </p:txBody>
      </p:sp>
      <p:sp>
        <p:nvSpPr>
          <p:cNvPr id="200" name="Shape 200"/>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The famous title page illustration for Hobbes’s </a:t>
            </a:r>
            <a:r>
              <a:rPr i="1" sz="1200">
                <a:latin typeface="Arial"/>
                <a:ea typeface="Arial"/>
                <a:cs typeface="Arial"/>
                <a:sym typeface="Arial"/>
              </a:rPr>
              <a:t>Leviathan</a:t>
            </a:r>
            <a:r>
              <a:rPr sz="1200">
                <a:latin typeface="Arial"/>
                <a:ea typeface="Arial"/>
                <a:cs typeface="Arial"/>
                <a:sym typeface="Arial"/>
              </a:rPr>
              <a:t>. The ruler is pictured as absolute lord of his lands, but note that the ruler incorporates the mass of individuals whose self-interests are best served by their willing consent to accept him and cooperate with him.</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Courtesy of the Library of Congress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0" name="Shape 210"/>
          <p:cNvSpPr/>
          <p:nvPr>
            <p:ph type="sldImg"/>
          </p:nvPr>
        </p:nvSpPr>
        <p:spPr>
          <a:prstGeom prst="rect">
            <a:avLst/>
          </a:prstGeom>
        </p:spPr>
        <p:txBody>
          <a:bodyPr/>
          <a:lstStyle/>
          <a:p>
            <a:pPr lvl="0"/>
          </a:p>
        </p:txBody>
      </p:sp>
      <p:sp>
        <p:nvSpPr>
          <p:cNvPr id="211" name="Shape 211"/>
          <p:cNvSpPr/>
          <p:nvPr>
            <p:ph type="body" sz="quarter" idx="1"/>
          </p:nvPr>
        </p:nvSpPr>
        <p:spPr>
          <a:prstGeom prst="rect">
            <a:avLst/>
          </a:prstGeom>
        </p:spPr>
        <p:txBody>
          <a:bodyPr/>
          <a:lstStyle/>
          <a:p>
            <a:pPr lvl="0">
              <a:lnSpc>
                <a:spcPct val="100000"/>
              </a:lnSpc>
              <a:spcBef>
                <a:spcPts val="400"/>
              </a:spcBef>
              <a:defRPr sz="1800"/>
            </a:pPr>
            <a:r>
              <a:rPr sz="1200">
                <a:latin typeface="Arial"/>
                <a:ea typeface="Arial"/>
                <a:cs typeface="Arial"/>
                <a:sym typeface="Arial"/>
              </a:rPr>
              <a:t>John Locke (1632–1704), defender of the rights of the people against rulers who think their power absolute.</a:t>
            </a:r>
            <a:br>
              <a:rPr sz="1200">
                <a:latin typeface="Arial"/>
                <a:ea typeface="Arial"/>
                <a:cs typeface="Arial"/>
                <a:sym typeface="Arial"/>
              </a:rPr>
            </a:br>
            <a:r>
              <a:rPr sz="1200">
                <a:latin typeface="Arial"/>
                <a:ea typeface="Arial"/>
                <a:cs typeface="Arial"/>
                <a:sym typeface="Arial"/>
              </a:rPr>
              <a:t>Everett Collection Inc/Alamy</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8" name="Shape 218"/>
          <p:cNvSpPr/>
          <p:nvPr>
            <p:ph type="sldImg"/>
          </p:nvPr>
        </p:nvSpPr>
        <p:spPr>
          <a:prstGeom prst="rect">
            <a:avLst/>
          </a:prstGeom>
        </p:spPr>
        <p:txBody>
          <a:bodyPr/>
          <a:lstStyle/>
          <a:p>
            <a:pPr lvl="0"/>
          </a:p>
        </p:txBody>
      </p:sp>
      <p:sp>
        <p:nvSpPr>
          <p:cNvPr id="219" name="Shape 219"/>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Colbert was Louis XIV’s most influential minister. He sought to expand the economic life of France and to associate the monarchy with the emerging new science from which he hoped might flow new inventions and productive technology. Here he is portrayed presenting members of the French Academy of Science to the monarch.</a:t>
            </a:r>
            <a:endParaRPr sz="1200">
              <a:latin typeface="Calibri"/>
              <a:ea typeface="Calibri"/>
              <a:cs typeface="Calibri"/>
              <a:sym typeface="Calibri"/>
            </a:endParaRPr>
          </a:p>
          <a:p>
            <a:pPr lvl="0">
              <a:lnSpc>
                <a:spcPct val="100000"/>
              </a:lnSpc>
              <a:defRPr sz="1800"/>
            </a:pPr>
            <a:r>
              <a:rPr i="1" sz="1200">
                <a:latin typeface="Arial"/>
                <a:ea typeface="Arial"/>
                <a:cs typeface="Arial"/>
                <a:sym typeface="Arial"/>
              </a:rPr>
              <a:t>On the founding of the French Academy</a:t>
            </a:r>
            <a:r>
              <a:rPr sz="1200">
                <a:latin typeface="Arial"/>
                <a:ea typeface="Arial"/>
                <a:cs typeface="Arial"/>
                <a:sym typeface="Arial"/>
              </a:rPr>
              <a:t>. Henri Testelin (1616–1695) (after Le Brun). Minister of Finance Colbert presenting the members of the Royal Academy of Science (founded in 1667) to Louis XIV. Study for a tapestry. Photo: Gerard Blot. Chateaux de Versailles et de Trianon, Versailles, France. Reunion des Musées Nationaux/Art Resource, NY</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png"/><Relationship Id="rId4" Type="http://schemas.openxmlformats.org/officeDocument/2006/relationships/image" Target="../media/image6.png"/></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7.png"/><Relationship Id="rId4" Type="http://schemas.openxmlformats.org/officeDocument/2006/relationships/image" Target="../media/image8.png"/></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7.png"/><Relationship Id="rId4" Type="http://schemas.openxmlformats.org/officeDocument/2006/relationships/image" Target="../media/image18.png"/></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3.png"/><Relationship Id="rId6"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9"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10" name="Shape 10"/>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11"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12"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13" name="Shape 13"/>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14" name="Shape 14"/>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86"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87" name="Shape 87"/>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88"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89"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90" name="Shape 90"/>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91" name="Shape 91"/>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92" name="Shape 92"/>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93" name="Shape 93"/>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94" name="Shape 94"/>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96"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97" name="Shape 97"/>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98"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99"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100" name="Shape 100"/>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101" name="Shape 101"/>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102" name="Shape 102"/>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103" name="Shape 103"/>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104" name="Shape 104"/>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106"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107" name="Shape 107"/>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108"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109"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110" name="Shape 110"/>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111" name="Shape 111"/>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112" name="Shape 112"/>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113" name="Shape 113"/>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114" name="Shape 114"/>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116"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117" name="Shape 117"/>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118"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119"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120" name="Shape 120"/>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121" name="Shape 121"/>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122" name="Shape 122"/>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123" name="Shape 123"/>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124" name="Shape 124"/>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Default">
    <p:spTree>
      <p:nvGrpSpPr>
        <p:cNvPr id="1" name=""/>
        <p:cNvGrpSpPr/>
        <p:nvPr/>
      </p:nvGrpSpPr>
      <p:grpSpPr>
        <a:xfrm>
          <a:off x="0" y="0"/>
          <a:ext cx="0" cy="0"/>
          <a:chOff x="0" y="0"/>
          <a:chExt cx="0" cy="0"/>
        </a:xfrm>
      </p:grpSpPr>
      <p:sp>
        <p:nvSpPr>
          <p:cNvPr id="16" name="Shape 16"/>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17" name="Shape 17"/>
          <p:cNvSpPr/>
          <p:nvPr>
            <p:ph type="body" idx="1"/>
          </p:nvPr>
        </p:nvSpPr>
        <p:spPr>
          <a:prstGeom prst="rect">
            <a:avLst/>
          </a:prstGeom>
        </p:spPr>
        <p:txBody>
          <a:bodyPr/>
          <a:lstStyle>
            <a:lvl1pPr>
              <a:buBlip>
                <a:blip r:embed="rId2"/>
              </a:buBlip>
            </a:lvl1pPr>
            <a:lvl2pPr>
              <a:buBlip>
                <a:blip r:embed="rId3"/>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18" name="Shape 18"/>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20"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21" name="Shape 21"/>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22"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23"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24" name="Shape 24"/>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25" name="Shape 25"/>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26" name="Shape 26"/>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28"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29" name="Shape 29"/>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30"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31"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32" name="Shape 32"/>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33" name="Shape 33"/>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34" name="Shape 34"/>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35" name="Shape 35"/>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36" name="Shape 36"/>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38"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39" name="Shape 39"/>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40"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41"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42" name="Shape 42"/>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43" name="Shape 43"/>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44" name="Shape 44"/>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45" name="Shape 45"/>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46" name="Shape 46"/>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48"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49" name="Shape 49"/>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50"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51"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52" name="Shape 52"/>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53" name="Shape 53"/>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54" name="Shape 54"/>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55" name="Shape 55"/>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56" name="Shape 56"/>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58"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59" name="Shape 59"/>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60"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61"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62" name="Shape 62"/>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63" name="Shape 63"/>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64" name="Shape 64"/>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65" name="Shape 65"/>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66" name="Shape 66"/>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68"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69" name="Shape 69"/>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70"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71"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72" name="Shape 72"/>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73" name="Shape 73"/>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74" name="Shape 74"/>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76"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77" name="Shape 77"/>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78"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79"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80" name="Shape 80"/>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81" name="Shape 81"/>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82" name="Shape 82"/>
          <p:cNvSpPr/>
          <p:nvPr>
            <p:ph type="sldNum" sz="quarter" idx="2"/>
          </p:nvPr>
        </p:nvSpPr>
        <p:spPr>
          <a:prstGeom prst="rect">
            <a:avLst/>
          </a:prstGeom>
        </p:spPr>
        <p:txBody>
          <a:bodyPr/>
          <a:lstStyle/>
          <a:p>
            <a:pPr lvl="0"/>
            <a:fld id="{86CB4B4D-7CA3-9044-876B-883B54F8677D}" type="slidenum"/>
          </a:p>
        </p:txBody>
      </p:sp>
      <p:sp>
        <p:nvSpPr>
          <p:cNvPr id="83" name="Shape 83"/>
          <p:cNvSpPr/>
          <p:nvPr>
            <p:ph type="title"/>
          </p:nvPr>
        </p:nvSpPr>
        <p:spPr>
          <a:xfrm>
            <a:off x="838200" y="-1"/>
            <a:ext cx="8229600" cy="1524001"/>
          </a:xfrm>
          <a:prstGeom prst="rect">
            <a:avLst/>
          </a:prstGeom>
        </p:spPr>
        <p:txBody>
          <a:bodyPr/>
          <a:lstStyle/>
          <a:p>
            <a:pPr lvl="0">
              <a:defRPr sz="1800">
                <a:solidFill>
                  <a:srgbClr val="000000"/>
                </a:solidFill>
              </a:defRPr>
            </a:pPr>
            <a:r>
              <a:rPr sz="4000">
                <a:solidFill>
                  <a:srgbClr val="482400"/>
                </a:solidFill>
              </a:rPr>
              <a:t>Title Text</a:t>
            </a:r>
          </a:p>
        </p:txBody>
      </p:sp>
      <p:sp>
        <p:nvSpPr>
          <p:cNvPr id="84" name="Shape 84"/>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slideLayout" Target="../slideLayouts/slideLayout1.xml"/><Relationship Id="rId8" Type="http://schemas.openxmlformats.org/officeDocument/2006/relationships/slideLayout" Target="../slideLayouts/slideLayout2.xml"/><Relationship Id="rId9" Type="http://schemas.openxmlformats.org/officeDocument/2006/relationships/slideLayout" Target="../slideLayouts/slideLayout3.xml"/><Relationship Id="rId10" Type="http://schemas.openxmlformats.org/officeDocument/2006/relationships/slideLayout" Target="../slideLayouts/slideLayout4.xml"/><Relationship Id="rId11" Type="http://schemas.openxmlformats.org/officeDocument/2006/relationships/slideLayout" Target="../slideLayouts/slideLayout5.xml"/><Relationship Id="rId12" Type="http://schemas.openxmlformats.org/officeDocument/2006/relationships/slideLayout" Target="../slideLayouts/slideLayout6.xml"/><Relationship Id="rId13" Type="http://schemas.openxmlformats.org/officeDocument/2006/relationships/slideLayout" Target="../slideLayouts/slideLayout7.xml"/><Relationship Id="rId14" Type="http://schemas.openxmlformats.org/officeDocument/2006/relationships/slideLayout" Target="../slideLayouts/slideLayout8.xml"/><Relationship Id="rId15" Type="http://schemas.openxmlformats.org/officeDocument/2006/relationships/slideLayout" Target="../slideLayouts/slideLayout9.xml"/><Relationship Id="rId16" Type="http://schemas.openxmlformats.org/officeDocument/2006/relationships/slideLayout" Target="../slideLayouts/slideLayout10.xml"/><Relationship Id="rId17" Type="http://schemas.openxmlformats.org/officeDocument/2006/relationships/slideLayout" Target="../slideLayouts/slideLayout11.xml"/><Relationship Id="rId18" Type="http://schemas.openxmlformats.org/officeDocument/2006/relationships/slideLayout" Target="../slideLayouts/slideLayout12.xml"/><Relationship Id="rId1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grpSp>
        <p:nvGrpSpPr>
          <p:cNvPr id="4" name="Group 4"/>
          <p:cNvGrpSpPr/>
          <p:nvPr/>
        </p:nvGrpSpPr>
        <p:grpSpPr>
          <a:xfrm>
            <a:off x="0" y="0"/>
            <a:ext cx="6362700" cy="6858000"/>
            <a:chOff x="0" y="0"/>
            <a:chExt cx="6362700" cy="6858000"/>
          </a:xfrm>
        </p:grpSpPr>
        <p:pic>
          <p:nvPicPr>
            <p:cNvPr id="2" name="Expbanna.png" descr="Expbanna"/>
            <p:cNvPicPr/>
            <p:nvPr/>
          </p:nvPicPr>
          <p:blipFill>
            <a:blip r:embed="rId3">
              <a:extLst/>
            </a:blip>
            <a:stretch>
              <a:fillRect/>
            </a:stretch>
          </p:blipFill>
          <p:spPr>
            <a:xfrm>
              <a:off x="0" y="0"/>
              <a:ext cx="685800" cy="6858000"/>
            </a:xfrm>
            <a:prstGeom prst="rect">
              <a:avLst/>
            </a:prstGeom>
            <a:ln w="12700" cap="flat">
              <a:noFill/>
              <a:miter lim="400000"/>
            </a:ln>
            <a:effectLst/>
          </p:spPr>
        </p:pic>
        <p:pic>
          <p:nvPicPr>
            <p:cNvPr id="3" name="EXPHORSA.png" descr="EXPHORSA"/>
            <p:cNvPicPr/>
            <p:nvPr/>
          </p:nvPicPr>
          <p:blipFill>
            <a:blip r:embed="rId4">
              <a:extLst/>
            </a:blip>
            <a:stretch>
              <a:fillRect/>
            </a:stretch>
          </p:blipFill>
          <p:spPr>
            <a:xfrm>
              <a:off x="3505200" y="5715000"/>
              <a:ext cx="2857500" cy="95250"/>
            </a:xfrm>
            <a:prstGeom prst="rect">
              <a:avLst/>
            </a:prstGeom>
            <a:ln w="12700" cap="flat">
              <a:noFill/>
              <a:miter lim="400000"/>
            </a:ln>
            <a:effectLst/>
          </p:spPr>
        </p:pic>
      </p:grpSp>
      <p:sp>
        <p:nvSpPr>
          <p:cNvPr id="5" name="Shape 5"/>
          <p:cNvSpPr/>
          <p:nvPr>
            <p:ph type="title"/>
          </p:nvPr>
        </p:nvSpPr>
        <p:spPr>
          <a:xfrm>
            <a:off x="838200" y="0"/>
            <a:ext cx="8229600" cy="15240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lstStyle/>
          <a:p>
            <a:pPr lvl="0">
              <a:defRPr sz="1800">
                <a:solidFill>
                  <a:srgbClr val="000000"/>
                </a:solidFill>
              </a:defRPr>
            </a:pPr>
            <a:r>
              <a:rPr sz="4000">
                <a:solidFill>
                  <a:srgbClr val="482400"/>
                </a:solidFill>
              </a:rPr>
              <a:t>Title Text</a:t>
            </a:r>
          </a:p>
        </p:txBody>
      </p:sp>
      <p:sp>
        <p:nvSpPr>
          <p:cNvPr id="6" name="Shape 6"/>
          <p:cNvSpPr/>
          <p:nvPr>
            <p:ph type="body" idx="1"/>
          </p:nvPr>
        </p:nvSpPr>
        <p:spPr>
          <a:xfrm>
            <a:off x="1062037" y="1524000"/>
            <a:ext cx="7769226" cy="5334000"/>
          </a:xfrm>
          <a:prstGeom prst="rect">
            <a:avLst/>
          </a:prstGeom>
          <a:ln w="12700">
            <a:miter lim="400000"/>
          </a:ln>
          <a:extLst>
            <a:ext uri="{C572A759-6A51-4108-AA02-DFA0A04FC94B}">
              <ma14:wrappingTextBoxFlag xmlns:ma14="http://schemas.microsoft.com/office/mac/drawingml/2011/main" val="1"/>
            </a:ext>
          </a:extLst>
        </p:spPr>
        <p:txBody>
          <a:bodyPr lIns="45719" rIns="45719"/>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7" name="Shape 7"/>
          <p:cNvSpPr/>
          <p:nvPr>
            <p:ph type="sldNum" sz="quarter" idx="2"/>
          </p:nvPr>
        </p:nvSpPr>
        <p:spPr>
          <a:xfrm>
            <a:off x="7010400" y="6400800"/>
            <a:ext cx="1905000" cy="348429"/>
          </a:xfrm>
          <a:prstGeom prst="rect">
            <a:avLst/>
          </a:prstGeom>
          <a:ln w="12700">
            <a:miter lim="400000"/>
          </a:ln>
        </p:spPr>
        <p:txBody>
          <a:bodyPr lIns="45719" rIns="45719">
            <a:spAutoFit/>
          </a:bodyPr>
          <a:lstStyle>
            <a:lvl1pPr defTabSz="457200">
              <a:defRPr sz="1800">
                <a:latin typeface="Times New Roman"/>
                <a:ea typeface="Times New Roman"/>
                <a:cs typeface="Times New Roman"/>
                <a:sym typeface="Times New Roman"/>
              </a:defRPr>
            </a:lvl1pPr>
          </a:lstStyle>
          <a:p>
            <a:pPr lvl="0"/>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7"/>
    <p:sldLayoutId id="2147483650" r:id="rId8"/>
    <p:sldLayoutId id="2147483651" r:id="rId9"/>
    <p:sldLayoutId id="2147483652" r:id="rId10"/>
    <p:sldLayoutId id="2147483653" r:id="rId11"/>
    <p:sldLayoutId id="2147483654" r:id="rId12"/>
    <p:sldLayoutId id="2147483655" r:id="rId13"/>
    <p:sldLayoutId id="2147483656" r:id="rId14"/>
    <p:sldLayoutId id="2147483657" r:id="rId15"/>
    <p:sldLayoutId id="2147483658" r:id="rId16"/>
    <p:sldLayoutId id="2147483659" r:id="rId17"/>
    <p:sldLayoutId id="2147483660" r:id="rId18"/>
    <p:sldLayoutId id="2147483661" r:id="rId19"/>
  </p:sldLayoutIdLst>
  <p:transition spd="med" advClick="1"/>
  <p:txStyles>
    <p:titleStyle>
      <a:lvl1pPr algn="ctr">
        <a:defRPr sz="4000">
          <a:solidFill>
            <a:srgbClr val="482400"/>
          </a:solidFill>
          <a:latin typeface="Verdana"/>
          <a:ea typeface="Verdana"/>
          <a:cs typeface="Verdana"/>
          <a:sym typeface="Verdana"/>
        </a:defRPr>
      </a:lvl1pPr>
      <a:lvl2pPr algn="ctr">
        <a:defRPr sz="4000">
          <a:solidFill>
            <a:srgbClr val="482400"/>
          </a:solidFill>
          <a:latin typeface="Verdana"/>
          <a:ea typeface="Verdana"/>
          <a:cs typeface="Verdana"/>
          <a:sym typeface="Verdana"/>
        </a:defRPr>
      </a:lvl2pPr>
      <a:lvl3pPr algn="ctr">
        <a:defRPr sz="4000">
          <a:solidFill>
            <a:srgbClr val="482400"/>
          </a:solidFill>
          <a:latin typeface="Verdana"/>
          <a:ea typeface="Verdana"/>
          <a:cs typeface="Verdana"/>
          <a:sym typeface="Verdana"/>
        </a:defRPr>
      </a:lvl3pPr>
      <a:lvl4pPr algn="ctr">
        <a:defRPr sz="4000">
          <a:solidFill>
            <a:srgbClr val="482400"/>
          </a:solidFill>
          <a:latin typeface="Verdana"/>
          <a:ea typeface="Verdana"/>
          <a:cs typeface="Verdana"/>
          <a:sym typeface="Verdana"/>
        </a:defRPr>
      </a:lvl4pPr>
      <a:lvl5pPr algn="ctr">
        <a:defRPr sz="4000">
          <a:solidFill>
            <a:srgbClr val="482400"/>
          </a:solidFill>
          <a:latin typeface="Verdana"/>
          <a:ea typeface="Verdana"/>
          <a:cs typeface="Verdana"/>
          <a:sym typeface="Verdana"/>
        </a:defRPr>
      </a:lvl5pPr>
      <a:lvl6pPr indent="457200" algn="ctr">
        <a:defRPr sz="4000">
          <a:solidFill>
            <a:srgbClr val="482400"/>
          </a:solidFill>
          <a:latin typeface="Verdana"/>
          <a:ea typeface="Verdana"/>
          <a:cs typeface="Verdana"/>
          <a:sym typeface="Verdana"/>
        </a:defRPr>
      </a:lvl6pPr>
      <a:lvl7pPr indent="914400" algn="ctr">
        <a:defRPr sz="4000">
          <a:solidFill>
            <a:srgbClr val="482400"/>
          </a:solidFill>
          <a:latin typeface="Verdana"/>
          <a:ea typeface="Verdana"/>
          <a:cs typeface="Verdana"/>
          <a:sym typeface="Verdana"/>
        </a:defRPr>
      </a:lvl7pPr>
      <a:lvl8pPr indent="1371600" algn="ctr">
        <a:defRPr sz="4000">
          <a:solidFill>
            <a:srgbClr val="482400"/>
          </a:solidFill>
          <a:latin typeface="Verdana"/>
          <a:ea typeface="Verdana"/>
          <a:cs typeface="Verdana"/>
          <a:sym typeface="Verdana"/>
        </a:defRPr>
      </a:lvl8pPr>
      <a:lvl9pPr indent="1828800" algn="ctr">
        <a:defRPr sz="4000">
          <a:solidFill>
            <a:srgbClr val="482400"/>
          </a:solidFill>
          <a:latin typeface="Verdana"/>
          <a:ea typeface="Verdana"/>
          <a:cs typeface="Verdana"/>
          <a:sym typeface="Verdana"/>
        </a:defRPr>
      </a:lvl9pPr>
    </p:titleStyle>
    <p:bodyStyle>
      <a:lvl1pPr marL="342900" indent="-342900">
        <a:spcBef>
          <a:spcPts val="700"/>
        </a:spcBef>
        <a:buSzPct val="100000"/>
        <a:buBlip>
          <a:blip r:embed="rId5"/>
        </a:buBlip>
        <a:defRPr sz="3000">
          <a:latin typeface="Verdana"/>
          <a:ea typeface="Verdana"/>
          <a:cs typeface="Verdana"/>
          <a:sym typeface="Verdana"/>
        </a:defRPr>
      </a:lvl1pPr>
      <a:lvl2pPr marL="786911" indent="-329711">
        <a:spcBef>
          <a:spcPts val="700"/>
        </a:spcBef>
        <a:buSzPct val="100000"/>
        <a:buBlip>
          <a:blip r:embed="rId6"/>
        </a:buBlip>
        <a:defRPr sz="3000">
          <a:latin typeface="Verdana"/>
          <a:ea typeface="Verdana"/>
          <a:cs typeface="Verdana"/>
          <a:sym typeface="Verdana"/>
        </a:defRPr>
      </a:lvl2pPr>
      <a:lvl3pPr marL="1200150" indent="-285750">
        <a:spcBef>
          <a:spcPts val="700"/>
        </a:spcBef>
        <a:buSzPct val="100000"/>
        <a:buChar char="•"/>
        <a:defRPr sz="3000">
          <a:latin typeface="Verdana"/>
          <a:ea typeface="Verdana"/>
          <a:cs typeface="Verdana"/>
          <a:sym typeface="Verdana"/>
        </a:defRPr>
      </a:lvl3pPr>
      <a:lvl4pPr marL="1683327" indent="-311727">
        <a:spcBef>
          <a:spcPts val="700"/>
        </a:spcBef>
        <a:buSzPct val="100000"/>
        <a:buChar char="⬧"/>
        <a:defRPr sz="3000">
          <a:latin typeface="Verdana"/>
          <a:ea typeface="Verdana"/>
          <a:cs typeface="Verdana"/>
          <a:sym typeface="Verdana"/>
        </a:defRPr>
      </a:lvl4pPr>
      <a:lvl5pPr marL="2171700" indent="-342900">
        <a:spcBef>
          <a:spcPts val="700"/>
        </a:spcBef>
        <a:buSzPct val="100000"/>
        <a:buChar char="⬧"/>
        <a:defRPr sz="3000">
          <a:latin typeface="Verdana"/>
          <a:ea typeface="Verdana"/>
          <a:cs typeface="Verdana"/>
          <a:sym typeface="Verdana"/>
        </a:defRPr>
      </a:lvl5pPr>
      <a:lvl6pPr marL="2628900" indent="-342900">
        <a:spcBef>
          <a:spcPts val="700"/>
        </a:spcBef>
        <a:buSzPct val="100000"/>
        <a:buChar char="•"/>
        <a:defRPr sz="3000">
          <a:latin typeface="Verdana"/>
          <a:ea typeface="Verdana"/>
          <a:cs typeface="Verdana"/>
          <a:sym typeface="Verdana"/>
        </a:defRPr>
      </a:lvl6pPr>
      <a:lvl7pPr marL="3086100" indent="-342900">
        <a:spcBef>
          <a:spcPts val="700"/>
        </a:spcBef>
        <a:buSzPct val="100000"/>
        <a:buChar char="•"/>
        <a:defRPr sz="3000">
          <a:latin typeface="Verdana"/>
          <a:ea typeface="Verdana"/>
          <a:cs typeface="Verdana"/>
          <a:sym typeface="Verdana"/>
        </a:defRPr>
      </a:lvl7pPr>
      <a:lvl8pPr marL="3543300" indent="-342900">
        <a:spcBef>
          <a:spcPts val="700"/>
        </a:spcBef>
        <a:buSzPct val="100000"/>
        <a:buChar char="•"/>
        <a:defRPr sz="3000">
          <a:latin typeface="Verdana"/>
          <a:ea typeface="Verdana"/>
          <a:cs typeface="Verdana"/>
          <a:sym typeface="Verdana"/>
        </a:defRPr>
      </a:lvl8pPr>
      <a:lvl9pPr marL="4000500" indent="-342900">
        <a:spcBef>
          <a:spcPts val="700"/>
        </a:spcBef>
        <a:buSzPct val="100000"/>
        <a:buChar char="•"/>
        <a:defRPr sz="3000">
          <a:latin typeface="Verdana"/>
          <a:ea typeface="Verdana"/>
          <a:cs typeface="Verdana"/>
          <a:sym typeface="Verdana"/>
        </a:defRPr>
      </a:lvl9pPr>
    </p:bodyStyle>
    <p:otherStyle>
      <a:lvl1pPr defTabSz="457200">
        <a:defRPr>
          <a:solidFill>
            <a:schemeClr val="tx1"/>
          </a:solidFill>
          <a:latin typeface="+mn-lt"/>
          <a:ea typeface="+mn-ea"/>
          <a:cs typeface="+mn-cs"/>
          <a:sym typeface="Times New Roman"/>
        </a:defRPr>
      </a:lvl1pPr>
      <a:lvl2pPr indent="457200" defTabSz="457200">
        <a:defRPr>
          <a:solidFill>
            <a:schemeClr val="tx1"/>
          </a:solidFill>
          <a:latin typeface="+mn-lt"/>
          <a:ea typeface="+mn-ea"/>
          <a:cs typeface="+mn-cs"/>
          <a:sym typeface="Times New Roman"/>
        </a:defRPr>
      </a:lvl2pPr>
      <a:lvl3pPr indent="914400" defTabSz="457200">
        <a:defRPr>
          <a:solidFill>
            <a:schemeClr val="tx1"/>
          </a:solidFill>
          <a:latin typeface="+mn-lt"/>
          <a:ea typeface="+mn-ea"/>
          <a:cs typeface="+mn-cs"/>
          <a:sym typeface="Times New Roman"/>
        </a:defRPr>
      </a:lvl3pPr>
      <a:lvl4pPr indent="1371600" defTabSz="457200">
        <a:defRPr>
          <a:solidFill>
            <a:schemeClr val="tx1"/>
          </a:solidFill>
          <a:latin typeface="+mn-lt"/>
          <a:ea typeface="+mn-ea"/>
          <a:cs typeface="+mn-cs"/>
          <a:sym typeface="Times New Roman"/>
        </a:defRPr>
      </a:lvl4pPr>
      <a:lvl5pPr indent="1828800" defTabSz="457200">
        <a:defRPr>
          <a:solidFill>
            <a:schemeClr val="tx1"/>
          </a:solidFill>
          <a:latin typeface="+mn-lt"/>
          <a:ea typeface="+mn-ea"/>
          <a:cs typeface="+mn-cs"/>
          <a:sym typeface="Times New Roman"/>
        </a:defRPr>
      </a:lvl5pPr>
      <a:lvl6pPr defTabSz="457200">
        <a:defRPr>
          <a:solidFill>
            <a:schemeClr val="tx1"/>
          </a:solidFill>
          <a:latin typeface="+mn-lt"/>
          <a:ea typeface="+mn-ea"/>
          <a:cs typeface="+mn-cs"/>
          <a:sym typeface="Times New Roman"/>
        </a:defRPr>
      </a:lvl6pPr>
      <a:lvl7pPr defTabSz="457200">
        <a:defRPr>
          <a:solidFill>
            <a:schemeClr val="tx1"/>
          </a:solidFill>
          <a:latin typeface="+mn-lt"/>
          <a:ea typeface="+mn-ea"/>
          <a:cs typeface="+mn-cs"/>
          <a:sym typeface="Times New Roman"/>
        </a:defRPr>
      </a:lvl7pPr>
      <a:lvl8pPr defTabSz="457200">
        <a:defRPr>
          <a:solidFill>
            <a:schemeClr val="tx1"/>
          </a:solidFill>
          <a:latin typeface="+mn-lt"/>
          <a:ea typeface="+mn-ea"/>
          <a:cs typeface="+mn-cs"/>
          <a:sym typeface="Times New Roman"/>
        </a:defRPr>
      </a:lvl8pPr>
      <a:lvl9pPr defTabSz="457200">
        <a:defRPr>
          <a:solidFill>
            <a:schemeClr val="tx1"/>
          </a:solidFill>
          <a:latin typeface="+mn-lt"/>
          <a:ea typeface="+mn-ea"/>
          <a:cs typeface="+mn-cs"/>
          <a:sym typeface="Times New Roman"/>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9.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jpe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jpe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jpe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8.jpe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9.jpe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png"/><Relationship Id="rId3" Type="http://schemas.openxmlformats.org/officeDocument/2006/relationships/image" Target="../media/image4.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0.jpe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1.jpe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2.jpe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3.jpe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4.jpe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5.jpeg"/></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6.jpe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7.jpe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8" name="Shape 128"/>
          <p:cNvSpPr/>
          <p:nvPr/>
        </p:nvSpPr>
        <p:spPr>
          <a:xfrm>
            <a:off x="914400" y="4191000"/>
            <a:ext cx="7924800" cy="1954855"/>
          </a:xfrm>
          <a:prstGeom prst="rect">
            <a:avLst/>
          </a:prstGeom>
          <a:ln w="12700">
            <a:miter lim="400000"/>
          </a:ln>
          <a:effectLst>
            <a:outerShdw sx="100000" sy="100000" kx="0" ky="0" algn="b" rotWithShape="0" blurRad="63500" dist="35921" dir="2700000">
              <a:srgbClr val="808080">
                <a:alpha val="74996"/>
              </a:srgbClr>
            </a:outerShdw>
          </a:effectLst>
          <a:extLst>
            <a:ext uri="{C572A759-6A51-4108-AA02-DFA0A04FC94B}">
              <ma14:wrappingTextBoxFlag xmlns:ma14="http://schemas.microsoft.com/office/mac/drawingml/2011/main" val="1"/>
            </a:ext>
          </a:extLst>
        </p:spPr>
        <p:txBody>
          <a:bodyPr lIns="0" tIns="0" rIns="0" bIns="0">
            <a:spAutoFit/>
          </a:bodyPr>
          <a:lstStyle/>
          <a:p>
            <a:pPr lvl="0" algn="ctr" defTabSz="457200">
              <a:defRPr sz="1800"/>
            </a:pPr>
            <a:r>
              <a:rPr sz="7000">
                <a:latin typeface="Times New Roman"/>
                <a:ea typeface="Times New Roman"/>
                <a:cs typeface="Times New Roman"/>
                <a:sym typeface="Times New Roman"/>
              </a:rPr>
              <a:t>Chapter 14</a:t>
            </a:r>
            <a:endParaRPr sz="7000">
              <a:latin typeface="Times New Roman"/>
              <a:ea typeface="Times New Roman"/>
              <a:cs typeface="Times New Roman"/>
              <a:sym typeface="Times New Roman"/>
            </a:endParaRPr>
          </a:p>
          <a:p>
            <a:pPr lvl="0" algn="ctr" defTabSz="457200">
              <a:defRPr sz="1800"/>
            </a:pPr>
            <a:r>
              <a:rPr sz="3000">
                <a:latin typeface="Times New Roman"/>
                <a:ea typeface="Times New Roman"/>
                <a:cs typeface="Times New Roman"/>
                <a:sym typeface="Times New Roman"/>
              </a:rPr>
              <a:t>New Directions in Thought and Culture</a:t>
            </a:r>
            <a:endParaRPr sz="3000">
              <a:latin typeface="Times New Roman"/>
              <a:ea typeface="Times New Roman"/>
              <a:cs typeface="Times New Roman"/>
              <a:sym typeface="Times New Roman"/>
            </a:endParaRPr>
          </a:p>
          <a:p>
            <a:pPr lvl="0" algn="ctr" defTabSz="457200">
              <a:defRPr sz="1800"/>
            </a:pPr>
            <a:r>
              <a:rPr sz="3000">
                <a:latin typeface="Times New Roman"/>
                <a:ea typeface="Times New Roman"/>
                <a:cs typeface="Times New Roman"/>
                <a:sym typeface="Times New Roman"/>
              </a:rPr>
              <a:t>in the Sixteenth and Seventeenth Centuries</a:t>
            </a:r>
          </a:p>
        </p:txBody>
      </p:sp>
      <p:pic>
        <p:nvPicPr>
          <p:cNvPr id="129" name="title.png" descr="title"/>
          <p:cNvPicPr/>
          <p:nvPr/>
        </p:nvPicPr>
        <p:blipFill>
          <a:blip r:embed="rId2">
            <a:extLst/>
          </a:blip>
          <a:stretch>
            <a:fillRect/>
          </a:stretch>
        </p:blipFill>
        <p:spPr>
          <a:xfrm>
            <a:off x="1549400" y="762000"/>
            <a:ext cx="6680200" cy="3413125"/>
          </a:xfrm>
          <a:prstGeom prst="rect">
            <a:avLst/>
          </a:prstGeom>
          <a:ln w="12700">
            <a:miter lim="400000"/>
          </a:ln>
        </p:spPr>
      </p:pic>
    </p:spTree>
  </p:cSld>
  <p:clrMapOvr>
    <a:masterClrMapping/>
  </p:clrMapOvr>
  <p:transitio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1" name="Shape 161"/>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Isaac Newton (1642–1727)</a:t>
            </a:r>
          </a:p>
        </p:txBody>
      </p:sp>
      <p:sp>
        <p:nvSpPr>
          <p:cNvPr id="162" name="Shape 162"/>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Discovered laws of gravity—all physical objects in the universe move through mutual attraction (gravity); explained planetary orbits</a:t>
            </a:r>
            <a:endParaRPr sz="3000"/>
          </a:p>
          <a:p>
            <a:pPr lvl="0">
              <a:buBlip>
                <a:blip r:embed="rId2"/>
              </a:buBlip>
              <a:defRPr sz="1800"/>
            </a:pPr>
            <a:r>
              <a:rPr sz="3000"/>
              <a:t>Explained gravity mathematically</a:t>
            </a:r>
            <a:endParaRPr sz="3000"/>
          </a:p>
          <a:p>
            <a:pPr lvl="0">
              <a:buBlip>
                <a:blip r:embed="rId2"/>
              </a:buBlip>
              <a:defRPr sz="1800"/>
            </a:pPr>
            <a:r>
              <a:rPr i="1" sz="3000"/>
              <a:t>Principia Mathematica</a:t>
            </a:r>
            <a:r>
              <a:rPr sz="3000"/>
              <a:t> (1687)</a:t>
            </a:r>
          </a:p>
        </p:txBody>
      </p:sp>
    </p:spTree>
  </p:cSld>
  <p:clrMapOvr>
    <a:masterClrMapping/>
  </p:clrMapOvr>
  <p:transitio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4" name="Shape 164"/>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latin typeface="Arial"/>
                <a:ea typeface="Arial"/>
                <a:cs typeface="Arial"/>
                <a:sym typeface="Arial"/>
              </a:rPr>
              <a:t>Sir Isaac Newton’s experiments dealing with light passing through a prism became a model for writers praising the experimental method.</a:t>
            </a:r>
            <a:br>
              <a:rPr sz="1100">
                <a:latin typeface="Arial"/>
                <a:ea typeface="Arial"/>
                <a:cs typeface="Arial"/>
                <a:sym typeface="Arial"/>
              </a:rPr>
            </a:br>
            <a:r>
              <a:rPr sz="1100">
                <a:latin typeface="Arial"/>
                <a:ea typeface="Arial"/>
                <a:cs typeface="Arial"/>
                <a:sym typeface="Arial"/>
              </a:rPr>
              <a:t>CORBIS/Bettmann</a:t>
            </a:r>
          </a:p>
        </p:txBody>
      </p:sp>
      <p:pic>
        <p:nvPicPr>
          <p:cNvPr id="165" name="AAADXZP0.jpeg" descr="AAADXZP0.jpg"/>
          <p:cNvPicPr/>
          <p:nvPr/>
        </p:nvPicPr>
        <p:blipFill>
          <a:blip r:embed="rId3">
            <a:extLst/>
          </a:blip>
          <a:stretch>
            <a:fillRect/>
          </a:stretch>
        </p:blipFill>
        <p:spPr>
          <a:xfrm>
            <a:off x="2444750" y="0"/>
            <a:ext cx="4864100" cy="6400800"/>
          </a:xfrm>
          <a:prstGeom prst="rect">
            <a:avLst/>
          </a:prstGeom>
          <a:ln w="12700">
            <a:miter lim="400000"/>
          </a:ln>
        </p:spPr>
      </p:pic>
    </p:spTree>
  </p:cSld>
  <p:clrMapOvr>
    <a:masterClrMapping/>
  </p:clrMapOvr>
  <p:transitio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9" name="Shape 169"/>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Philosophy Responds to Science</a:t>
            </a:r>
          </a:p>
        </p:txBody>
      </p:sp>
      <p:sp>
        <p:nvSpPr>
          <p:cNvPr id="170" name="Shape 170"/>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20039" indent="-320039">
              <a:spcBef>
                <a:spcPts val="600"/>
              </a:spcBef>
              <a:buBlip>
                <a:blip r:embed="rId2"/>
              </a:buBlip>
              <a:defRPr sz="1800"/>
            </a:pPr>
            <a:r>
              <a:rPr sz="2800"/>
              <a:t>Scientific revolution </a:t>
            </a:r>
            <a:r>
              <a:rPr sz="2800">
                <a:latin typeface="Wingdings"/>
                <a:ea typeface="Wingdings"/>
                <a:cs typeface="Wingdings"/>
                <a:sym typeface="Wingdings"/>
              </a:rPr>
              <a:t>➔</a:t>
            </a:r>
            <a:r>
              <a:rPr sz="2800"/>
              <a:t> major reexamination of Western philosophy</a:t>
            </a:r>
            <a:endParaRPr sz="2800"/>
          </a:p>
          <a:p>
            <a:pPr lvl="0" marL="320039" indent="-320039">
              <a:spcBef>
                <a:spcPts val="600"/>
              </a:spcBef>
              <a:buBlip>
                <a:blip r:embed="rId2"/>
              </a:buBlip>
              <a:defRPr sz="1800"/>
            </a:pPr>
            <a:r>
              <a:rPr sz="2800"/>
              <a:t>Nature as mechanism—clock metaphor; God as clockmaker</a:t>
            </a:r>
            <a:endParaRPr sz="2800"/>
          </a:p>
          <a:p>
            <a:pPr lvl="0" marL="320039" indent="-320039">
              <a:spcBef>
                <a:spcPts val="600"/>
              </a:spcBef>
              <a:buBlip>
                <a:blip r:embed="rId2"/>
              </a:buBlip>
              <a:defRPr sz="1800"/>
            </a:pPr>
            <a:r>
              <a:rPr sz="2800"/>
              <a:t>Purpose of studying nature changes:</a:t>
            </a:r>
            <a:endParaRPr sz="2800"/>
          </a:p>
          <a:p>
            <a:pPr lvl="1" marL="720969" indent="-263769">
              <a:spcBef>
                <a:spcPts val="500"/>
              </a:spcBef>
              <a:buBlip>
                <a:blip r:embed="rId3"/>
              </a:buBlip>
              <a:defRPr sz="1800"/>
            </a:pPr>
            <a:r>
              <a:rPr sz="2400"/>
              <a:t>Search for symbolic/sacramental meaning </a:t>
            </a:r>
            <a:r>
              <a:rPr sz="2400">
                <a:latin typeface="Wingdings"/>
                <a:ea typeface="Wingdings"/>
                <a:cs typeface="Wingdings"/>
                <a:sym typeface="Wingdings"/>
              </a:rPr>
              <a:t>➔</a:t>
            </a:r>
            <a:r>
              <a:rPr sz="2400"/>
              <a:t> search for usefulness/utility</a:t>
            </a:r>
            <a:endParaRPr sz="2400"/>
          </a:p>
          <a:p>
            <a:pPr lvl="1" marL="720969" indent="-263769">
              <a:spcBef>
                <a:spcPts val="500"/>
              </a:spcBef>
              <a:buBlip>
                <a:blip r:embed="rId3"/>
              </a:buBlip>
              <a:defRPr sz="1800"/>
            </a:pPr>
            <a:r>
              <a:rPr sz="2400"/>
              <a:t>Path to salvation </a:t>
            </a:r>
            <a:r>
              <a:rPr sz="2400">
                <a:latin typeface="Wingdings"/>
                <a:ea typeface="Wingdings"/>
                <a:cs typeface="Wingdings"/>
                <a:sym typeface="Wingdings"/>
              </a:rPr>
              <a:t>➔</a:t>
            </a:r>
            <a:r>
              <a:rPr sz="2400"/>
              <a:t> path to human physical improvement</a:t>
            </a:r>
          </a:p>
        </p:txBody>
      </p:sp>
    </p:spTree>
  </p:cSld>
  <p:clrMapOvr>
    <a:masterClrMapping/>
  </p:clrMapOvr>
  <p:transitio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2" name="Shape 172"/>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Francis Bacon (1561–1626)</a:t>
            </a:r>
          </a:p>
        </p:txBody>
      </p:sp>
      <p:sp>
        <p:nvSpPr>
          <p:cNvPr id="173" name="Shape 173"/>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English lawyer, government official, historian, essayist</a:t>
            </a:r>
            <a:endParaRPr sz="3000"/>
          </a:p>
          <a:p>
            <a:pPr lvl="0">
              <a:buBlip>
                <a:blip r:embed="rId2"/>
              </a:buBlip>
              <a:defRPr sz="1800"/>
            </a:pPr>
            <a:r>
              <a:rPr sz="3000"/>
              <a:t>Considered father of empiricism, scientific experimentation</a:t>
            </a:r>
            <a:endParaRPr sz="3000"/>
          </a:p>
          <a:p>
            <a:pPr lvl="0">
              <a:buBlip>
                <a:blip r:embed="rId2"/>
              </a:buBlip>
              <a:defRPr sz="1800"/>
            </a:pPr>
            <a:r>
              <a:rPr sz="3000"/>
              <a:t>Real accomplishment was setting an intellectual tone conducive to scientific inquiry</a:t>
            </a:r>
          </a:p>
        </p:txBody>
      </p:sp>
    </p:spTree>
  </p:cSld>
  <p:clrMapOvr>
    <a:masterClrMapping/>
  </p:clrMapOvr>
  <p:transitio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5" name="Shape 175"/>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Francis Bacon (1561–1626) (cont.)</a:t>
            </a:r>
          </a:p>
        </p:txBody>
      </p:sp>
      <p:sp>
        <p:nvSpPr>
          <p:cNvPr id="176" name="Shape 176"/>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Attacked scholastic adherence to intellectual authorities of the past</a:t>
            </a:r>
            <a:endParaRPr sz="3000"/>
          </a:p>
          <a:p>
            <a:pPr lvl="0">
              <a:buBlip>
                <a:blip r:embed="rId2"/>
              </a:buBlip>
              <a:defRPr sz="1800"/>
            </a:pPr>
            <a:r>
              <a:rPr sz="3000"/>
              <a:t>One of the first European writers to champion innovation and change as goals contributing to human improvement</a:t>
            </a:r>
          </a:p>
        </p:txBody>
      </p:sp>
    </p:spTree>
  </p:cSld>
  <p:clrMapOvr>
    <a:masterClrMapping/>
  </p:clrMapOvr>
  <p:transitio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8" name="Shape 178"/>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667512">
              <a:defRPr sz="1800">
                <a:solidFill>
                  <a:srgbClr val="000000"/>
                </a:solidFill>
              </a:defRPr>
            </a:pPr>
            <a:r>
              <a:rPr sz="803">
                <a:latin typeface="Arial"/>
                <a:ea typeface="Arial"/>
                <a:cs typeface="Arial"/>
                <a:sym typeface="Arial"/>
              </a:rPr>
              <a:t>Published in 1620, </a:t>
            </a:r>
            <a:r>
              <a:rPr i="1" sz="803">
                <a:latin typeface="Arial"/>
                <a:ea typeface="Arial"/>
                <a:cs typeface="Arial"/>
                <a:sym typeface="Arial"/>
              </a:rPr>
              <a:t>Novum Organum </a:t>
            </a:r>
            <a:r>
              <a:rPr sz="803">
                <a:latin typeface="Arial"/>
                <a:ea typeface="Arial"/>
                <a:cs typeface="Arial"/>
                <a:sym typeface="Arial"/>
              </a:rPr>
              <a:t>(“new organ or instrument”) by Francis Bacon is one of the most important works of the scientific revolution. In this and other works Bacon attacked the long-held belief that most truth had already been discovered. This allegorical image, from the frontispiece of </a:t>
            </a:r>
            <a:r>
              <a:rPr i="1" sz="803">
                <a:latin typeface="Arial"/>
                <a:ea typeface="Arial"/>
                <a:cs typeface="Arial"/>
                <a:sym typeface="Arial"/>
              </a:rPr>
              <a:t>Novum Organum</a:t>
            </a:r>
            <a:r>
              <a:rPr sz="803">
                <a:latin typeface="Arial"/>
                <a:ea typeface="Arial"/>
                <a:cs typeface="Arial"/>
                <a:sym typeface="Arial"/>
              </a:rPr>
              <a:t>, shows a ship striking out for unknown territories, seeking, as did Bacon, for a new understanding of the natural world. The ship is flanked by the mythical pillars of Hercules that stand at the point where the Mediterranean meets the Atlantic— the realm of the unknown and unexplored.</a:t>
            </a:r>
            <a:br>
              <a:rPr sz="803">
                <a:latin typeface="Arial"/>
                <a:ea typeface="Arial"/>
                <a:cs typeface="Arial"/>
                <a:sym typeface="Arial"/>
              </a:rPr>
            </a:br>
            <a:r>
              <a:rPr sz="803">
                <a:latin typeface="Arial"/>
                <a:ea typeface="Arial"/>
                <a:cs typeface="Arial"/>
                <a:sym typeface="Arial"/>
              </a:rPr>
              <a:t>Courtesy of the Library of Congress</a:t>
            </a:r>
          </a:p>
        </p:txBody>
      </p:sp>
      <p:pic>
        <p:nvPicPr>
          <p:cNvPr id="179" name="AAFQJTI0.jpeg" descr="AAFQJTI0.jpg"/>
          <p:cNvPicPr/>
          <p:nvPr/>
        </p:nvPicPr>
        <p:blipFill>
          <a:blip r:embed="rId3">
            <a:extLst/>
          </a:blip>
          <a:stretch>
            <a:fillRect/>
          </a:stretch>
        </p:blipFill>
        <p:spPr>
          <a:xfrm>
            <a:off x="2833687" y="0"/>
            <a:ext cx="4086226" cy="6400800"/>
          </a:xfrm>
          <a:prstGeom prst="rect">
            <a:avLst/>
          </a:prstGeom>
          <a:ln w="12700">
            <a:miter lim="400000"/>
          </a:ln>
        </p:spPr>
      </p:pic>
    </p:spTree>
  </p:cSld>
  <p:clrMapOvr>
    <a:masterClrMapping/>
  </p:clrMapOvr>
  <p:transitio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3" name="Shape 183"/>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René Descartes (1596–1650)</a:t>
            </a:r>
          </a:p>
        </p:txBody>
      </p:sp>
      <p:sp>
        <p:nvSpPr>
          <p:cNvPr id="184" name="Shape 184"/>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268833" indent="-268833" defTabSz="896111">
              <a:lnSpc>
                <a:spcPct val="90000"/>
              </a:lnSpc>
              <a:spcBef>
                <a:spcPts val="500"/>
              </a:spcBef>
              <a:buBlip>
                <a:blip r:embed="rId2"/>
              </a:buBlip>
              <a:defRPr sz="1800"/>
            </a:pPr>
            <a:r>
              <a:rPr sz="2352"/>
              <a:t>Gifted mathematician, inventor of analytic geometry</a:t>
            </a:r>
            <a:endParaRPr sz="2352"/>
          </a:p>
          <a:p>
            <a:pPr lvl="0" marL="268833" indent="-268833" defTabSz="896111">
              <a:lnSpc>
                <a:spcPct val="90000"/>
              </a:lnSpc>
              <a:spcBef>
                <a:spcPts val="500"/>
              </a:spcBef>
              <a:buBlip>
                <a:blip r:embed="rId2"/>
              </a:buBlip>
              <a:defRPr sz="1800"/>
            </a:pPr>
            <a:r>
              <a:rPr sz="2352"/>
              <a:t>Most important contribution: scientific method relying more on </a:t>
            </a:r>
            <a:r>
              <a:rPr sz="2352">
                <a:latin typeface="Verdana Bold"/>
                <a:ea typeface="Verdana Bold"/>
                <a:cs typeface="Verdana Bold"/>
                <a:sym typeface="Verdana Bold"/>
              </a:rPr>
              <a:t>deduction</a:t>
            </a:r>
            <a:r>
              <a:rPr sz="2352"/>
              <a:t> (deriving specific facts from general principles) than empiricism</a:t>
            </a:r>
            <a:endParaRPr sz="2352"/>
          </a:p>
          <a:p>
            <a:pPr lvl="0" marL="268833" indent="-268833" defTabSz="896111">
              <a:lnSpc>
                <a:spcPct val="90000"/>
              </a:lnSpc>
              <a:spcBef>
                <a:spcPts val="500"/>
              </a:spcBef>
              <a:buBlip>
                <a:blip r:embed="rId2"/>
              </a:buBlip>
              <a:defRPr sz="1800"/>
            </a:pPr>
            <a:r>
              <a:rPr i="1" sz="2352"/>
              <a:t>Discourse on Method</a:t>
            </a:r>
            <a:r>
              <a:rPr sz="2352"/>
              <a:t> (1637)—rejection of scholastic philosophy and education in favor of mathematical models; rejection of all intellectual authority except his own reason</a:t>
            </a:r>
            <a:endParaRPr sz="2352"/>
          </a:p>
          <a:p>
            <a:pPr lvl="0" marL="268833" indent="-268833" defTabSz="896111">
              <a:lnSpc>
                <a:spcPct val="90000"/>
              </a:lnSpc>
              <a:spcBef>
                <a:spcPts val="500"/>
              </a:spcBef>
              <a:buBlip>
                <a:blip r:embed="rId2"/>
              </a:buBlip>
              <a:defRPr sz="1800"/>
            </a:pPr>
            <a:r>
              <a:rPr sz="2352"/>
              <a:t>Concluded (God-given) human reason was sufficient to comprehend the world</a:t>
            </a:r>
            <a:endParaRPr sz="2352"/>
          </a:p>
          <a:p>
            <a:pPr lvl="0" marL="268833" indent="-268833" defTabSz="896111">
              <a:lnSpc>
                <a:spcPct val="90000"/>
              </a:lnSpc>
              <a:spcBef>
                <a:spcPts val="500"/>
              </a:spcBef>
              <a:buBlip>
                <a:blip r:embed="rId2"/>
              </a:buBlip>
              <a:defRPr sz="1800"/>
            </a:pPr>
            <a:r>
              <a:rPr sz="2352"/>
              <a:t>Divided world into two categories: mind (thinking) &amp; body (extension)</a:t>
            </a:r>
          </a:p>
        </p:txBody>
      </p:sp>
    </p:spTree>
  </p:cSld>
  <p:clrMapOvr>
    <a:masterClrMapping/>
  </p:clrMapOvr>
  <p:transitio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6" name="Shape 186"/>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685800">
              <a:defRPr sz="1800">
                <a:solidFill>
                  <a:srgbClr val="000000"/>
                </a:solidFill>
              </a:defRPr>
            </a:pPr>
            <a:r>
              <a:rPr sz="825">
                <a:latin typeface="Arial"/>
                <a:ea typeface="Arial"/>
                <a:cs typeface="Arial"/>
                <a:sym typeface="Arial"/>
              </a:rPr>
              <a:t>Queen Christina of Sweden (r. 1632–1654), shown here with French philosopher and scientist René Descartes, was one of many women from the elite classes interested in the new science. In 1649 she invited Descartes to live at her court in Stockholm, but he died a few months after moving to Sweden. </a:t>
            </a:r>
            <a:br>
              <a:rPr sz="825">
                <a:latin typeface="Arial"/>
                <a:ea typeface="Arial"/>
                <a:cs typeface="Arial"/>
                <a:sym typeface="Arial"/>
              </a:rPr>
            </a:br>
            <a:r>
              <a:rPr sz="825">
                <a:latin typeface="Arial"/>
                <a:ea typeface="Arial"/>
                <a:cs typeface="Arial"/>
                <a:sym typeface="Arial"/>
              </a:rPr>
              <a:t>Pierre-Louis the Younger Dumesnil (1698–1781), </a:t>
            </a:r>
            <a:r>
              <a:rPr i="1" sz="825">
                <a:latin typeface="Arial"/>
                <a:ea typeface="Arial"/>
                <a:cs typeface="Arial"/>
                <a:sym typeface="Arial"/>
              </a:rPr>
              <a:t>Christina of Sweden (1626–89) and her Court: Detail of the Queen and René Descartes (1596–1650) at the Table</a:t>
            </a:r>
            <a:r>
              <a:rPr sz="825">
                <a:latin typeface="Arial"/>
                <a:ea typeface="Arial"/>
                <a:cs typeface="Arial"/>
                <a:sym typeface="Arial"/>
              </a:rPr>
              <a:t>. Oil on canvas. Chateau de Versailles, France/Bridgeman Art Library</a:t>
            </a:r>
          </a:p>
        </p:txBody>
      </p:sp>
      <p:pic>
        <p:nvPicPr>
          <p:cNvPr id="187" name="AADTWXH0.jpeg" descr="AADTWXH0.jpg"/>
          <p:cNvPicPr/>
          <p:nvPr/>
        </p:nvPicPr>
        <p:blipFill>
          <a:blip r:embed="rId3">
            <a:extLst/>
          </a:blip>
          <a:stretch>
            <a:fillRect/>
          </a:stretch>
        </p:blipFill>
        <p:spPr>
          <a:xfrm>
            <a:off x="2551112" y="0"/>
            <a:ext cx="4651376" cy="6400800"/>
          </a:xfrm>
          <a:prstGeom prst="rect">
            <a:avLst/>
          </a:prstGeom>
          <a:ln w="12700">
            <a:miter lim="400000"/>
          </a:ln>
        </p:spPr>
      </p:pic>
    </p:spTree>
  </p:cSld>
  <p:clrMapOvr>
    <a:masterClrMapping/>
  </p:clrMapOvr>
  <p:transitio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1" name="Shape 191"/>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Thomas Hobbes (1588–1679)</a:t>
            </a:r>
          </a:p>
        </p:txBody>
      </p:sp>
      <p:sp>
        <p:nvSpPr>
          <p:cNvPr id="192" name="Shape 192"/>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Most original political philosopher of 17th c.</a:t>
            </a:r>
            <a:endParaRPr sz="3000"/>
          </a:p>
          <a:p>
            <a:pPr lvl="0">
              <a:buBlip>
                <a:blip r:embed="rId2"/>
              </a:buBlip>
              <a:defRPr sz="1800"/>
            </a:pPr>
            <a:r>
              <a:rPr sz="3000"/>
              <a:t>Enthusiastic supporter of New Science</a:t>
            </a:r>
            <a:endParaRPr sz="3000"/>
          </a:p>
          <a:p>
            <a:pPr lvl="0">
              <a:buBlip>
                <a:blip r:embed="rId2"/>
              </a:buBlip>
              <a:defRPr sz="1800"/>
            </a:pPr>
            <a:r>
              <a:rPr sz="3000"/>
              <a:t>Turmoil of English Civil War motivated his </a:t>
            </a:r>
            <a:r>
              <a:rPr i="1" sz="3000"/>
              <a:t>Leviathan</a:t>
            </a:r>
            <a:r>
              <a:rPr sz="3000"/>
              <a:t> (1651)</a:t>
            </a:r>
            <a:endParaRPr sz="3000"/>
          </a:p>
          <a:p>
            <a:pPr lvl="0">
              <a:buBlip>
                <a:blip r:embed="rId2"/>
              </a:buBlip>
              <a:defRPr sz="1800"/>
            </a:pPr>
            <a:r>
              <a:rPr i="1" sz="3000"/>
              <a:t>Leviathan</a:t>
            </a:r>
            <a:r>
              <a:rPr sz="3000"/>
              <a:t>: rigorous philosophical justification for absolutist government</a:t>
            </a:r>
          </a:p>
        </p:txBody>
      </p:sp>
    </p:spTree>
  </p:cSld>
  <p:clrMapOvr>
    <a:masterClrMapping/>
  </p:clrMapOvr>
  <p:transition spd="med" advClick="1"/>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4" name="Shape 194"/>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Thomas Hobbes (1588–1679) (cont.)</a:t>
            </a:r>
          </a:p>
        </p:txBody>
      </p:sp>
      <p:sp>
        <p:nvSpPr>
          <p:cNvPr id="195" name="Shape 195"/>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Humans not basically social, but basically self-centered</a:t>
            </a:r>
            <a:endParaRPr sz="3000"/>
          </a:p>
          <a:p>
            <a:pPr lvl="0">
              <a:buBlip>
                <a:blip r:embed="rId2"/>
              </a:buBlip>
              <a:defRPr sz="1800"/>
            </a:pPr>
            <a:r>
              <a:rPr sz="3000"/>
              <a:t>State of nature is a state of war; life in this state is “solitary, poor, nasty, brutish, and short.”</a:t>
            </a:r>
          </a:p>
        </p:txBody>
      </p:sp>
    </p:spTree>
  </p:cSld>
  <p:clrMapOvr>
    <a:masterClrMapping/>
  </p:clrMapOvr>
  <p:transitio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1" name="Shape 131"/>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585215">
              <a:defRPr sz="1800">
                <a:solidFill>
                  <a:srgbClr val="000000"/>
                </a:solidFill>
              </a:defRPr>
            </a:pPr>
            <a:r>
              <a:rPr sz="704">
                <a:latin typeface="Arial"/>
                <a:ea typeface="Arial"/>
                <a:cs typeface="Arial"/>
                <a:sym typeface="Arial"/>
              </a:rPr>
              <a:t>The great Dutch artist Rembrandt van Rijn (1606–1669) recorded the contemporary life of the United Provinces of the Netherlands during its golden age. The new sciences, including medicine, made much progress in the Netherlands, which was a center for publishing and instrument making and known for its religious toleration. </a:t>
            </a:r>
            <a:r>
              <a:rPr i="1" sz="704">
                <a:latin typeface="Arial"/>
                <a:ea typeface="Arial"/>
                <a:cs typeface="Arial"/>
                <a:sym typeface="Arial"/>
              </a:rPr>
              <a:t>The Anatomy Lesson of Dr. Tulp </a:t>
            </a:r>
            <a:r>
              <a:rPr sz="704">
                <a:latin typeface="Arial"/>
                <a:ea typeface="Arial"/>
                <a:cs typeface="Arial"/>
                <a:sym typeface="Arial"/>
              </a:rPr>
              <a:t>(1632) presents the dissection of a cadaver of an executed criminal by noted Dutch physician Dr. Nicolass Tulp, who stands on the right surrounded by other members of the Amsterdam guild of surgeons. Such dissections were a controversial part of new emerging medical education, with only one a year permitted in Amsterdam. The dramatic use of light and darkness is characteristic of the painting of the baroque style.</a:t>
            </a:r>
            <a:br>
              <a:rPr sz="704">
                <a:latin typeface="Arial"/>
                <a:ea typeface="Arial"/>
                <a:cs typeface="Arial"/>
                <a:sym typeface="Arial"/>
              </a:rPr>
            </a:br>
            <a:r>
              <a:rPr sz="704">
                <a:latin typeface="Arial"/>
                <a:ea typeface="Arial"/>
                <a:cs typeface="Arial"/>
                <a:sym typeface="Arial"/>
              </a:rPr>
              <a:t>Rembrandt van Rijn (1606–1669). </a:t>
            </a:r>
            <a:r>
              <a:rPr i="1" sz="704">
                <a:latin typeface="Arial"/>
                <a:ea typeface="Arial"/>
                <a:cs typeface="Arial"/>
                <a:sym typeface="Arial"/>
              </a:rPr>
              <a:t>The Anatomy Lesson of Dr. Tulp</a:t>
            </a:r>
            <a:r>
              <a:rPr sz="704">
                <a:latin typeface="Arial"/>
                <a:ea typeface="Arial"/>
                <a:cs typeface="Arial"/>
                <a:sym typeface="Arial"/>
              </a:rPr>
              <a:t>. Mauritshuis, The Hague, The Netherlands. SCALA/Art Resource, NY</a:t>
            </a:r>
          </a:p>
        </p:txBody>
      </p:sp>
      <p:pic>
        <p:nvPicPr>
          <p:cNvPr id="132" name="AAEIABA0.jpeg" descr="AAEIABA0.jpg"/>
          <p:cNvPicPr/>
          <p:nvPr/>
        </p:nvPicPr>
        <p:blipFill>
          <a:blip r:embed="rId3">
            <a:extLst/>
          </a:blip>
          <a:stretch>
            <a:fillRect/>
          </a:stretch>
        </p:blipFill>
        <p:spPr>
          <a:xfrm>
            <a:off x="685800" y="228600"/>
            <a:ext cx="8477250" cy="5873750"/>
          </a:xfrm>
          <a:prstGeom prst="rect">
            <a:avLst/>
          </a:prstGeom>
          <a:ln w="12700">
            <a:miter lim="400000"/>
          </a:ln>
        </p:spPr>
      </p:pic>
    </p:spTree>
  </p:cSld>
  <p:clrMapOvr>
    <a:masterClrMapping/>
  </p:clrMapOvr>
  <p:transition spd="med" advClick="1"/>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7" name="Shape 197"/>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latin typeface="Arial"/>
                <a:ea typeface="Arial"/>
                <a:cs typeface="Arial"/>
                <a:sym typeface="Arial"/>
              </a:rPr>
              <a:t>The famous title page illustration for Hobbes’s </a:t>
            </a:r>
            <a:r>
              <a:rPr i="1" sz="1100">
                <a:latin typeface="Arial"/>
                <a:ea typeface="Arial"/>
                <a:cs typeface="Arial"/>
                <a:sym typeface="Arial"/>
              </a:rPr>
              <a:t>Leviathan</a:t>
            </a:r>
            <a:r>
              <a:rPr sz="1100">
                <a:latin typeface="Arial"/>
                <a:ea typeface="Arial"/>
                <a:cs typeface="Arial"/>
                <a:sym typeface="Arial"/>
              </a:rPr>
              <a:t>. The ruler is pictured as absolute lord of his lands, but note that the ruler incorporates the mass of individuals whose self-interests are best served by their willing consent to accept him and cooperate with him.</a:t>
            </a:r>
            <a:br>
              <a:rPr sz="1100">
                <a:latin typeface="Arial"/>
                <a:ea typeface="Arial"/>
                <a:cs typeface="Arial"/>
                <a:sym typeface="Arial"/>
              </a:rPr>
            </a:br>
            <a:r>
              <a:rPr sz="1100">
                <a:latin typeface="Arial"/>
                <a:ea typeface="Arial"/>
                <a:cs typeface="Arial"/>
                <a:sym typeface="Arial"/>
              </a:rPr>
              <a:t>Courtesy of the Library of Congress</a:t>
            </a:r>
          </a:p>
        </p:txBody>
      </p:sp>
      <p:pic>
        <p:nvPicPr>
          <p:cNvPr id="198" name="AABTIRI0.jpeg" descr="AABTIRI0.jpg"/>
          <p:cNvPicPr/>
          <p:nvPr/>
        </p:nvPicPr>
        <p:blipFill>
          <a:blip r:embed="rId3">
            <a:extLst/>
          </a:blip>
          <a:stretch>
            <a:fillRect/>
          </a:stretch>
        </p:blipFill>
        <p:spPr>
          <a:xfrm>
            <a:off x="2952750" y="0"/>
            <a:ext cx="3848100" cy="6400800"/>
          </a:xfrm>
          <a:prstGeom prst="rect">
            <a:avLst/>
          </a:prstGeom>
          <a:ln w="12700">
            <a:miter lim="400000"/>
          </a:ln>
        </p:spPr>
      </p:pic>
    </p:spTree>
  </p:cSld>
  <p:clrMapOvr>
    <a:masterClrMapping/>
  </p:clrMapOvr>
  <p:transition spd="med" advClick="1"/>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2" name="Shape 202"/>
          <p:cNvSpPr/>
          <p:nvPr>
            <p:ph type="title" idx="4294967295"/>
          </p:nvPr>
        </p:nvSpPr>
        <p:spPr>
          <a:xfrm>
            <a:off x="1066800" y="-1"/>
            <a:ext cx="7772400" cy="1143002"/>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John Locke (1632–1704)</a:t>
            </a:r>
          </a:p>
        </p:txBody>
      </p:sp>
      <p:sp>
        <p:nvSpPr>
          <p:cNvPr id="203" name="Shape 203"/>
          <p:cNvSpPr/>
          <p:nvPr>
            <p:ph type="body" idx="4294967295"/>
          </p:nvPr>
        </p:nvSpPr>
        <p:spPr>
          <a:xfrm>
            <a:off x="1069975" y="1385887"/>
            <a:ext cx="7769225" cy="4113213"/>
          </a:xfrm>
          <a:prstGeom prst="rect">
            <a:avLst/>
          </a:prstGeom>
        </p:spPr>
        <p:txBody>
          <a:bodyPr lIns="0" tIns="0" rIns="0" bIns="0">
            <a:normAutofit fontScale="100000" lnSpcReduction="0"/>
          </a:bodyPr>
          <a:lstStyle/>
          <a:p>
            <a:pPr lvl="0" marL="300837" indent="-300837" defTabSz="859536">
              <a:lnSpc>
                <a:spcPct val="90000"/>
              </a:lnSpc>
              <a:spcBef>
                <a:spcPts val="600"/>
              </a:spcBef>
              <a:buBlip>
                <a:blip r:embed="rId2"/>
              </a:buBlip>
              <a:defRPr sz="1800"/>
            </a:pPr>
            <a:r>
              <a:rPr sz="2632"/>
              <a:t>Most influential philosophical and political thinker of the 17th c.</a:t>
            </a:r>
            <a:endParaRPr sz="2632"/>
          </a:p>
          <a:p>
            <a:pPr lvl="0" marL="300837" indent="-300837" defTabSz="859536">
              <a:lnSpc>
                <a:spcPct val="90000"/>
              </a:lnSpc>
              <a:spcBef>
                <a:spcPts val="600"/>
              </a:spcBef>
              <a:buBlip>
                <a:blip r:embed="rId2"/>
              </a:buBlip>
              <a:defRPr sz="1800"/>
            </a:pPr>
            <a:r>
              <a:rPr sz="2632"/>
              <a:t>Contrast with Hobbes</a:t>
            </a:r>
            <a:endParaRPr sz="2632"/>
          </a:p>
          <a:p>
            <a:pPr lvl="0" marL="300837" indent="-300837" defTabSz="859536">
              <a:lnSpc>
                <a:spcPct val="90000"/>
              </a:lnSpc>
              <a:spcBef>
                <a:spcPts val="600"/>
              </a:spcBef>
              <a:buBlip>
                <a:blip r:embed="rId2"/>
              </a:buBlip>
              <a:defRPr sz="1800"/>
            </a:pPr>
            <a:r>
              <a:rPr i="1" sz="2632"/>
              <a:t>First Treatise of Government</a:t>
            </a:r>
            <a:r>
              <a:rPr sz="2632"/>
              <a:t>: argued against patriarchal models of government </a:t>
            </a:r>
            <a:endParaRPr sz="2632"/>
          </a:p>
          <a:p>
            <a:pPr lvl="0" marL="300837" indent="-300837" defTabSz="859536">
              <a:lnSpc>
                <a:spcPct val="90000"/>
              </a:lnSpc>
              <a:spcBef>
                <a:spcPts val="600"/>
              </a:spcBef>
              <a:buBlip>
                <a:blip r:embed="rId2"/>
              </a:buBlip>
              <a:defRPr sz="1800"/>
            </a:pPr>
            <a:r>
              <a:rPr i="1" sz="2632"/>
              <a:t>Second Treatise of Government</a:t>
            </a:r>
            <a:r>
              <a:rPr sz="2632"/>
              <a:t>: government as necessarily responsible for and responsive to the governed</a:t>
            </a:r>
            <a:endParaRPr sz="2632"/>
          </a:p>
          <a:p>
            <a:pPr lvl="0" marL="300837" indent="-300837" defTabSz="859536">
              <a:lnSpc>
                <a:spcPct val="90000"/>
              </a:lnSpc>
              <a:spcBef>
                <a:spcPts val="600"/>
              </a:spcBef>
              <a:buBlip>
                <a:blip r:embed="rId2"/>
              </a:buBlip>
              <a:defRPr sz="1800"/>
            </a:pPr>
            <a:r>
              <a:rPr sz="2632"/>
              <a:t>Humans basically creatures of reason and goodwill</a:t>
            </a:r>
          </a:p>
        </p:txBody>
      </p:sp>
    </p:spTree>
  </p:cSld>
  <p:clrMapOvr>
    <a:masterClrMapping/>
  </p:clrMapOvr>
  <p:transition spd="med" advClick="1"/>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5" name="Shape 205"/>
          <p:cNvSpPr/>
          <p:nvPr>
            <p:ph type="title"/>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John Locke (1632–1704) (cont.)</a:t>
            </a:r>
          </a:p>
        </p:txBody>
      </p:sp>
      <p:sp>
        <p:nvSpPr>
          <p:cNvPr id="206" name="Shape 206"/>
          <p:cNvSpPr/>
          <p:nvPr>
            <p:ph type="body" idx="1"/>
          </p:nvPr>
        </p:nvSpPr>
        <p:spPr>
          <a:xfrm>
            <a:off x="1062037" y="1524000"/>
            <a:ext cx="7769226" cy="4727575"/>
          </a:xfrm>
          <a:prstGeom prst="rect">
            <a:avLst/>
          </a:prstGeom>
        </p:spPr>
        <p:txBody>
          <a:bodyPr lIns="0" tIns="0" rIns="0" bIns="0">
            <a:normAutofit fontScale="100000" lnSpcReduction="0"/>
          </a:bodyPr>
          <a:lstStyle/>
          <a:p>
            <a:pPr lvl="0" marL="320039" indent="-320039">
              <a:spcBef>
                <a:spcPts val="600"/>
              </a:spcBef>
              <a:buBlip>
                <a:blip r:embed="rId2"/>
              </a:buBlip>
              <a:defRPr sz="1800"/>
            </a:pPr>
            <a:r>
              <a:rPr i="1" sz="2800"/>
              <a:t>Letter Concerning Toleration</a:t>
            </a:r>
            <a:r>
              <a:rPr sz="2800"/>
              <a:t> (1689): argument for religious toleration</a:t>
            </a:r>
            <a:endParaRPr sz="2800"/>
          </a:p>
          <a:p>
            <a:pPr lvl="0" marL="320039" indent="-320039">
              <a:spcBef>
                <a:spcPts val="600"/>
              </a:spcBef>
              <a:buBlip>
                <a:blip r:embed="rId2"/>
              </a:buBlip>
              <a:defRPr sz="1800"/>
            </a:pPr>
            <a:r>
              <a:rPr i="1" sz="2800"/>
              <a:t>Essay Concerning Human Understanding</a:t>
            </a:r>
            <a:r>
              <a:rPr sz="2800"/>
              <a:t> (1690): described human mind at birth as a “blank slate” with content to be determined by sensory experience—reformist view, rejects Christian concept of original sin </a:t>
            </a:r>
          </a:p>
        </p:txBody>
      </p:sp>
    </p:spTree>
  </p:cSld>
  <p:clrMapOvr>
    <a:masterClrMapping/>
  </p:clrMapOvr>
  <p:transition spd="med" advClick="1"/>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8" name="Shape 208"/>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latin typeface="Arial"/>
                <a:ea typeface="Arial"/>
                <a:cs typeface="Arial"/>
                <a:sym typeface="Arial"/>
              </a:rPr>
              <a:t>John Locke (1632–1704), defender of the rights of the people against rulers who think their power absolute.</a:t>
            </a:r>
            <a:br>
              <a:rPr sz="1100">
                <a:latin typeface="Arial"/>
                <a:ea typeface="Arial"/>
                <a:cs typeface="Arial"/>
                <a:sym typeface="Arial"/>
              </a:rPr>
            </a:br>
            <a:r>
              <a:rPr sz="1100">
                <a:latin typeface="Arial"/>
                <a:ea typeface="Arial"/>
                <a:cs typeface="Arial"/>
                <a:sym typeface="Arial"/>
              </a:rPr>
              <a:t>Everett Collection Inc/Alamy</a:t>
            </a:r>
          </a:p>
        </p:txBody>
      </p:sp>
      <p:pic>
        <p:nvPicPr>
          <p:cNvPr id="209" name="AAACANZ0.jpeg" descr="AAACANZ0.jpg"/>
          <p:cNvPicPr/>
          <p:nvPr/>
        </p:nvPicPr>
        <p:blipFill>
          <a:blip r:embed="rId3">
            <a:extLst/>
          </a:blip>
          <a:stretch>
            <a:fillRect/>
          </a:stretch>
        </p:blipFill>
        <p:spPr>
          <a:xfrm>
            <a:off x="2773362" y="0"/>
            <a:ext cx="4206876" cy="6400800"/>
          </a:xfrm>
          <a:prstGeom prst="rect">
            <a:avLst/>
          </a:prstGeom>
          <a:ln w="12700">
            <a:miter lim="400000"/>
          </a:ln>
        </p:spPr>
      </p:pic>
    </p:spTree>
  </p:cSld>
  <p:clrMapOvr>
    <a:masterClrMapping/>
  </p:clrMapOvr>
  <p:transition spd="med" advClick="1"/>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3" name="Shape 213"/>
          <p:cNvSpPr/>
          <p:nvPr>
            <p:ph type="title" idx="4294967295"/>
          </p:nvPr>
        </p:nvSpPr>
        <p:spPr>
          <a:xfrm>
            <a:off x="1143000" y="380999"/>
            <a:ext cx="7772400" cy="1143002"/>
          </a:xfrm>
          <a:prstGeom prst="rect">
            <a:avLst/>
          </a:prstGeom>
        </p:spPr>
        <p:txBody>
          <a:bodyPr lIns="0" tIns="0" rIns="0" bIns="0">
            <a:normAutofit fontScale="100000" lnSpcReduction="0"/>
          </a:bodyPr>
          <a:lstStyle>
            <a:lvl1pPr defTabSz="886968">
              <a:defRPr sz="3880"/>
            </a:lvl1pPr>
          </a:lstStyle>
          <a:p>
            <a:pPr lvl="0">
              <a:defRPr sz="1800">
                <a:solidFill>
                  <a:srgbClr val="000000"/>
                </a:solidFill>
              </a:defRPr>
            </a:pPr>
            <a:r>
              <a:rPr sz="3880">
                <a:solidFill>
                  <a:srgbClr val="482400"/>
                </a:solidFill>
              </a:rPr>
              <a:t>The Rise of Academic Societies</a:t>
            </a:r>
          </a:p>
        </p:txBody>
      </p:sp>
      <p:sp>
        <p:nvSpPr>
          <p:cNvPr id="214" name="Shape 214"/>
          <p:cNvSpPr/>
          <p:nvPr>
            <p:ph type="body" idx="4294967295"/>
          </p:nvPr>
        </p:nvSpPr>
        <p:spPr>
          <a:xfrm>
            <a:off x="1146175" y="1766887"/>
            <a:ext cx="7769225" cy="4113213"/>
          </a:xfrm>
          <a:prstGeom prst="rect">
            <a:avLst/>
          </a:prstGeom>
        </p:spPr>
        <p:txBody>
          <a:bodyPr lIns="0" tIns="0" rIns="0" bIns="0">
            <a:normAutofit fontScale="100000" lnSpcReduction="0"/>
          </a:bodyPr>
          <a:lstStyle/>
          <a:p>
            <a:pPr lvl="0" marL="332613" indent="-332613" defTabSz="886968">
              <a:lnSpc>
                <a:spcPct val="90000"/>
              </a:lnSpc>
              <a:spcBef>
                <a:spcPts val="600"/>
              </a:spcBef>
              <a:buBlip>
                <a:blip r:embed="rId2"/>
              </a:buBlip>
              <a:defRPr sz="1800"/>
            </a:pPr>
            <a:r>
              <a:rPr sz="2910"/>
              <a:t>The New Science threatened vested academic interests and was slow to gain ground in universities</a:t>
            </a:r>
            <a:endParaRPr sz="2910"/>
          </a:p>
          <a:p>
            <a:pPr lvl="0" marL="332613" indent="-332613" defTabSz="886968">
              <a:lnSpc>
                <a:spcPct val="90000"/>
              </a:lnSpc>
              <a:spcBef>
                <a:spcPts val="600"/>
              </a:spcBef>
              <a:buBlip>
                <a:blip r:embed="rId2"/>
              </a:buBlip>
              <a:defRPr sz="1800"/>
            </a:pPr>
            <a:r>
              <a:rPr sz="2910"/>
              <a:t>Establishment of “institutions of sharing”:</a:t>
            </a:r>
            <a:endParaRPr sz="2910"/>
          </a:p>
          <a:p>
            <a:pPr lvl="1" marL="720661" indent="-277177" defTabSz="886968">
              <a:lnSpc>
                <a:spcPct val="90000"/>
              </a:lnSpc>
              <a:spcBef>
                <a:spcPts val="600"/>
              </a:spcBef>
              <a:buBlip>
                <a:blip r:embed="rId3"/>
              </a:buBlip>
              <a:defRPr sz="1800"/>
            </a:pPr>
            <a:r>
              <a:rPr sz="2522"/>
              <a:t>Royal Society of London (1660)</a:t>
            </a:r>
            <a:endParaRPr sz="2522"/>
          </a:p>
          <a:p>
            <a:pPr lvl="1" marL="720661" indent="-277177" defTabSz="886968">
              <a:lnSpc>
                <a:spcPct val="90000"/>
              </a:lnSpc>
              <a:spcBef>
                <a:spcPts val="600"/>
              </a:spcBef>
              <a:buBlip>
                <a:blip r:embed="rId3"/>
              </a:buBlip>
              <a:defRPr sz="1800"/>
            </a:pPr>
            <a:r>
              <a:rPr sz="2522"/>
              <a:t>Academy of Experiments (Florence, 1657)</a:t>
            </a:r>
            <a:endParaRPr sz="2522"/>
          </a:p>
          <a:p>
            <a:pPr lvl="1" marL="720661" indent="-277177" defTabSz="886968">
              <a:lnSpc>
                <a:spcPct val="90000"/>
              </a:lnSpc>
              <a:spcBef>
                <a:spcPts val="600"/>
              </a:spcBef>
              <a:buBlip>
                <a:blip r:embed="rId3"/>
              </a:buBlip>
              <a:defRPr sz="1800"/>
            </a:pPr>
            <a:r>
              <a:rPr sz="2522"/>
              <a:t>French Academy of Science (1666)</a:t>
            </a:r>
            <a:endParaRPr sz="2522"/>
          </a:p>
          <a:p>
            <a:pPr lvl="1" marL="720661" indent="-277177" defTabSz="886968">
              <a:lnSpc>
                <a:spcPct val="90000"/>
              </a:lnSpc>
              <a:spcBef>
                <a:spcPts val="600"/>
              </a:spcBef>
              <a:buBlip>
                <a:blip r:embed="rId3"/>
              </a:buBlip>
              <a:defRPr sz="1800"/>
            </a:pPr>
            <a:r>
              <a:rPr sz="2522"/>
              <a:t>Berlin Academy of Science (1700)</a:t>
            </a:r>
          </a:p>
        </p:txBody>
      </p:sp>
    </p:spTree>
  </p:cSld>
  <p:clrMapOvr>
    <a:masterClrMapping/>
  </p:clrMapOvr>
  <p:transition spd="med" advClick="1"/>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6" name="Shape 216"/>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621791">
              <a:defRPr sz="1800">
                <a:solidFill>
                  <a:srgbClr val="000000"/>
                </a:solidFill>
              </a:defRPr>
            </a:pPr>
            <a:r>
              <a:rPr sz="748">
                <a:latin typeface="Arial"/>
                <a:ea typeface="Arial"/>
                <a:cs typeface="Arial"/>
                <a:sym typeface="Arial"/>
              </a:rPr>
              <a:t>Colbert was Louis XIV’s most influential minister. He sought to expand the economic life of France and to associate the monarchy with the emerging new science from which he hoped might flow new inventions and productive technology. Here he is portrayed presenting members of the French Academy of Science to the monarch.</a:t>
            </a:r>
            <a:br>
              <a:rPr sz="748">
                <a:latin typeface="Arial"/>
                <a:ea typeface="Arial"/>
                <a:cs typeface="Arial"/>
                <a:sym typeface="Arial"/>
              </a:rPr>
            </a:br>
            <a:r>
              <a:rPr i="1" sz="748">
                <a:latin typeface="Arial"/>
                <a:ea typeface="Arial"/>
                <a:cs typeface="Arial"/>
                <a:sym typeface="Arial"/>
              </a:rPr>
              <a:t>On the founding of the French Academy</a:t>
            </a:r>
            <a:r>
              <a:rPr sz="748">
                <a:latin typeface="Arial"/>
                <a:ea typeface="Arial"/>
                <a:cs typeface="Arial"/>
                <a:sym typeface="Arial"/>
              </a:rPr>
              <a:t>. Henri Testelin (1616–1695) (after Le Brun). Minister of Finance Colbert presenting the members of the Royal Academy of Science (founded in 1667) to Louis XIV. Study for a tapestry. Photo: Gerard Blot. Chateaux de Versailles et de Trianon, Versailles, France. Reunion des Musées Nationaux/Art Resource, NY</a:t>
            </a:r>
          </a:p>
        </p:txBody>
      </p:sp>
      <p:pic>
        <p:nvPicPr>
          <p:cNvPr id="217" name="AADTMKX0.jpeg" descr="AADTMKX0.jpg"/>
          <p:cNvPicPr/>
          <p:nvPr/>
        </p:nvPicPr>
        <p:blipFill>
          <a:blip r:embed="rId3">
            <a:extLst/>
          </a:blip>
          <a:stretch>
            <a:fillRect/>
          </a:stretch>
        </p:blipFill>
        <p:spPr>
          <a:xfrm>
            <a:off x="685800" y="990600"/>
            <a:ext cx="8477250" cy="4764088"/>
          </a:xfrm>
          <a:prstGeom prst="rect">
            <a:avLst/>
          </a:prstGeom>
          <a:ln w="12700">
            <a:miter lim="400000"/>
          </a:ln>
        </p:spPr>
      </p:pic>
    </p:spTree>
  </p:cSld>
  <p:clrMapOvr>
    <a:masterClrMapping/>
  </p:clrMapOvr>
  <p:transition spd="med" advClick="1"/>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1" name="Shape 221"/>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594359">
              <a:defRPr sz="1800">
                <a:solidFill>
                  <a:srgbClr val="000000"/>
                </a:solidFill>
              </a:defRPr>
            </a:pPr>
            <a:r>
              <a:rPr sz="714">
                <a:latin typeface="Arial Bold"/>
                <a:ea typeface="Arial Bold"/>
                <a:cs typeface="Arial Bold"/>
                <a:sym typeface="Arial Bold"/>
              </a:rPr>
              <a:t>The Sciences and the Arts </a:t>
            </a:r>
            <a:r>
              <a:rPr sz="714">
                <a:latin typeface="Arial"/>
                <a:ea typeface="Arial"/>
                <a:cs typeface="Arial"/>
                <a:sym typeface="Arial"/>
              </a:rPr>
              <a:t>Painters during the seventeenth century were keenly aware that they lived in an age of expanding knowledge of nature and of the world. Adriaen van Stalbemt (1580–1662) portrayed this close interrelationship of </a:t>
            </a:r>
            <a:r>
              <a:rPr i="1" sz="714">
                <a:latin typeface="Arial"/>
                <a:ea typeface="Arial"/>
                <a:cs typeface="Arial"/>
                <a:sym typeface="Arial"/>
              </a:rPr>
              <a:t>The Sciences and the Arts</a:t>
            </a:r>
            <a:r>
              <a:rPr sz="714">
                <a:latin typeface="Arial"/>
                <a:ea typeface="Arial"/>
                <a:cs typeface="Arial"/>
                <a:sym typeface="Arial"/>
              </a:rPr>
              <a:t>. Across Europe various societies were founded to study the expanding realm of natural knowledge. As in this painting, women only were rarely admitted to the meetings of these societies or to the rooms where the new natural knowledge was pursued or discussed.</a:t>
            </a:r>
            <a:br>
              <a:rPr sz="714">
                <a:latin typeface="Arial"/>
                <a:ea typeface="Arial"/>
                <a:cs typeface="Arial"/>
                <a:sym typeface="Arial"/>
              </a:rPr>
            </a:br>
            <a:r>
              <a:rPr sz="714">
                <a:latin typeface="Arial"/>
                <a:ea typeface="Arial"/>
                <a:cs typeface="Arial"/>
                <a:sym typeface="Arial"/>
              </a:rPr>
              <a:t>Adriaen van Stalbemt (1580–1662), </a:t>
            </a:r>
            <a:r>
              <a:rPr i="1" sz="714">
                <a:latin typeface="Arial"/>
                <a:ea typeface="Arial"/>
                <a:cs typeface="Arial"/>
                <a:sym typeface="Arial"/>
              </a:rPr>
              <a:t>The Sciences and the Arts. </a:t>
            </a:r>
            <a:r>
              <a:rPr sz="714">
                <a:latin typeface="Arial"/>
                <a:ea typeface="Arial"/>
                <a:cs typeface="Arial"/>
                <a:sym typeface="Arial"/>
              </a:rPr>
              <a:t>Wood, 93 × 114 cm. Inv. 1405. Museo del Prado, Madrid, Spain. Photograph © Erich Lessing, Art Resource, NY</a:t>
            </a:r>
          </a:p>
        </p:txBody>
      </p:sp>
      <p:pic>
        <p:nvPicPr>
          <p:cNvPr id="222" name="AABRXEI0.jpeg" descr="AABRXEI0.jpg"/>
          <p:cNvPicPr/>
          <p:nvPr/>
        </p:nvPicPr>
        <p:blipFill>
          <a:blip r:embed="rId3">
            <a:extLst/>
          </a:blip>
          <a:stretch>
            <a:fillRect/>
          </a:stretch>
        </p:blipFill>
        <p:spPr>
          <a:xfrm>
            <a:off x="685800" y="0"/>
            <a:ext cx="8424863" cy="6400800"/>
          </a:xfrm>
          <a:prstGeom prst="rect">
            <a:avLst/>
          </a:prstGeom>
          <a:ln w="12700">
            <a:miter lim="400000"/>
          </a:ln>
        </p:spPr>
      </p:pic>
    </p:spTree>
  </p:cSld>
  <p:clrMapOvr>
    <a:masterClrMapping/>
  </p:clrMapOvr>
  <p:transition spd="med" advClick="1"/>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6" name="Shape 226"/>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Women in the </a:t>
            </a:r>
            <a:br>
              <a:rPr sz="4000">
                <a:solidFill>
                  <a:srgbClr val="482400"/>
                </a:solidFill>
              </a:rPr>
            </a:br>
            <a:r>
              <a:rPr sz="4000">
                <a:solidFill>
                  <a:srgbClr val="482400"/>
                </a:solidFill>
              </a:rPr>
              <a:t>Scientific Revolution</a:t>
            </a:r>
          </a:p>
        </p:txBody>
      </p:sp>
      <p:sp>
        <p:nvSpPr>
          <p:cNvPr id="227" name="Shape 227"/>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Generally excluded from the institutions of European intellectual life</a:t>
            </a:r>
            <a:endParaRPr sz="3000"/>
          </a:p>
          <a:p>
            <a:pPr lvl="0">
              <a:buBlip>
                <a:blip r:embed="rId2"/>
              </a:buBlip>
              <a:defRPr sz="1800"/>
            </a:pPr>
            <a:r>
              <a:rPr sz="3000"/>
              <a:t>Queen Christina of Sweden (r. 1623–1654): brought Descartes to Stockholm to design regulations for a new science academy</a:t>
            </a:r>
          </a:p>
        </p:txBody>
      </p:sp>
    </p:spTree>
  </p:cSld>
  <p:clrMapOvr>
    <a:masterClrMapping/>
  </p:clrMapOvr>
  <p:transition spd="med" advClick="1"/>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9" name="Shape 229"/>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Women in the </a:t>
            </a:r>
            <a:br>
              <a:rPr sz="4000">
                <a:solidFill>
                  <a:srgbClr val="482400"/>
                </a:solidFill>
              </a:rPr>
            </a:br>
            <a:r>
              <a:rPr sz="4000">
                <a:solidFill>
                  <a:srgbClr val="482400"/>
                </a:solidFill>
              </a:rPr>
              <a:t>Scientific Revolution (cont.)</a:t>
            </a:r>
          </a:p>
        </p:txBody>
      </p:sp>
      <p:sp>
        <p:nvSpPr>
          <p:cNvPr id="230" name="Shape 230"/>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Margaret Cavendish (1623–1673)</a:t>
            </a:r>
            <a:endParaRPr sz="3000"/>
          </a:p>
          <a:p>
            <a:pPr lvl="1" marL="742950" indent="-285750">
              <a:spcBef>
                <a:spcPts val="600"/>
              </a:spcBef>
              <a:buBlip>
                <a:blip r:embed="rId3"/>
              </a:buBlip>
              <a:defRPr sz="1800"/>
            </a:pPr>
            <a:r>
              <a:rPr i="1" sz="2600"/>
              <a:t>Observations Upon Experimental Philosophy </a:t>
            </a:r>
            <a:r>
              <a:rPr sz="2600"/>
              <a:t>(1666)</a:t>
            </a:r>
            <a:endParaRPr sz="2600"/>
          </a:p>
          <a:p>
            <a:pPr lvl="1" marL="742950" indent="-285750">
              <a:spcBef>
                <a:spcPts val="600"/>
              </a:spcBef>
              <a:buBlip>
                <a:blip r:embed="rId3"/>
              </a:buBlip>
              <a:defRPr sz="1800"/>
            </a:pPr>
            <a:r>
              <a:rPr i="1" sz="2600"/>
              <a:t>Grounds of Natural Philosophy </a:t>
            </a:r>
            <a:r>
              <a:rPr sz="2600"/>
              <a:t>(1668)</a:t>
            </a:r>
            <a:endParaRPr sz="2600"/>
          </a:p>
          <a:p>
            <a:pPr lvl="0">
              <a:buBlip>
                <a:blip r:embed="rId2"/>
              </a:buBlip>
              <a:defRPr sz="1800"/>
            </a:pPr>
            <a:r>
              <a:rPr sz="3000"/>
              <a:t>Maria Winkelmann—accomplished German astronomer, excluded from Berlin Academy</a:t>
            </a:r>
          </a:p>
        </p:txBody>
      </p:sp>
    </p:spTree>
  </p:cSld>
  <p:clrMapOvr>
    <a:masterClrMapping/>
  </p:clrMapOvr>
  <p:transition spd="med" advClick="1"/>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2" name="Shape 232"/>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latin typeface="Arial"/>
                <a:ea typeface="Arial"/>
                <a:cs typeface="Arial"/>
                <a:sym typeface="Arial"/>
              </a:rPr>
              <a:t>Margaret Cavendish, who wrote widely on scientific subjects, was the most accomplished woman associated with the new science in seventeenth-century England.</a:t>
            </a:r>
            <a:br>
              <a:rPr sz="1100">
                <a:latin typeface="Arial"/>
                <a:ea typeface="Arial"/>
                <a:cs typeface="Arial"/>
                <a:sym typeface="Arial"/>
              </a:rPr>
            </a:br>
            <a:r>
              <a:rPr sz="1100">
                <a:latin typeface="Arial"/>
                <a:ea typeface="Arial"/>
                <a:cs typeface="Arial"/>
                <a:sym typeface="Arial"/>
              </a:rPr>
              <a:t>ImageWorks/Mary Evans Picture Library Ltd.</a:t>
            </a:r>
          </a:p>
        </p:txBody>
      </p:sp>
      <p:pic>
        <p:nvPicPr>
          <p:cNvPr id="233" name="AADTWXE0.jpeg" descr="AADTWXE0.jpg"/>
          <p:cNvPicPr/>
          <p:nvPr/>
        </p:nvPicPr>
        <p:blipFill>
          <a:blip r:embed="rId3">
            <a:extLst/>
          </a:blip>
          <a:stretch>
            <a:fillRect/>
          </a:stretch>
        </p:blipFill>
        <p:spPr>
          <a:xfrm>
            <a:off x="2165350" y="0"/>
            <a:ext cx="5422900" cy="6400800"/>
          </a:xfrm>
          <a:prstGeom prst="rect">
            <a:avLst/>
          </a:prstGeom>
          <a:ln w="12700">
            <a:miter lim="400000"/>
          </a:ln>
        </p:spPr>
      </p:pic>
    </p:spTree>
  </p:cSld>
  <p:clrMapOvr>
    <a:masterClrMapping/>
  </p:clrMapOvr>
  <p:transitio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6" name="Shape 136"/>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Scientific Revolution</a:t>
            </a:r>
          </a:p>
        </p:txBody>
      </p:sp>
      <p:sp>
        <p:nvSpPr>
          <p:cNvPr id="137" name="Shape 137"/>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i="1" sz="3000"/>
              <a:t>Science</a:t>
            </a:r>
            <a:r>
              <a:rPr sz="3000"/>
              <a:t>: called “natural philosophy”; “new science”</a:t>
            </a:r>
            <a:endParaRPr sz="3000"/>
          </a:p>
          <a:p>
            <a:pPr lvl="0">
              <a:buBlip>
                <a:blip r:embed="rId2"/>
              </a:buBlip>
              <a:defRPr sz="1800"/>
            </a:pPr>
            <a:r>
              <a:rPr i="1" sz="3000"/>
              <a:t>Scientist</a:t>
            </a:r>
            <a:r>
              <a:rPr sz="3000"/>
              <a:t>: term not coined until 1830s</a:t>
            </a:r>
            <a:endParaRPr sz="3000"/>
          </a:p>
          <a:p>
            <a:pPr lvl="0">
              <a:buBlip>
                <a:blip r:embed="rId2"/>
              </a:buBlip>
              <a:defRPr sz="1800"/>
            </a:pPr>
            <a:r>
              <a:rPr sz="3000"/>
              <a:t>Challenged Scholasticism, Aristotelianism</a:t>
            </a:r>
          </a:p>
        </p:txBody>
      </p:sp>
    </p:spTree>
  </p:cSld>
  <p:clrMapOvr>
    <a:masterClrMapping/>
  </p:clrMapOvr>
  <p:transition spd="med" advClick="1"/>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7" name="Shape 237"/>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New Science and Religion</a:t>
            </a:r>
          </a:p>
        </p:txBody>
      </p:sp>
      <p:sp>
        <p:nvSpPr>
          <p:cNvPr id="238" name="Shape 238"/>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Three major issues:</a:t>
            </a:r>
            <a:endParaRPr sz="3000"/>
          </a:p>
          <a:p>
            <a:pPr lvl="1" marL="742950" indent="-285750">
              <a:spcBef>
                <a:spcPts val="600"/>
              </a:spcBef>
              <a:buBlip>
                <a:blip r:embed="rId3"/>
              </a:buBlip>
              <a:defRPr sz="1800"/>
            </a:pPr>
            <a:r>
              <a:rPr sz="2600"/>
              <a:t>Certain scientific theories and discoveries conflicted with Scripture</a:t>
            </a:r>
            <a:endParaRPr sz="2600"/>
          </a:p>
          <a:p>
            <a:pPr lvl="1" marL="742950" indent="-285750">
              <a:spcBef>
                <a:spcPts val="600"/>
              </a:spcBef>
              <a:buBlip>
                <a:blip r:embed="rId3"/>
              </a:buBlip>
              <a:defRPr sz="1800"/>
            </a:pPr>
            <a:r>
              <a:rPr sz="2600"/>
              <a:t>Who resolves such disputes: religious authorities or natural philosophers?</a:t>
            </a:r>
            <a:endParaRPr sz="2600"/>
          </a:p>
          <a:p>
            <a:pPr lvl="1" marL="742950" indent="-285750">
              <a:spcBef>
                <a:spcPts val="600"/>
              </a:spcBef>
              <a:buBlip>
                <a:blip r:embed="rId3"/>
              </a:buBlip>
              <a:defRPr sz="1800"/>
            </a:pPr>
            <a:r>
              <a:rPr sz="2600"/>
              <a:t>New science’s apparent replacement of spiritually significant universe with purely material one</a:t>
            </a:r>
          </a:p>
        </p:txBody>
      </p:sp>
    </p:spTree>
  </p:cSld>
  <p:clrMapOvr>
    <a:masterClrMapping/>
  </p:clrMapOvr>
  <p:transition spd="med" advClick="1"/>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0" name="Shape 240"/>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New Science and Religion (cont.)</a:t>
            </a:r>
          </a:p>
        </p:txBody>
      </p:sp>
      <p:sp>
        <p:nvSpPr>
          <p:cNvPr id="241" name="Shape 241"/>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Representative incident: Roman Catholic authorities condemn Galileo, 1633—under house arrest for last nine years of his life</a:t>
            </a:r>
            <a:endParaRPr sz="3000"/>
          </a:p>
          <a:p>
            <a:pPr lvl="0">
              <a:buBlip>
                <a:blip r:embed="rId2"/>
              </a:buBlip>
              <a:defRPr sz="1800"/>
            </a:pPr>
            <a:r>
              <a:rPr sz="3000"/>
              <a:t>Catholic Inquisition places Copernicus’s </a:t>
            </a:r>
            <a:r>
              <a:rPr i="1" sz="3000"/>
              <a:t>On the Revolution of the Heavenly Spheres </a:t>
            </a:r>
            <a:r>
              <a:rPr sz="3000"/>
              <a:t>on</a:t>
            </a:r>
            <a:r>
              <a:rPr i="1" sz="3000"/>
              <a:t> Index of Prohibited Books</a:t>
            </a:r>
            <a:r>
              <a:rPr sz="3000"/>
              <a:t>, 1616</a:t>
            </a:r>
          </a:p>
        </p:txBody>
      </p:sp>
    </p:spTree>
  </p:cSld>
  <p:clrMapOvr>
    <a:masterClrMapping/>
  </p:clrMapOvr>
  <p:transition spd="med" advClick="1"/>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3" name="Shape 243"/>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New Science and Religion (cont.)</a:t>
            </a:r>
          </a:p>
        </p:txBody>
      </p:sp>
      <p:sp>
        <p:nvSpPr>
          <p:cNvPr id="244" name="Shape 244"/>
          <p:cNvSpPr/>
          <p:nvPr>
            <p:ph type="body" idx="4294967295"/>
          </p:nvPr>
        </p:nvSpPr>
        <p:spPr>
          <a:xfrm>
            <a:off x="1062037" y="1524000"/>
            <a:ext cx="7769226" cy="4727575"/>
          </a:xfrm>
          <a:prstGeom prst="rect">
            <a:avLst/>
          </a:prstGeom>
        </p:spPr>
        <p:txBody>
          <a:bodyPr lIns="0" tIns="0" rIns="0" bIns="0">
            <a:normAutofit fontScale="100000" lnSpcReduction="0"/>
          </a:bodyPr>
          <a:lstStyle>
            <a:lvl1pPr>
              <a:buBlip>
                <a:blip r:embed="rId2"/>
              </a:buBlip>
            </a:lvl1pPr>
          </a:lstStyle>
          <a:p>
            <a:pPr lvl="0">
              <a:defRPr sz="1800"/>
            </a:pPr>
            <a:r>
              <a:rPr sz="3000"/>
              <a:t>Roman Catholic Church formally admits errors of biblical interpretation in Galileo’s case, 1992</a:t>
            </a:r>
          </a:p>
        </p:txBody>
      </p:sp>
    </p:spTree>
  </p:cSld>
  <p:clrMapOvr>
    <a:masterClrMapping/>
  </p:clrMapOvr>
  <p:transition spd="med" advClick="1"/>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6" name="Shape 246"/>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Attempts to Reconcile </a:t>
            </a:r>
            <a:br>
              <a:rPr sz="4000">
                <a:solidFill>
                  <a:srgbClr val="482400"/>
                </a:solidFill>
              </a:rPr>
            </a:br>
            <a:r>
              <a:rPr sz="4000">
                <a:solidFill>
                  <a:srgbClr val="482400"/>
                </a:solidFill>
              </a:rPr>
              <a:t>Reason and Faith</a:t>
            </a:r>
          </a:p>
        </p:txBody>
      </p:sp>
      <p:sp>
        <p:nvSpPr>
          <p:cNvPr id="247" name="Shape 247"/>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Blaise Pascal (1623–1662), French mathematician</a:t>
            </a:r>
            <a:endParaRPr sz="3000"/>
          </a:p>
          <a:p>
            <a:pPr lvl="1" marL="742950" indent="-285750">
              <a:spcBef>
                <a:spcPts val="600"/>
              </a:spcBef>
              <a:buBlip>
                <a:blip r:embed="rId3"/>
              </a:buBlip>
              <a:defRPr sz="1800"/>
            </a:pPr>
            <a:r>
              <a:rPr sz="2600"/>
              <a:t>Opposed both dogmatism and skepticism</a:t>
            </a:r>
            <a:endParaRPr sz="2600"/>
          </a:p>
          <a:p>
            <a:pPr lvl="1" marL="742950" indent="-285750">
              <a:spcBef>
                <a:spcPts val="600"/>
              </a:spcBef>
              <a:buBlip>
                <a:blip r:embed="rId3"/>
              </a:buBlip>
              <a:defRPr sz="1800"/>
            </a:pPr>
            <a:r>
              <a:rPr sz="2600"/>
              <a:t>Erroneous belief in God is a safer bet than erroneous unbelief</a:t>
            </a:r>
          </a:p>
        </p:txBody>
      </p:sp>
    </p:spTree>
  </p:cSld>
  <p:clrMapOvr>
    <a:masterClrMapping/>
  </p:clrMapOvr>
  <p:transition spd="med" advClick="1"/>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9" name="Shape 249"/>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Attempts to Reconcile </a:t>
            </a:r>
            <a:br>
              <a:rPr sz="4000">
                <a:solidFill>
                  <a:srgbClr val="482400"/>
                </a:solidFill>
              </a:rPr>
            </a:br>
            <a:r>
              <a:rPr sz="4000">
                <a:solidFill>
                  <a:srgbClr val="482400"/>
                </a:solidFill>
              </a:rPr>
              <a:t>Reason and Faith (cont.)</a:t>
            </a:r>
          </a:p>
        </p:txBody>
      </p:sp>
      <p:sp>
        <p:nvSpPr>
          <p:cNvPr id="250" name="Shape 250"/>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Francis Bacon</a:t>
            </a:r>
            <a:endParaRPr sz="3000"/>
          </a:p>
          <a:p>
            <a:pPr lvl="1" marL="742950" indent="-285750">
              <a:spcBef>
                <a:spcPts val="600"/>
              </a:spcBef>
              <a:buBlip>
                <a:blip r:embed="rId3"/>
              </a:buBlip>
              <a:defRPr sz="1800"/>
            </a:pPr>
            <a:r>
              <a:rPr sz="2600"/>
              <a:t>Two books of divine revelation: the Bible and nature</a:t>
            </a:r>
            <a:endParaRPr sz="2600"/>
          </a:p>
          <a:p>
            <a:pPr lvl="1" marL="742950" indent="-285750">
              <a:spcBef>
                <a:spcPts val="600"/>
              </a:spcBef>
              <a:buBlip>
                <a:blip r:embed="rId3"/>
              </a:buBlip>
              <a:defRPr sz="1800"/>
            </a:pPr>
            <a:r>
              <a:rPr sz="2600"/>
              <a:t>Since both books share the same author, they must be compatible</a:t>
            </a:r>
            <a:endParaRPr sz="2600"/>
          </a:p>
          <a:p>
            <a:pPr lvl="0">
              <a:buBlip>
                <a:blip r:embed="rId2"/>
              </a:buBlip>
              <a:defRPr sz="1800"/>
            </a:pPr>
            <a:r>
              <a:rPr sz="3000"/>
              <a:t>Economics: technological and economic innovation seen as part of a divine plan—man is to understand world and then put it into productive rational use </a:t>
            </a:r>
          </a:p>
        </p:txBody>
      </p:sp>
    </p:spTree>
  </p:cSld>
  <p:clrMapOvr>
    <a:masterClrMapping/>
  </p:clrMapOvr>
  <p:transition spd="med" advClick="1"/>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2" name="Shape 252"/>
          <p:cNvSpPr/>
          <p:nvPr>
            <p:ph type="title" idx="4294967295"/>
          </p:nvPr>
        </p:nvSpPr>
        <p:spPr>
          <a:xfrm>
            <a:off x="3581400" y="2857500"/>
            <a:ext cx="2590800" cy="1143001"/>
          </a:xfrm>
          <a:prstGeom prst="rect">
            <a:avLst/>
          </a:prstGeom>
        </p:spPr>
        <p:txBody>
          <a:bodyPr lIns="0" tIns="0" rIns="0" bIns="0">
            <a:normAutofit fontScale="100000" lnSpcReduction="0"/>
          </a:bodyPr>
          <a:lstStyle/>
          <a:p>
            <a:pPr lvl="0">
              <a:defRPr sz="1800">
                <a:solidFill>
                  <a:srgbClr val="000000"/>
                </a:solidFill>
              </a:defRPr>
            </a:pPr>
            <a:r>
              <a:rPr sz="1100">
                <a:latin typeface="Times New Roman (Headings)"/>
                <a:ea typeface="Times New Roman (Headings)"/>
                <a:cs typeface="Times New Roman (Headings)"/>
                <a:sym typeface="Times New Roman (Headings)"/>
              </a:rPr>
              <a:t>An illustration from </a:t>
            </a:r>
            <a:r>
              <a:rPr i="1" sz="1100">
                <a:latin typeface="Times New Roman (Headings)"/>
                <a:ea typeface="Times New Roman (Headings)"/>
                <a:cs typeface="Times New Roman (Headings)"/>
                <a:sym typeface="Times New Roman (Headings)"/>
              </a:rPr>
              <a:t>Discourse on Method </a:t>
            </a:r>
            <a:r>
              <a:rPr sz="1100">
                <a:latin typeface="Times New Roman (Headings)"/>
                <a:ea typeface="Times New Roman (Headings)"/>
                <a:cs typeface="Times New Roman (Headings)"/>
                <a:sym typeface="Times New Roman (Headings)"/>
              </a:rPr>
              <a:t>by René Descartes (1637). Courtesy of the Library of Congress</a:t>
            </a:r>
          </a:p>
        </p:txBody>
      </p:sp>
      <p:pic>
        <p:nvPicPr>
          <p:cNvPr id="253" name="AAGQNXG0.jpeg" descr="AAGQNXG0.jpg"/>
          <p:cNvPicPr/>
          <p:nvPr/>
        </p:nvPicPr>
        <p:blipFill>
          <a:blip r:embed="rId3">
            <a:extLst/>
          </a:blip>
          <a:stretch>
            <a:fillRect/>
          </a:stretch>
        </p:blipFill>
        <p:spPr>
          <a:xfrm>
            <a:off x="3227387" y="0"/>
            <a:ext cx="3325813" cy="6400800"/>
          </a:xfrm>
          <a:prstGeom prst="rect">
            <a:avLst/>
          </a:prstGeom>
          <a:ln w="12700">
            <a:miter lim="400000"/>
          </a:ln>
        </p:spPr>
      </p:pic>
    </p:spTree>
  </p:cSld>
  <p:clrMapOvr>
    <a:masterClrMapping/>
  </p:clrMapOvr>
  <p:transition spd="med" advClick="1"/>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7" name="Shape 257"/>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English Approach to Science and Reason</a:t>
            </a:r>
          </a:p>
        </p:txBody>
      </p:sp>
      <p:sp>
        <p:nvSpPr>
          <p:cNvPr id="258" name="Shape 258"/>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Science and religion mutually supportive.</a:t>
            </a:r>
            <a:endParaRPr sz="3000"/>
          </a:p>
          <a:p>
            <a:pPr lvl="0">
              <a:buBlip>
                <a:blip r:embed="rId2"/>
              </a:buBlip>
              <a:defRPr sz="1800"/>
            </a:pPr>
            <a:r>
              <a:rPr sz="3000"/>
              <a:t>Natural universe became realm of law and regularity.</a:t>
            </a:r>
            <a:endParaRPr sz="3000"/>
          </a:p>
          <a:p>
            <a:pPr lvl="0">
              <a:buBlip>
                <a:blip r:embed="rId2"/>
              </a:buBlip>
              <a:defRPr sz="1800"/>
            </a:pPr>
            <a:r>
              <a:rPr i="1" sz="3000"/>
              <a:t>Physico-theology</a:t>
            </a:r>
            <a:endParaRPr i="1" sz="3000"/>
          </a:p>
          <a:p>
            <a:pPr lvl="0">
              <a:buBlip>
                <a:blip r:embed="rId2"/>
              </a:buBlip>
              <a:defRPr sz="1800"/>
            </a:pPr>
            <a:r>
              <a:rPr sz="3000"/>
              <a:t>John Ray, </a:t>
            </a:r>
            <a:r>
              <a:rPr i="1" sz="3000"/>
              <a:t>The Wisdom of God Manifested in His Works of Creation</a:t>
            </a:r>
            <a:r>
              <a:rPr sz="3000"/>
              <a:t>, 1690</a:t>
            </a:r>
          </a:p>
        </p:txBody>
      </p:sp>
    </p:spTree>
  </p:cSld>
  <p:clrMapOvr>
    <a:masterClrMapping/>
  </p:clrMapOvr>
  <p:transition spd="med" advClick="1"/>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0" name="Shape 260"/>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Continuing Superstition</a:t>
            </a:r>
          </a:p>
        </p:txBody>
      </p:sp>
      <p:sp>
        <p:nvSpPr>
          <p:cNvPr id="261" name="Shape 261"/>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Belief in magic and the occult persisted through the end of the 17th c.</a:t>
            </a:r>
            <a:endParaRPr sz="3000"/>
          </a:p>
          <a:p>
            <a:pPr lvl="1" marL="742950" indent="-285750">
              <a:spcBef>
                <a:spcPts val="600"/>
              </a:spcBef>
              <a:buBlip>
                <a:blip r:embed="rId3"/>
              </a:buBlip>
              <a:defRPr sz="1800"/>
            </a:pPr>
            <a:r>
              <a:rPr sz="2600"/>
              <a:t>Witch hunts: 70,000–100,000 put to death, 1400–1700; 80% women</a:t>
            </a:r>
            <a:endParaRPr sz="2600"/>
          </a:p>
          <a:p>
            <a:pPr lvl="1" marL="742950" indent="-285750">
              <a:spcBef>
                <a:spcPts val="600"/>
              </a:spcBef>
              <a:buBlip>
                <a:blip r:embed="rId3"/>
              </a:buBlip>
              <a:defRPr sz="1800"/>
            </a:pPr>
            <a:r>
              <a:rPr sz="2600"/>
              <a:t>Village society: magic helped cope with natural disasters and disabilities</a:t>
            </a:r>
            <a:endParaRPr sz="2600"/>
          </a:p>
          <a:p>
            <a:pPr lvl="1" marL="742950" indent="-285750">
              <a:spcBef>
                <a:spcPts val="600"/>
              </a:spcBef>
              <a:buBlip>
                <a:blip r:embed="rId3"/>
              </a:buBlip>
              <a:defRPr sz="1800"/>
            </a:pPr>
            <a:r>
              <a:rPr sz="2600"/>
              <a:t>Christian clergy: practiced “high magic” (Eucharist, Penance, Confession, Exorcism)</a:t>
            </a:r>
          </a:p>
        </p:txBody>
      </p:sp>
    </p:spTree>
  </p:cSld>
  <p:clrMapOvr>
    <a:masterClrMapping/>
  </p:clrMapOvr>
  <p:transition spd="med" advClick="1"/>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3" name="Shape 263"/>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Continuing Superstition (cont.)</a:t>
            </a:r>
          </a:p>
        </p:txBody>
      </p:sp>
      <p:sp>
        <p:nvSpPr>
          <p:cNvPr id="264" name="Shape 264"/>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Belief in magic and the occult persisted through the end of the 17th c.</a:t>
            </a:r>
            <a:endParaRPr sz="3000"/>
          </a:p>
          <a:p>
            <a:pPr lvl="1" marL="742950" indent="-285750">
              <a:spcBef>
                <a:spcPts val="600"/>
              </a:spcBef>
              <a:buBlip>
                <a:blip r:embed="rId3"/>
              </a:buBlip>
              <a:defRPr sz="1800"/>
            </a:pPr>
            <a:r>
              <a:rPr sz="2600"/>
              <a:t>Witches</a:t>
            </a:r>
            <a:endParaRPr sz="2600"/>
          </a:p>
          <a:p>
            <a:pPr lvl="2" marL="1143000" indent="-228600">
              <a:spcBef>
                <a:spcPts val="500"/>
              </a:spcBef>
              <a:defRPr sz="1800"/>
            </a:pPr>
            <a:r>
              <a:rPr sz="2400"/>
              <a:t>80% were women</a:t>
            </a:r>
            <a:endParaRPr sz="2400"/>
          </a:p>
          <a:p>
            <a:pPr lvl="2" marL="1143000" indent="-228600">
              <a:spcBef>
                <a:spcPts val="500"/>
              </a:spcBef>
              <a:defRPr sz="1800"/>
            </a:pPr>
            <a:r>
              <a:rPr sz="2400"/>
              <a:t>Misogyny, commonsensical reasons</a:t>
            </a:r>
            <a:endParaRPr sz="2400"/>
          </a:p>
          <a:p>
            <a:pPr lvl="2" marL="1143000" indent="-228600">
              <a:spcBef>
                <a:spcPts val="500"/>
              </a:spcBef>
              <a:defRPr sz="1800"/>
            </a:pPr>
            <a:r>
              <a:rPr sz="2400"/>
              <a:t>Widows, midwives, and healers/herbalists targeted</a:t>
            </a:r>
            <a:endParaRPr sz="2400"/>
          </a:p>
          <a:p>
            <a:pPr lvl="1" marL="742950" indent="-285750">
              <a:spcBef>
                <a:spcPts val="600"/>
              </a:spcBef>
              <a:buBlip>
                <a:blip r:embed="rId3"/>
              </a:buBlip>
              <a:defRPr sz="1800"/>
            </a:pPr>
            <a:r>
              <a:rPr sz="2600"/>
              <a:t>Witch hunts end as science emerged and medicine advanced.</a:t>
            </a:r>
          </a:p>
        </p:txBody>
      </p:sp>
    </p:spTree>
  </p:cSld>
  <p:clrMapOvr>
    <a:masterClrMapping/>
  </p:clrMapOvr>
  <p:transition spd="med" advClick="1"/>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6" name="Shape 266"/>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latin typeface="Times New Roman (Headings)"/>
                <a:ea typeface="Times New Roman (Headings)"/>
                <a:cs typeface="Times New Roman (Headings)"/>
                <a:sym typeface="Times New Roman (Headings)"/>
              </a:rPr>
              <a:t>An engraving showing three women and a child being burned at the stake during the great witch trial of Schongau, 1589–1592.</a:t>
            </a:r>
            <a:br>
              <a:rPr sz="1100">
                <a:latin typeface="Times New Roman (Headings)"/>
                <a:ea typeface="Times New Roman (Headings)"/>
                <a:cs typeface="Times New Roman (Headings)"/>
                <a:sym typeface="Times New Roman (Headings)"/>
              </a:rPr>
            </a:br>
            <a:r>
              <a:rPr sz="1100">
                <a:latin typeface="Times New Roman (Headings)"/>
                <a:ea typeface="Times New Roman (Headings)"/>
                <a:cs typeface="Times New Roman (Headings)"/>
                <a:sym typeface="Times New Roman (Headings)"/>
              </a:rPr>
              <a:t>INTERFOTO/Alamy</a:t>
            </a:r>
          </a:p>
        </p:txBody>
      </p:sp>
      <p:pic>
        <p:nvPicPr>
          <p:cNvPr id="267" name="14.jpeg" descr="14.11A_BJTNWH.jpg"/>
          <p:cNvPicPr/>
          <p:nvPr/>
        </p:nvPicPr>
        <p:blipFill>
          <a:blip r:embed="rId3">
            <a:extLst/>
          </a:blip>
          <a:stretch>
            <a:fillRect/>
          </a:stretch>
        </p:blipFill>
        <p:spPr>
          <a:xfrm>
            <a:off x="685800" y="165100"/>
            <a:ext cx="8477250" cy="6007100"/>
          </a:xfrm>
          <a:prstGeom prst="rect">
            <a:avLst/>
          </a:prstGeom>
          <a:ln w="12700">
            <a:miter lim="400000"/>
          </a:ln>
        </p:spPr>
      </p:pic>
    </p:spTree>
  </p:cSld>
  <p:clrMapOvr>
    <a:masterClrMapping/>
  </p:clrMapOvr>
  <p:transitio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9" name="Shape 139"/>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Nicolaus Copernicus</a:t>
            </a:r>
            <a:br>
              <a:rPr sz="4000">
                <a:solidFill>
                  <a:srgbClr val="482400"/>
                </a:solidFill>
              </a:rPr>
            </a:br>
            <a:r>
              <a:rPr sz="4000">
                <a:solidFill>
                  <a:srgbClr val="482400"/>
                </a:solidFill>
              </a:rPr>
              <a:t>(1473–1543)</a:t>
            </a:r>
          </a:p>
        </p:txBody>
      </p:sp>
      <p:sp>
        <p:nvSpPr>
          <p:cNvPr id="140" name="Shape 140"/>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20039" indent="-320039">
              <a:lnSpc>
                <a:spcPct val="90000"/>
              </a:lnSpc>
              <a:spcBef>
                <a:spcPts val="600"/>
              </a:spcBef>
              <a:buBlip>
                <a:blip r:embed="rId2"/>
              </a:buBlip>
              <a:defRPr sz="1800"/>
            </a:pPr>
            <a:r>
              <a:rPr sz="2800"/>
              <a:t>Polish priest &amp; astronomer</a:t>
            </a:r>
            <a:endParaRPr sz="2800"/>
          </a:p>
          <a:p>
            <a:pPr lvl="0" marL="320039" indent="-320039">
              <a:lnSpc>
                <a:spcPct val="90000"/>
              </a:lnSpc>
              <a:spcBef>
                <a:spcPts val="600"/>
              </a:spcBef>
              <a:buBlip>
                <a:blip r:embed="rId2"/>
              </a:buBlip>
              <a:defRPr sz="1800"/>
            </a:pPr>
            <a:r>
              <a:rPr i="1" sz="2800"/>
              <a:t>On the Revolutions of the Heavenly Spheres</a:t>
            </a:r>
            <a:r>
              <a:rPr sz="2800"/>
              <a:t> (1543)</a:t>
            </a:r>
            <a:endParaRPr sz="2800"/>
          </a:p>
          <a:p>
            <a:pPr lvl="0" marL="320039" indent="-320039">
              <a:lnSpc>
                <a:spcPct val="90000"/>
              </a:lnSpc>
              <a:spcBef>
                <a:spcPts val="600"/>
              </a:spcBef>
              <a:buBlip>
                <a:blip r:embed="rId2"/>
              </a:buBlip>
              <a:defRPr sz="1800"/>
            </a:pPr>
            <a:r>
              <a:rPr sz="2800"/>
              <a:t>Heliocentric versus geocentric view of the solar system</a:t>
            </a:r>
            <a:endParaRPr sz="2800"/>
          </a:p>
          <a:p>
            <a:pPr lvl="0" marL="320039" indent="-320039">
              <a:lnSpc>
                <a:spcPct val="90000"/>
              </a:lnSpc>
              <a:spcBef>
                <a:spcPts val="600"/>
              </a:spcBef>
              <a:buBlip>
                <a:blip r:embed="rId2"/>
              </a:buBlip>
              <a:defRPr sz="1800"/>
            </a:pPr>
            <a:r>
              <a:rPr sz="2800"/>
              <a:t>Challenged Ptolemaic/Aristotelian models in use since antiquity</a:t>
            </a:r>
            <a:endParaRPr sz="2800"/>
          </a:p>
          <a:p>
            <a:pPr lvl="0" marL="320039" indent="-320039">
              <a:lnSpc>
                <a:spcPct val="90000"/>
              </a:lnSpc>
              <a:spcBef>
                <a:spcPts val="600"/>
              </a:spcBef>
              <a:buBlip>
                <a:blip r:embed="rId2"/>
              </a:buBlip>
              <a:defRPr sz="1800"/>
            </a:pPr>
            <a:r>
              <a:rPr sz="2800"/>
              <a:t>Copernican system no more accurate than Ptolemaic but important as a new paradigm—slow to gain ground</a:t>
            </a:r>
          </a:p>
        </p:txBody>
      </p:sp>
    </p:spTree>
  </p:cSld>
  <p:clrMapOvr>
    <a:masterClrMapping/>
  </p:clrMapOvr>
  <p:transition spd="med" advClick="1"/>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1" name="Shape 271"/>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latin typeface="Times New Roman (Headings)"/>
                <a:ea typeface="Times New Roman (Headings)"/>
                <a:cs typeface="Times New Roman (Headings)"/>
                <a:sym typeface="Times New Roman (Headings)"/>
              </a:rPr>
              <a:t>Until well into the eighteenth century, midwives oversaw the delivery of most children in Europe.</a:t>
            </a:r>
            <a:br>
              <a:rPr sz="1100">
                <a:latin typeface="Times New Roman (Headings)"/>
                <a:ea typeface="Times New Roman (Headings)"/>
                <a:cs typeface="Times New Roman (Headings)"/>
                <a:sym typeface="Times New Roman (Headings)"/>
              </a:rPr>
            </a:br>
            <a:r>
              <a:rPr sz="1100">
                <a:latin typeface="Times New Roman (Headings)"/>
                <a:ea typeface="Times New Roman (Headings)"/>
                <a:cs typeface="Times New Roman (Headings)"/>
                <a:sym typeface="Times New Roman (Headings)"/>
              </a:rPr>
              <a:t>CORBIS</a:t>
            </a:r>
          </a:p>
        </p:txBody>
      </p:sp>
      <p:pic>
        <p:nvPicPr>
          <p:cNvPr id="272" name="AADUAYB0.jpeg" descr="AADUAYB0.jpg"/>
          <p:cNvPicPr/>
          <p:nvPr/>
        </p:nvPicPr>
        <p:blipFill>
          <a:blip r:embed="rId3">
            <a:extLst/>
          </a:blip>
          <a:stretch>
            <a:fillRect/>
          </a:stretch>
        </p:blipFill>
        <p:spPr>
          <a:xfrm>
            <a:off x="2446337" y="0"/>
            <a:ext cx="4860926" cy="6400800"/>
          </a:xfrm>
          <a:prstGeom prst="rect">
            <a:avLst/>
          </a:prstGeom>
          <a:ln w="12700">
            <a:miter lim="400000"/>
          </a:ln>
        </p:spPr>
      </p:pic>
    </p:spTree>
  </p:cSld>
  <p:clrMapOvr>
    <a:masterClrMapping/>
  </p:clrMapOvr>
  <p:transition spd="med" advClick="1"/>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6" name="Shape 276"/>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Baroque Art</a:t>
            </a:r>
          </a:p>
        </p:txBody>
      </p:sp>
      <p:sp>
        <p:nvSpPr>
          <p:cNvPr id="277" name="Shape 277"/>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17th c. painting, sculpture, architecture</a:t>
            </a:r>
            <a:endParaRPr sz="3000"/>
          </a:p>
          <a:p>
            <a:pPr lvl="0">
              <a:buBlip>
                <a:blip r:embed="rId2"/>
              </a:buBlip>
              <a:defRPr sz="1800"/>
            </a:pPr>
            <a:r>
              <a:rPr sz="3000"/>
              <a:t>Subjects depicted in naturalistic rather than idealized manner</a:t>
            </a:r>
            <a:endParaRPr sz="3000"/>
          </a:p>
          <a:p>
            <a:pPr lvl="0">
              <a:buBlip>
                <a:blip r:embed="rId2"/>
              </a:buBlip>
              <a:defRPr sz="1800"/>
            </a:pPr>
            <a:r>
              <a:rPr sz="3000"/>
              <a:t>Michelangelo Caravaggio (1573–1610)</a:t>
            </a:r>
            <a:endParaRPr sz="3000"/>
          </a:p>
          <a:p>
            <a:pPr lvl="0">
              <a:buBlip>
                <a:blip r:embed="rId2"/>
              </a:buBlip>
              <a:defRPr sz="1800"/>
            </a:pPr>
            <a:r>
              <a:rPr sz="3000"/>
              <a:t>Portrayed scenes from the Bible and lives of saints.</a:t>
            </a:r>
          </a:p>
        </p:txBody>
      </p:sp>
    </p:spTree>
  </p:cSld>
  <p:clrMapOvr>
    <a:masterClrMapping/>
  </p:clrMapOvr>
  <p:transition spd="med" advClick="1"/>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9" name="Shape 279"/>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Bernini designed the elaborate Baldacchino that stands under the dome of St. Peter’s Basilica. It is one of the major examples of baroque interior decoration.</a:t>
            </a:r>
            <a:br>
              <a:rPr sz="1100">
                <a:solidFill>
                  <a:srgbClr val="482400"/>
                </a:solidFill>
                <a:latin typeface="Arial"/>
                <a:ea typeface="Arial"/>
                <a:cs typeface="Arial"/>
                <a:sym typeface="Arial"/>
              </a:rPr>
            </a:br>
            <a:r>
              <a:rPr sz="1100">
                <a:solidFill>
                  <a:srgbClr val="482400"/>
                </a:solidFill>
                <a:latin typeface="Arial"/>
                <a:ea typeface="Arial"/>
                <a:cs typeface="Arial"/>
                <a:sym typeface="Arial"/>
              </a:rPr>
              <a:t>Scala/Art Resource, NY</a:t>
            </a:r>
          </a:p>
        </p:txBody>
      </p:sp>
      <p:pic>
        <p:nvPicPr>
          <p:cNvPr id="280" name="AABSPRX0.jpeg" descr="AABSPRX0.jpg"/>
          <p:cNvPicPr/>
          <p:nvPr/>
        </p:nvPicPr>
        <p:blipFill>
          <a:blip r:embed="rId3">
            <a:extLst/>
          </a:blip>
          <a:stretch>
            <a:fillRect/>
          </a:stretch>
        </p:blipFill>
        <p:spPr>
          <a:xfrm>
            <a:off x="2271712" y="0"/>
            <a:ext cx="5210176" cy="6400800"/>
          </a:xfrm>
          <a:prstGeom prst="rect">
            <a:avLst/>
          </a:prstGeom>
          <a:ln w="12700">
            <a:miter lim="400000"/>
          </a:ln>
        </p:spPr>
      </p:pic>
    </p:spTree>
  </p:cSld>
  <p:clrMapOvr>
    <a:masterClrMapping/>
  </p:clrMapOvr>
  <p:transition spd="med" advClick="1"/>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4" name="Shape 284"/>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Baroque Art (cont.)</a:t>
            </a:r>
          </a:p>
        </p:txBody>
      </p:sp>
      <p:sp>
        <p:nvSpPr>
          <p:cNvPr id="285" name="Shape 285"/>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Associated with Roman Catholicism and absolutist politics.</a:t>
            </a:r>
            <a:endParaRPr sz="3000"/>
          </a:p>
          <a:p>
            <a:pPr lvl="1" marL="742950" indent="-285750">
              <a:spcBef>
                <a:spcPts val="600"/>
              </a:spcBef>
              <a:buBlip>
                <a:blip r:embed="rId3"/>
              </a:buBlip>
              <a:defRPr sz="1800"/>
            </a:pPr>
            <a:r>
              <a:rPr sz="2600"/>
              <a:t>Charles I employed Peter Paul Rubens</a:t>
            </a:r>
            <a:endParaRPr sz="2600"/>
          </a:p>
          <a:p>
            <a:pPr lvl="1" marL="742950" indent="-285750">
              <a:spcBef>
                <a:spcPts val="600"/>
              </a:spcBef>
              <a:buBlip>
                <a:blip r:embed="rId3"/>
              </a:buBlip>
              <a:defRPr sz="1800"/>
            </a:pPr>
            <a:r>
              <a:rPr sz="2600"/>
              <a:t>Was led through Ruben's design Banqueting Hall en route to his execution in 1649.</a:t>
            </a:r>
            <a:endParaRPr sz="2600"/>
          </a:p>
          <a:p>
            <a:pPr lvl="0">
              <a:buBlip>
                <a:blip r:embed="rId2"/>
              </a:buBlip>
              <a:defRPr sz="1800"/>
            </a:pPr>
            <a:r>
              <a:rPr sz="3000"/>
              <a:t>Louis XIV's palace at Versaille.</a:t>
            </a:r>
          </a:p>
        </p:txBody>
      </p:sp>
    </p:spTree>
  </p:cSld>
  <p:clrMapOvr>
    <a:masterClrMapping/>
  </p:clrMapOvr>
  <p:transition spd="med" advClick="1"/>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7" name="Shape 287"/>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latin typeface="Arial"/>
                <a:ea typeface="Arial"/>
                <a:cs typeface="Arial"/>
                <a:sym typeface="Arial"/>
              </a:rPr>
              <a:t>The Hall of Mirrors, palace at Versailles.</a:t>
            </a:r>
            <a:br>
              <a:rPr sz="1100">
                <a:latin typeface="Arial"/>
                <a:ea typeface="Arial"/>
                <a:cs typeface="Arial"/>
                <a:sym typeface="Arial"/>
              </a:rPr>
            </a:br>
            <a:r>
              <a:rPr sz="1100">
                <a:latin typeface="Arial"/>
                <a:ea typeface="Arial"/>
                <a:cs typeface="Arial"/>
                <a:sym typeface="Arial"/>
              </a:rPr>
              <a:t>© Russell Kord/Alamy</a:t>
            </a:r>
          </a:p>
        </p:txBody>
      </p:sp>
      <p:pic>
        <p:nvPicPr>
          <p:cNvPr id="288" name="14.jpeg" descr="14.14_A9THTX.jpg"/>
          <p:cNvPicPr/>
          <p:nvPr/>
        </p:nvPicPr>
        <p:blipFill>
          <a:blip r:embed="rId3">
            <a:extLst/>
          </a:blip>
          <a:stretch>
            <a:fillRect/>
          </a:stretch>
        </p:blipFill>
        <p:spPr>
          <a:xfrm>
            <a:off x="869950" y="0"/>
            <a:ext cx="8013700" cy="6400800"/>
          </a:xfrm>
          <a:prstGeom prst="rect">
            <a:avLst/>
          </a:prstGeom>
          <a:ln w="12700">
            <a:miter lim="400000"/>
          </a:ln>
        </p:spPr>
      </p:pic>
    </p:spTree>
  </p:cSld>
  <p:clrMapOvr>
    <a:masterClrMapping/>
  </p:clrMapOvr>
  <p:transitio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2" name="Shape 142"/>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868680">
              <a:defRPr sz="1800">
                <a:solidFill>
                  <a:srgbClr val="000000"/>
                </a:solidFill>
              </a:defRPr>
            </a:pPr>
            <a:r>
              <a:rPr sz="1045">
                <a:latin typeface="Arial"/>
                <a:ea typeface="Arial"/>
                <a:cs typeface="Arial"/>
                <a:sym typeface="Arial"/>
              </a:rPr>
              <a:t>This 1543 map of the heavens based on the writings of Nicholas Copernicus shows the earth and the other planets moving about the sun. Until well into the 1600s, however, astronomers continued to debate whether the sun revolved around the earth.</a:t>
            </a:r>
            <a:br>
              <a:rPr sz="1045">
                <a:latin typeface="Arial"/>
                <a:ea typeface="Arial"/>
                <a:cs typeface="Arial"/>
                <a:sym typeface="Arial"/>
              </a:rPr>
            </a:br>
            <a:r>
              <a:rPr sz="1045">
                <a:latin typeface="Arial"/>
                <a:ea typeface="Arial"/>
                <a:cs typeface="Arial"/>
                <a:sym typeface="Arial"/>
              </a:rPr>
              <a:t>British Library, London, UK/British Library Board. All Rights Reserved/The Bridgeman Art Library</a:t>
            </a:r>
          </a:p>
        </p:txBody>
      </p:sp>
      <p:pic>
        <p:nvPicPr>
          <p:cNvPr id="143" name="AADVAHI0.jpeg" descr="AADVAHI0.jpg"/>
          <p:cNvPicPr/>
          <p:nvPr/>
        </p:nvPicPr>
        <p:blipFill>
          <a:blip r:embed="rId3">
            <a:extLst/>
          </a:blip>
          <a:stretch>
            <a:fillRect/>
          </a:stretch>
        </p:blipFill>
        <p:spPr>
          <a:xfrm>
            <a:off x="1000125" y="0"/>
            <a:ext cx="7753350" cy="6400800"/>
          </a:xfrm>
          <a:prstGeom prst="rect">
            <a:avLst/>
          </a:prstGeom>
          <a:ln w="12700">
            <a:miter lim="400000"/>
          </a:ln>
        </p:spPr>
      </p:pic>
    </p:spTree>
  </p:cSld>
  <p:clrMapOvr>
    <a:masterClrMapping/>
  </p:clrMapOvr>
  <p:transitio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7" name="Shape 147"/>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Tycho Brahe (1546–1601)</a:t>
            </a:r>
          </a:p>
        </p:txBody>
      </p:sp>
      <p:sp>
        <p:nvSpPr>
          <p:cNvPr id="148" name="Shape 148"/>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Danish astronomer</a:t>
            </a:r>
            <a:endParaRPr sz="3000"/>
          </a:p>
          <a:p>
            <a:pPr lvl="0">
              <a:buBlip>
                <a:blip r:embed="rId2"/>
              </a:buBlip>
              <a:defRPr sz="1800"/>
            </a:pPr>
            <a:r>
              <a:rPr sz="3000"/>
              <a:t>Rejected Copernican view</a:t>
            </a:r>
            <a:endParaRPr sz="3000"/>
          </a:p>
          <a:p>
            <a:pPr lvl="0">
              <a:buBlip>
                <a:blip r:embed="rId2"/>
              </a:buBlip>
              <a:defRPr sz="1800"/>
            </a:pPr>
            <a:r>
              <a:rPr sz="3000"/>
              <a:t>Recorded vast body of astronomical data drawn on by Kepler</a:t>
            </a:r>
          </a:p>
        </p:txBody>
      </p:sp>
    </p:spTree>
  </p:cSld>
  <p:clrMapOvr>
    <a:masterClrMapping/>
  </p:clrMapOvr>
  <p:transitio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0" name="Shape 150"/>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Johannes Kepler (1571–1630)</a:t>
            </a:r>
          </a:p>
        </p:txBody>
      </p:sp>
      <p:sp>
        <p:nvSpPr>
          <p:cNvPr id="151" name="Shape 151"/>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German astronomer, Brahe’s assistant</a:t>
            </a:r>
            <a:endParaRPr sz="3000"/>
          </a:p>
          <a:p>
            <a:pPr lvl="0">
              <a:buBlip>
                <a:blip r:embed="rId2"/>
              </a:buBlip>
              <a:defRPr sz="1800"/>
            </a:pPr>
            <a:r>
              <a:rPr sz="3000"/>
              <a:t>Advocated Copernican view</a:t>
            </a:r>
            <a:endParaRPr sz="3000"/>
          </a:p>
          <a:p>
            <a:pPr lvl="0">
              <a:buBlip>
                <a:blip r:embed="rId2"/>
              </a:buBlip>
              <a:defRPr sz="1800"/>
            </a:pPr>
            <a:r>
              <a:rPr sz="3000"/>
              <a:t>Figured out planets move in elliptical, not circular, orbits</a:t>
            </a:r>
          </a:p>
        </p:txBody>
      </p:sp>
    </p:spTree>
  </p:cSld>
  <p:clrMapOvr>
    <a:masterClrMapping/>
  </p:clrMapOvr>
  <p:transitio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3" name="Shape 153"/>
          <p:cNvSpPr/>
          <p:nvPr>
            <p:ph type="title" idx="4294967295"/>
          </p:nvPr>
        </p:nvSpPr>
        <p:spPr>
          <a:xfrm>
            <a:off x="990600" y="380999"/>
            <a:ext cx="7772400" cy="1143002"/>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Galileo Galilei (1564–1642)</a:t>
            </a:r>
          </a:p>
        </p:txBody>
      </p:sp>
      <p:sp>
        <p:nvSpPr>
          <p:cNvPr id="154" name="Shape 154"/>
          <p:cNvSpPr/>
          <p:nvPr>
            <p:ph type="body" idx="4294967295"/>
          </p:nvPr>
        </p:nvSpPr>
        <p:spPr>
          <a:xfrm>
            <a:off x="993775" y="1766887"/>
            <a:ext cx="7769225" cy="4113213"/>
          </a:xfrm>
          <a:prstGeom prst="rect">
            <a:avLst/>
          </a:prstGeom>
        </p:spPr>
        <p:txBody>
          <a:bodyPr lIns="0" tIns="0" rIns="0" bIns="0">
            <a:normAutofit fontScale="100000" lnSpcReduction="0"/>
          </a:bodyPr>
          <a:lstStyle/>
          <a:p>
            <a:pPr lvl="0" marL="312039" indent="-312039" defTabSz="832104">
              <a:spcBef>
                <a:spcPts val="600"/>
              </a:spcBef>
              <a:buBlip>
                <a:blip r:embed="rId2"/>
              </a:buBlip>
              <a:defRPr sz="1800"/>
            </a:pPr>
            <a:r>
              <a:rPr sz="2730"/>
              <a:t>Italian mathematician &amp; natural philosopher</a:t>
            </a:r>
            <a:endParaRPr sz="2730"/>
          </a:p>
          <a:p>
            <a:pPr lvl="0" marL="312039" indent="-312039" defTabSz="832104">
              <a:spcBef>
                <a:spcPts val="600"/>
              </a:spcBef>
              <a:buBlip>
                <a:blip r:embed="rId2"/>
              </a:buBlip>
              <a:defRPr sz="1800"/>
            </a:pPr>
            <a:r>
              <a:rPr sz="2730"/>
              <a:t>Broke ground using telescope—found heavens much more complex than previously understood</a:t>
            </a:r>
            <a:endParaRPr sz="2730"/>
          </a:p>
          <a:p>
            <a:pPr lvl="0" marL="312039" indent="-312039" defTabSz="832104">
              <a:spcBef>
                <a:spcPts val="600"/>
              </a:spcBef>
              <a:buBlip>
                <a:blip r:embed="rId2"/>
              </a:buBlip>
              <a:defRPr sz="1800"/>
            </a:pPr>
            <a:r>
              <a:rPr sz="2730"/>
              <a:t>Became high-profile Copernican advocate</a:t>
            </a:r>
            <a:endParaRPr sz="2730"/>
          </a:p>
          <a:p>
            <a:pPr lvl="0" marL="312039" indent="-312039" defTabSz="832104">
              <a:spcBef>
                <a:spcPts val="600"/>
              </a:spcBef>
              <a:buBlip>
                <a:blip r:embed="rId2"/>
              </a:buBlip>
              <a:defRPr sz="1800"/>
            </a:pPr>
            <a:r>
              <a:rPr sz="2730"/>
              <a:t>Articulated concept of a universe governed by mathematical laws</a:t>
            </a:r>
          </a:p>
        </p:txBody>
      </p:sp>
    </p:spTree>
  </p:cSld>
  <p:clrMapOvr>
    <a:masterClrMapping/>
  </p:clrMapOvr>
  <p:transitio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6" name="Shape 156"/>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758951">
              <a:defRPr sz="1800">
                <a:solidFill>
                  <a:srgbClr val="000000"/>
                </a:solidFill>
              </a:defRPr>
            </a:pPr>
            <a:r>
              <a:rPr sz="913">
                <a:latin typeface="Arial"/>
                <a:ea typeface="Arial"/>
                <a:cs typeface="Arial"/>
                <a:sym typeface="Arial"/>
              </a:rPr>
              <a:t>Galileo Galilei achieved a Europeanwide reputation as a mathematician, instrument maker, and astronomer. His use of the telescope revealed sights of objects in the heavens never previously viewed by human beings. His writings in defense of the Copernican system became increasingly controversial and eventually led to his condemnation by Roman Catholic authorities.</a:t>
            </a:r>
            <a:br>
              <a:rPr sz="913">
                <a:latin typeface="Arial"/>
                <a:ea typeface="Arial"/>
                <a:cs typeface="Arial"/>
                <a:sym typeface="Arial"/>
              </a:rPr>
            </a:br>
            <a:r>
              <a:rPr sz="913">
                <a:latin typeface="Arial"/>
                <a:ea typeface="Arial"/>
                <a:cs typeface="Arial"/>
                <a:sym typeface="Arial"/>
              </a:rPr>
              <a:t>Justus Sustermans (1597–1681), “Portrait of Galileo Galilei.” Galleria Palatina, Palazzo Pitti, Florence, Italy. Nimatallah/Art Resource, NY</a:t>
            </a:r>
          </a:p>
        </p:txBody>
      </p:sp>
      <p:pic>
        <p:nvPicPr>
          <p:cNvPr id="157" name="AAACYMA0.jpeg" descr="AAACYMA0.jpg"/>
          <p:cNvPicPr/>
          <p:nvPr/>
        </p:nvPicPr>
        <p:blipFill>
          <a:blip r:embed="rId3">
            <a:extLst/>
          </a:blip>
          <a:stretch>
            <a:fillRect/>
          </a:stretch>
        </p:blipFill>
        <p:spPr>
          <a:xfrm>
            <a:off x="2646362" y="0"/>
            <a:ext cx="4460876" cy="6400800"/>
          </a:xfrm>
          <a:prstGeom prst="rect">
            <a:avLst/>
          </a:prstGeom>
          <a:ln w="12700">
            <a:miter lim="400000"/>
          </a:ln>
        </p:spPr>
      </p:pic>
    </p:spTree>
  </p:cSld>
  <p:clrMapOvr>
    <a:masterClrMapping/>
  </p:clrMapOvr>
  <p:transition spd="med" advClick="1"/>
</p:sld>
</file>

<file path=ppt/theme/theme1.xml><?xml version="1.0" encoding="utf-8"?>
<a:theme xmlns:a="http://schemas.openxmlformats.org/drawingml/2006/main" xmlns:r="http://schemas.openxmlformats.org/officeDocument/2006/relationships" name="Default">
  <a:themeElements>
    <a:clrScheme name="Default">
      <a:dk1>
        <a:srgbClr val="000000"/>
      </a:dk1>
      <a:lt1>
        <a:srgbClr val="FFFFFF"/>
      </a:lt1>
      <a:dk2>
        <a:srgbClr val="A7A7A7"/>
      </a:dk2>
      <a:lt2>
        <a:srgbClr val="535353"/>
      </a:lt2>
      <a:accent1>
        <a:srgbClr val="DFD6C3"/>
      </a:accent1>
      <a:accent2>
        <a:srgbClr val="D69B80"/>
      </a:accent2>
      <a:accent3>
        <a:srgbClr val="8F8F8F"/>
      </a:accent3>
      <a:accent4>
        <a:srgbClr val="707070"/>
      </a:accent4>
      <a:accent5>
        <a:srgbClr val="EBE6DC"/>
      </a:accent5>
      <a:accent6>
        <a:srgbClr val="C28C74"/>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DFD6C3"/>
          </a:solidFill>
          <a:prstDash val="solid"/>
          <a:bevel/>
        </a:ln>
        <a:effectLst/>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DFD6C3"/>
          </a:solidFill>
          <a:prstDash val="solid"/>
          <a:bevel/>
        </a:ln>
        <a:effectLst>
          <a:outerShdw sx="100000" sy="100000" kx="0" ky="0" algn="b" rotWithShape="0" blurRad="38100" dist="20000" dir="5400000">
            <a:srgbClr val="000000">
              <a:alpha val="38000"/>
            </a:srgbClr>
          </a:outerShdw>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Default">
  <a:themeElements>
    <a:clrScheme name="Default">
      <a:dk1>
        <a:srgbClr val="000000"/>
      </a:dk1>
      <a:lt1>
        <a:srgbClr val="FFFFFF"/>
      </a:lt1>
      <a:dk2>
        <a:srgbClr val="A7A7A7"/>
      </a:dk2>
      <a:lt2>
        <a:srgbClr val="535353"/>
      </a:lt2>
      <a:accent1>
        <a:srgbClr val="DFD6C3"/>
      </a:accent1>
      <a:accent2>
        <a:srgbClr val="D69B80"/>
      </a:accent2>
      <a:accent3>
        <a:srgbClr val="8F8F8F"/>
      </a:accent3>
      <a:accent4>
        <a:srgbClr val="707070"/>
      </a:accent4>
      <a:accent5>
        <a:srgbClr val="EBE6DC"/>
      </a:accent5>
      <a:accent6>
        <a:srgbClr val="C28C74"/>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DFD6C3"/>
          </a:solidFill>
          <a:prstDash val="solid"/>
          <a:bevel/>
        </a:ln>
        <a:effectLst/>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DFD6C3"/>
          </a:solidFill>
          <a:prstDash val="solid"/>
          <a:bevel/>
        </a:ln>
        <a:effectLst>
          <a:outerShdw sx="100000" sy="100000" kx="0" ky="0" algn="b" rotWithShape="0" blurRad="38100" dist="20000" dir="5400000">
            <a:srgbClr val="000000">
              <a:alpha val="38000"/>
            </a:srgbClr>
          </a:outerShdw>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