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media/image3.jpeg" ContentType="image/jpeg"/>
  <Override PartName="/ppt/notesSlides/notesSlide3.xml" ContentType="application/vnd.openxmlformats-officedocument.presentationml.notesSlide+xml"/>
  <Override PartName="/ppt/media/image4.jpeg" ContentType="image/jpeg"/>
  <Override PartName="/ppt/notesSlides/notesSlide4.xml" ContentType="application/vnd.openxmlformats-officedocument.presentationml.notesSlide+xml"/>
  <Override PartName="/ppt/media/image5.jpeg" ContentType="image/jpeg"/>
  <Override PartName="/ppt/notesSlides/notesSlide5.xml" ContentType="application/vnd.openxmlformats-officedocument.presentationml.notesSlide+xml"/>
  <Override PartName="/ppt/media/image6.jpeg" ContentType="image/jpeg"/>
  <Override PartName="/ppt/notesSlides/notesSlide6.xml" ContentType="application/vnd.openxmlformats-officedocument.presentationml.notesSlide+xml"/>
  <Override PartName="/ppt/media/image7.jpeg" ContentType="image/jpeg"/>
  <Override PartName="/ppt/notesSlides/notesSlide7.xml" ContentType="application/vnd.openxmlformats-officedocument.presentationml.notesSlide+xml"/>
  <Override PartName="/ppt/media/image8.jpeg" ContentType="image/jpeg"/>
  <Override PartName="/ppt/notesSlides/notesSlide8.xml" ContentType="application/vnd.openxmlformats-officedocument.presentationml.notesSlide+xml"/>
  <Override PartName="/ppt/media/image9.jpeg" ContentType="image/jpeg"/>
  <Override PartName="/ppt/notesSlides/notesSlide9.xml" ContentType="application/vnd.openxmlformats-officedocument.presentationml.notesSlide+xml"/>
  <Override PartName="/ppt/media/image10.jpeg" ContentType="image/jpeg"/>
  <Override PartName="/ppt/notesSlides/notesSlide10.xml" ContentType="application/vnd.openxmlformats-officedocument.presentationml.notesSlide+xml"/>
  <Override PartName="/ppt/media/image11.jpeg" ContentType="image/jpeg"/>
  <Override PartName="/ppt/notesSlides/notesSlide11.xml" ContentType="application/vnd.openxmlformats-officedocument.presentationml.notesSlide+xml"/>
  <Override PartName="/ppt/media/image12.jpeg" ContentType="image/jpeg"/>
  <Override PartName="/ppt/notesSlides/notesSlide12.xml" ContentType="application/vnd.openxmlformats-officedocument.presentationml.notesSlide+xml"/>
  <Override PartName="/ppt/media/image13.jpeg" ContentType="image/jpeg"/>
  <Override PartName="/ppt/notesSlides/notesSlide13.xml" ContentType="application/vnd.openxmlformats-officedocument.presentationml.notesSlide+xml"/>
  <Override PartName="/ppt/media/image14.jpeg" ContentType="image/jpeg"/>
  <Override PartName="/ppt/notesSlides/notesSlide14.xml" ContentType="application/vnd.openxmlformats-officedocument.presentationml.notesSlide+xml"/>
  <Override PartName="/ppt/media/image15.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Lst>
  <p:sldSz cx="9144000" cy="6858000"/>
  <p:notesSz cx="6858000" cy="9144000"/>
  <p:defaultTextStyle>
    <a:lvl1pPr>
      <a:defRPr sz="2400">
        <a:latin typeface="Verdana"/>
        <a:ea typeface="Verdana"/>
        <a:cs typeface="Verdana"/>
        <a:sym typeface="Verdana"/>
      </a:defRPr>
    </a:lvl1pPr>
    <a:lvl2pPr indent="457200">
      <a:defRPr sz="2400">
        <a:latin typeface="Verdana"/>
        <a:ea typeface="Verdana"/>
        <a:cs typeface="Verdana"/>
        <a:sym typeface="Verdana"/>
      </a:defRPr>
    </a:lvl2pPr>
    <a:lvl3pPr indent="914400">
      <a:defRPr sz="2400">
        <a:latin typeface="Verdana"/>
        <a:ea typeface="Verdana"/>
        <a:cs typeface="Verdana"/>
        <a:sym typeface="Verdana"/>
      </a:defRPr>
    </a:lvl3pPr>
    <a:lvl4pPr indent="1371600">
      <a:defRPr sz="2400">
        <a:latin typeface="Verdana"/>
        <a:ea typeface="Verdana"/>
        <a:cs typeface="Verdana"/>
        <a:sym typeface="Verdana"/>
      </a:defRPr>
    </a:lvl4pPr>
    <a:lvl5pPr indent="1828800">
      <a:defRPr sz="2400">
        <a:latin typeface="Verdana"/>
        <a:ea typeface="Verdana"/>
        <a:cs typeface="Verdana"/>
        <a:sym typeface="Verdana"/>
      </a:defRPr>
    </a:lvl5pPr>
    <a:lvl6pPr>
      <a:defRPr sz="2400">
        <a:latin typeface="Verdana"/>
        <a:ea typeface="Verdana"/>
        <a:cs typeface="Verdana"/>
        <a:sym typeface="Verdana"/>
      </a:defRPr>
    </a:lvl6pPr>
    <a:lvl7pPr>
      <a:defRPr sz="2400">
        <a:latin typeface="Verdana"/>
        <a:ea typeface="Verdana"/>
        <a:cs typeface="Verdana"/>
        <a:sym typeface="Verdana"/>
      </a:defRPr>
    </a:lvl7pPr>
    <a:lvl8pPr>
      <a:defRPr sz="2400">
        <a:latin typeface="Verdana"/>
        <a:ea typeface="Verdana"/>
        <a:cs typeface="Verdana"/>
        <a:sym typeface="Verdana"/>
      </a:defRPr>
    </a:lvl8pPr>
    <a:lvl9pPr>
      <a:defRPr sz="2400">
        <a:latin typeface="Verdana"/>
        <a:ea typeface="Verdana"/>
        <a:cs typeface="Verdana"/>
        <a:sym typeface="Verdan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3F0E9"/>
          </a:solidFill>
        </a:fill>
      </a:tcStyle>
    </a:wholeTbl>
    <a:band2H>
      <a:tcTxStyle b="def" i="def"/>
      <a:tcStyle>
        <a:tcBdr/>
        <a:fill>
          <a:solidFill>
            <a:srgbClr val="F9F7F4"/>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Row>
  </a:tblStyle>
  <a:tblStyle styleId="{C7B018BB-80A7-4F77-B60F-C8B233D01FF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9DAD5"/>
          </a:solidFill>
        </a:fill>
      </a:tcStyle>
    </a:wholeTbl>
    <a:band2H>
      <a:tcTxStyle b="def" i="def"/>
      <a:tcStyle>
        <a:tcBdr/>
        <a:fill>
          <a:solidFill>
            <a:srgbClr val="F4EDEB"/>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Row>
  </a:tblStyle>
  <a:tblStyle styleId="{CF821DB8-F4EB-4A41-A1BA-3FCAFE7338EE}" styleName="">
    <a:tblBg/>
    <a:wholeTbl>
      <a:tcTxStyle b="on" i="on">
        <a:font>
          <a:latin typeface="Verdana"/>
          <a:ea typeface="Verdana"/>
          <a:cs typeface="Verdan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FD6C3"/>
          </a:solidFill>
        </a:fill>
      </a:tcStyle>
    </a:firstCol>
    <a:lastRow>
      <a:tcTxStyle b="on" i="on">
        <a:font>
          <a:latin typeface="Verdana"/>
          <a:ea typeface="Verdana"/>
          <a:cs typeface="Verdana"/>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Verdana"/>
          <a:ea typeface="Verdana"/>
          <a:cs typeface="Verdana"/>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DFD6C3"/>
          </a:solidFill>
        </a:fill>
      </a:tcStyle>
    </a:firstRow>
  </a:tblStyle>
  <a:tblStyle styleId="{33BA23B1-9221-436E-865A-0063620EA4FD}"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b="def" i="def"/>
      <a:tcStyle>
        <a:tcBdr/>
        <a:fill>
          <a:solidFill>
            <a:srgbClr val="FFFFFF"/>
          </a:solidFill>
        </a:fill>
      </a:tcStyle>
    </a:band2H>
    <a:firstCo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ph type="sldImg"/>
          </p:nvPr>
        </p:nvSpPr>
        <p:spPr>
          <a:xfrm>
            <a:off x="1143000" y="685800"/>
            <a:ext cx="4572000" cy="3429000"/>
          </a:xfrm>
          <a:prstGeom prst="rect">
            <a:avLst/>
          </a:prstGeom>
        </p:spPr>
        <p:txBody>
          <a:bodyPr/>
          <a:lstStyle/>
          <a:p>
            <a:pPr lvl="0"/>
          </a:p>
        </p:txBody>
      </p:sp>
      <p:sp>
        <p:nvSpPr>
          <p:cNvPr id="116" name="Shape 116"/>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 name="Shape 123"/>
          <p:cNvSpPr/>
          <p:nvPr>
            <p:ph type="sldImg"/>
          </p:nvPr>
        </p:nvSpPr>
        <p:spPr>
          <a:prstGeom prst="rect">
            <a:avLst/>
          </a:prstGeom>
        </p:spPr>
        <p:txBody>
          <a:bodyPr/>
          <a:lstStyle/>
          <a:p>
            <a:pPr lvl="0"/>
          </a:p>
        </p:txBody>
      </p:sp>
      <p:sp>
        <p:nvSpPr>
          <p:cNvPr id="124" name="Shape 124"/>
          <p:cNvSpPr/>
          <p:nvPr>
            <p:ph type="body" sz="quarter" idx="1"/>
          </p:nvPr>
        </p:nvSpPr>
        <p:spPr>
          <a:prstGeom prst="rect">
            <a:avLst/>
          </a:prstGeom>
        </p:spPr>
        <p:txBody>
          <a:bodyPr/>
          <a:lstStyle/>
          <a:p>
            <a:pPr lvl="0">
              <a:lnSpc>
                <a:spcPct val="100000"/>
              </a:lnSpc>
              <a:defRPr sz="1800"/>
            </a:pPr>
            <a:r>
              <a:rPr sz="1100">
                <a:latin typeface="Arial"/>
                <a:ea typeface="Arial"/>
                <a:cs typeface="Arial"/>
                <a:sym typeface="Arial"/>
              </a:rPr>
              <a:t>During the eighteenth century farm women normally worked in the home and performed such tasks as churning butter as well as caring for children. As time passed tasks such as making butter were mechanized and women were displaced from such work.</a:t>
            </a:r>
            <a:endParaRPr sz="1100">
              <a:latin typeface="Calibri"/>
              <a:ea typeface="Calibri"/>
              <a:cs typeface="Calibri"/>
              <a:sym typeface="Calibri"/>
            </a:endParaRPr>
          </a:p>
          <a:p>
            <a:pPr lvl="0">
              <a:lnSpc>
                <a:spcPct val="100000"/>
              </a:lnSpc>
              <a:defRPr sz="1800"/>
            </a:pPr>
            <a:r>
              <a:rPr sz="1100">
                <a:latin typeface="Arial"/>
                <a:ea typeface="Arial"/>
                <a:cs typeface="Arial"/>
                <a:sym typeface="Arial"/>
              </a:rPr>
              <a:t>Francis Wheatley (RA) (1747–1801) Morning, signed and dated 1799, oil on canvas, 171/2 × 211/2 in. (44.5 × 54.5 cm). Yale Center for British Art, Paul Mellon Collection, USA/ Bridgeman Art Library (B1977.14.120)</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 name="Shape 259"/>
          <p:cNvSpPr/>
          <p:nvPr>
            <p:ph type="sldImg"/>
          </p:nvPr>
        </p:nvSpPr>
        <p:spPr>
          <a:prstGeom prst="rect">
            <a:avLst/>
          </a:prstGeom>
        </p:spPr>
        <p:txBody>
          <a:bodyPr/>
          <a:lstStyle/>
          <a:p>
            <a:pPr lvl="0"/>
          </a:p>
        </p:txBody>
      </p:sp>
      <p:sp>
        <p:nvSpPr>
          <p:cNvPr id="260" name="Shape 260"/>
          <p:cNvSpPr/>
          <p:nvPr>
            <p:ph type="body" sz="quarter" idx="1"/>
          </p:nvPr>
        </p:nvSpPr>
        <p:spPr>
          <a:prstGeom prst="rect">
            <a:avLst/>
          </a:prstGeom>
        </p:spPr>
        <p:txBody>
          <a:bodyPr/>
          <a:lstStyle/>
          <a:p>
            <a:pPr lvl="0">
              <a:lnSpc>
                <a:spcPct val="100000"/>
              </a:lnSpc>
              <a:spcBef>
                <a:spcPts val="400"/>
              </a:spcBef>
              <a:defRPr sz="1800"/>
            </a:pPr>
            <a:r>
              <a:rPr sz="1200">
                <a:latin typeface="Calibri"/>
                <a:ea typeface="Calibri"/>
                <a:cs typeface="Calibri"/>
                <a:sym typeface="Calibri"/>
              </a:rPr>
              <a:t>Newcomen’s steam engine had a major impact on the growth of industrialization</a:t>
            </a:r>
            <a:endParaRPr sz="1200">
              <a:latin typeface="Calibri"/>
              <a:ea typeface="Calibri"/>
              <a:cs typeface="Calibri"/>
              <a:sym typeface="Calibri"/>
            </a:endParaRPr>
          </a:p>
          <a:p>
            <a:pPr lvl="0">
              <a:lnSpc>
                <a:spcPct val="100000"/>
              </a:lnSpc>
              <a:spcBef>
                <a:spcPts val="400"/>
              </a:spcBef>
              <a:defRPr sz="1800"/>
            </a:pPr>
            <a:r>
              <a:rPr sz="1200">
                <a:latin typeface="Calibri"/>
                <a:ea typeface="Calibri"/>
                <a:cs typeface="Calibri"/>
                <a:sym typeface="Calibri"/>
              </a:rPr>
              <a:t>1747 © The Print Collector/Alamy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7" name="Shape 267"/>
          <p:cNvSpPr/>
          <p:nvPr>
            <p:ph type="sldImg"/>
          </p:nvPr>
        </p:nvSpPr>
        <p:spPr>
          <a:prstGeom prst="rect">
            <a:avLst/>
          </a:prstGeom>
        </p:spPr>
        <p:txBody>
          <a:bodyPr/>
          <a:lstStyle/>
          <a:p>
            <a:pPr lvl="0"/>
          </a:p>
        </p:txBody>
      </p:sp>
      <p:sp>
        <p:nvSpPr>
          <p:cNvPr id="268" name="Shape 268"/>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During the eighteenth century, most goods were produced in small workshops, such as this iron forge painted by Joseph Wright of Derby (1734–1797), or in the homes of artisans. Not until very late in the century, with the early stages of industrialization, did a few factories appear. In the small early workshops, it would not have been uncommon for the family of the owner to visit, as portrayed in this painting.</a:t>
            </a:r>
            <a:endParaRPr sz="1200">
              <a:latin typeface="Calibri"/>
              <a:ea typeface="Calibri"/>
              <a:cs typeface="Calibri"/>
              <a:sym typeface="Calibri"/>
            </a:endParaRPr>
          </a:p>
          <a:p>
            <a:pPr lvl="0">
              <a:lnSpc>
                <a:spcPct val="100000"/>
              </a:lnSpc>
              <a:defRPr sz="1800"/>
            </a:pPr>
            <a:r>
              <a:rPr i="1" sz="1200">
                <a:latin typeface="Arial"/>
                <a:ea typeface="Arial"/>
                <a:cs typeface="Arial"/>
                <a:sym typeface="Arial"/>
              </a:rPr>
              <a:t>The Iron Forge</a:t>
            </a:r>
            <a:r>
              <a:rPr sz="1200">
                <a:latin typeface="Arial"/>
                <a:ea typeface="Arial"/>
                <a:cs typeface="Arial"/>
                <a:sym typeface="Arial"/>
              </a:rPr>
              <a:t>, 1772 (oil on canvas) by Joseph Wright of Derby (1734–1797). Broadlands Trust, Hampshire, UK/Bridgeman Art Library, London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5" name="Shape 275"/>
          <p:cNvSpPr/>
          <p:nvPr>
            <p:ph type="sldImg"/>
          </p:nvPr>
        </p:nvSpPr>
        <p:spPr>
          <a:prstGeom prst="rect">
            <a:avLst/>
          </a:prstGeom>
        </p:spPr>
        <p:txBody>
          <a:bodyPr/>
          <a:lstStyle/>
          <a:p>
            <a:pPr lvl="0"/>
          </a:p>
        </p:txBody>
      </p:sp>
      <p:sp>
        <p:nvSpPr>
          <p:cNvPr id="276" name="Shape 276"/>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In the eighteenth century washing linen clothing by hand was a major task of women servants.</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Chardin, Jean-Baptise Simeon (1699–1779)/Hermitage, St. Petersburg, Russia/Scala/Art Resource, NY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2" name="Shape 292"/>
          <p:cNvSpPr/>
          <p:nvPr>
            <p:ph type="sldImg"/>
          </p:nvPr>
        </p:nvSpPr>
        <p:spPr>
          <a:prstGeom prst="rect">
            <a:avLst/>
          </a:prstGeom>
        </p:spPr>
        <p:txBody>
          <a:bodyPr/>
          <a:lstStyle/>
          <a:p>
            <a:pPr lvl="0"/>
          </a:p>
        </p:txBody>
      </p:sp>
      <p:sp>
        <p:nvSpPr>
          <p:cNvPr id="293" name="Shape 293"/>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This engraving illustrates a metalworking shop such as might have been found in almost any town of significance in Europe. Most of the people employed in the shop probably belonged to the same family. Note that two women are also working. The wife may very well have been the person in charge of keeping the accounts of the business. The two younger boys might be children of the owner or apprentices in the trade, or both.</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The Granger Collection, New York</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9" name="Shape 309"/>
          <p:cNvSpPr/>
          <p:nvPr>
            <p:ph type="sldImg"/>
          </p:nvPr>
        </p:nvSpPr>
        <p:spPr>
          <a:prstGeom prst="rect">
            <a:avLst/>
          </a:prstGeom>
        </p:spPr>
        <p:txBody>
          <a:bodyPr/>
          <a:lstStyle/>
          <a:p>
            <a:pPr lvl="0"/>
          </a:p>
        </p:txBody>
      </p:sp>
      <p:sp>
        <p:nvSpPr>
          <p:cNvPr id="310" name="Shape 310"/>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During the Old Regime, European Jews were separated from non-Jews, typically in districts known as ghettos. Relegated to the least desirable section of a city or to rural villages, most lived in poverty. This watercolor painting depicts a street in Kazimlesz, the Jewish quarter of Kraków, Poland.</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Judaica Collection, Max Berger, Vienna, Austria. Photograph © Erich Lessing/ Art Resource, NY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lvl="0"/>
          </a:p>
        </p:txBody>
      </p:sp>
      <p:sp>
        <p:nvSpPr>
          <p:cNvPr id="141" name="Shape 141"/>
          <p:cNvSpPr/>
          <p:nvPr>
            <p:ph type="body" sz="quarter" idx="1"/>
          </p:nvPr>
        </p:nvSpPr>
        <p:spPr>
          <a:prstGeom prst="rect">
            <a:avLst/>
          </a:prstGeom>
        </p:spPr>
        <p:txBody>
          <a:bodyPr/>
          <a:lstStyle/>
          <a:p>
            <a:pPr lvl="0">
              <a:lnSpc>
                <a:spcPct val="100000"/>
              </a:lnSpc>
              <a:defRPr sz="1800"/>
            </a:pPr>
            <a:r>
              <a:rPr sz="1200">
                <a:latin typeface="Arial Bold"/>
                <a:ea typeface="Arial Bold"/>
                <a:cs typeface="Arial Bold"/>
                <a:sym typeface="Arial Bold"/>
              </a:rPr>
              <a:t>An Aristocratic Couple </a:t>
            </a:r>
            <a:r>
              <a:rPr sz="1200">
                <a:latin typeface="Arial"/>
                <a:ea typeface="Arial"/>
                <a:cs typeface="Arial"/>
                <a:sym typeface="Arial"/>
              </a:rPr>
              <a:t>Portraits, such as this one of the English landowner</a:t>
            </a:r>
            <a:r>
              <a:rPr i="1" sz="1200">
                <a:latin typeface="Arial"/>
                <a:ea typeface="Arial"/>
                <a:cs typeface="Arial"/>
                <a:sym typeface="Arial"/>
              </a:rPr>
              <a:t>, Robert Andrews and His Wife</a:t>
            </a:r>
            <a:r>
              <a:rPr sz="1200">
                <a:latin typeface="Arial"/>
                <a:ea typeface="Arial"/>
                <a:cs typeface="Arial"/>
                <a:sym typeface="Arial"/>
              </a:rPr>
              <a:t>, by Thomas Gainsborough (1728–1788), contain many clues to the aristocratic dominance of landed society.</a:t>
            </a:r>
            <a:endParaRPr sz="1200">
              <a:latin typeface="Calibri"/>
              <a:ea typeface="Calibri"/>
              <a:cs typeface="Calibri"/>
              <a:sym typeface="Calibri"/>
            </a:endParaRPr>
          </a:p>
          <a:p>
            <a:pPr lvl="0">
              <a:lnSpc>
                <a:spcPct val="100000"/>
              </a:lnSpc>
              <a:defRPr sz="1800"/>
            </a:pPr>
            <a:r>
              <a:rPr sz="1200">
                <a:latin typeface="Calibri"/>
                <a:ea typeface="Calibri"/>
                <a:cs typeface="Calibri"/>
                <a:sym typeface="Calibri"/>
              </a:rPr>
              <a:t>National Gallery, London/Art Resource, NY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 name="Shape 160"/>
          <p:cNvSpPr/>
          <p:nvPr>
            <p:ph type="sldImg"/>
          </p:nvPr>
        </p:nvSpPr>
        <p:spPr>
          <a:prstGeom prst="rect">
            <a:avLst/>
          </a:prstGeom>
        </p:spPr>
        <p:txBody>
          <a:bodyPr/>
          <a:lstStyle/>
          <a:p>
            <a:pPr lvl="0"/>
          </a:p>
        </p:txBody>
      </p:sp>
      <p:sp>
        <p:nvSpPr>
          <p:cNvPr id="161" name="Shape 161"/>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Eighteenth-century France had some of the best roads in the world, but they were often built with forced labor. French peasants were required to work part of each year on such projects. This system, called the corvée, was not abolished until the French Revolution in 1789.</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Louvre, Paris, France/Erich Lessing/Art Resource, NY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ph type="sldImg"/>
          </p:nvPr>
        </p:nvSpPr>
        <p:spPr>
          <a:prstGeom prst="rect">
            <a:avLst/>
          </a:prstGeom>
        </p:spPr>
        <p:txBody>
          <a:bodyPr/>
          <a:lstStyle/>
          <a:p>
            <a:pPr lvl="0"/>
          </a:p>
        </p:txBody>
      </p:sp>
      <p:sp>
        <p:nvSpPr>
          <p:cNvPr id="169" name="Shape 169"/>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Emelyan Pugachev (1726–1775) led the largest peasant revolt in Russian history. In this contemporary propaganda picture he is shown in chains. An inscription in Russian and German was printed below the picture decrying the evils of revolution and insurrection.</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Bildarchiv Preussischer Kulturbesitz</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Shape 189"/>
          <p:cNvSpPr/>
          <p:nvPr>
            <p:ph type="sldImg"/>
          </p:nvPr>
        </p:nvSpPr>
        <p:spPr>
          <a:prstGeom prst="rect">
            <a:avLst/>
          </a:prstGeom>
        </p:spPr>
        <p:txBody>
          <a:bodyPr/>
          <a:lstStyle/>
          <a:p>
            <a:pPr lvl="0"/>
          </a:p>
        </p:txBody>
      </p:sp>
      <p:sp>
        <p:nvSpPr>
          <p:cNvPr id="190" name="Shape 190"/>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During the seventeenth century the French Le Nain brothers painted scenes of French peasant life. Although the images softened many of the harsh realities of peasant existence, the clothing and the interiors were based on actual models and convey the character of the life of better-off French peasants whose lives would have continued very much the same into the eighteenth century.</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Erich Lessing/Art Resource, NY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lvl="0"/>
          </a:p>
        </p:txBody>
      </p:sp>
      <p:sp>
        <p:nvSpPr>
          <p:cNvPr id="213" name="Shape 213"/>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The English agricultural improver Jethro Tull devised this seed drill, which increased wheat crops by planting seed deep in the soil rather than just casting it randomly on the surface.</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Image Works/Mary Evans Picture Library Ltd.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9" name="Shape 229"/>
          <p:cNvSpPr/>
          <p:nvPr>
            <p:ph type="sldImg"/>
          </p:nvPr>
        </p:nvSpPr>
        <p:spPr>
          <a:prstGeom prst="rect">
            <a:avLst/>
          </a:prstGeom>
        </p:spPr>
        <p:txBody>
          <a:bodyPr/>
          <a:lstStyle/>
          <a:p>
            <a:pPr lvl="0"/>
          </a:p>
        </p:txBody>
      </p:sp>
      <p:sp>
        <p:nvSpPr>
          <p:cNvPr id="230" name="Shape 230"/>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This is the detail of a 1739 map by Louis Bretez, a member of the Academy of Painting and Sculpture, showing an aerial view of the city of Paris. The primary function of the map was to reestablish Paris as the universal model of a capital city.</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Library of Congress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4" name="Shape 234"/>
          <p:cNvSpPr/>
          <p:nvPr>
            <p:ph type="sldImg"/>
          </p:nvPr>
        </p:nvSpPr>
        <p:spPr>
          <a:prstGeom prst="rect">
            <a:avLst/>
          </a:prstGeom>
        </p:spPr>
        <p:txBody>
          <a:bodyPr/>
          <a:lstStyle/>
          <a:p>
            <a:pPr lvl="0"/>
          </a:p>
        </p:txBody>
      </p:sp>
      <p:sp>
        <p:nvSpPr>
          <p:cNvPr id="235" name="Shape 235"/>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Consumption of all forms of consumer goods increased greatly in the eighteenth century. This engraving illustrates a shop, probably in Paris. Here women, working apparently for a woman manager, are making dresses and hats to meet the demands of the fashion trade. As the document on page 471 demonstrates, some women writers urged more such employment opportunities for women.</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Bildarchiv Preussischer Kulturbesitz</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1" name="Shape 251"/>
          <p:cNvSpPr/>
          <p:nvPr>
            <p:ph type="sldImg"/>
          </p:nvPr>
        </p:nvSpPr>
        <p:spPr>
          <a:prstGeom prst="rect">
            <a:avLst/>
          </a:prstGeom>
        </p:spPr>
        <p:txBody>
          <a:bodyPr/>
          <a:lstStyle/>
          <a:p>
            <a:pPr lvl="0"/>
          </a:p>
        </p:txBody>
      </p:sp>
      <p:sp>
        <p:nvSpPr>
          <p:cNvPr id="252" name="Shape 252"/>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James Hargreaves’s spinning jenny permitted the spinning of numerous spindles of thread on a single machine.</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akg-images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6.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7.png"/><Relationship Id="rId4" Type="http://schemas.openxmlformats.org/officeDocument/2006/relationships/image" Target="../media/image18.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9"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0" name="Shape 10"/>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1"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2"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3" name="Shape 13"/>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4" name="Shape 14"/>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8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87" name="Shape 8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8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8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90" name="Shape 9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91" name="Shape 9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92" name="Shape 9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93" name="Shape 9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94" name="Shape 9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9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97" name="Shape 9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9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9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00" name="Shape 10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01" name="Shape 10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02" name="Shape 10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03" name="Shape 10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04" name="Shape 10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10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07" name="Shape 10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0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0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10" name="Shape 11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11" name="Shape 11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12" name="Shape 11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13" name="Shape 11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14" name="Shape 11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7" name="Shape 17"/>
          <p:cNvSpPr/>
          <p:nvPr>
            <p:ph type="body" idx="1"/>
          </p:nvPr>
        </p:nvSpPr>
        <p:spPr>
          <a:prstGeom prst="rect">
            <a:avLst/>
          </a:prstGeom>
        </p:spPr>
        <p:txBody>
          <a:bodyPr/>
          <a:lstStyle>
            <a:lvl1pPr>
              <a:buBlip>
                <a:blip r:embed="rId2"/>
              </a:buBlip>
            </a:lvl1pPr>
            <a:lvl2pPr>
              <a:buBlip>
                <a:blip r:embed="rId3"/>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8" name="Shape 1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0"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21" name="Shape 21"/>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22"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23"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24" name="Shape 24"/>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25" name="Shape 25"/>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26" name="Shape 2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29" name="Shape 2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3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3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32" name="Shape 3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33" name="Shape 3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34" name="Shape 3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35" name="Shape 3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36" name="Shape 3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3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39" name="Shape 3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4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4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42" name="Shape 4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43" name="Shape 4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44" name="Shape 4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45" name="Shape 4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46" name="Shape 4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4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49" name="Shape 4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5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5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52" name="Shape 5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53" name="Shape 5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54" name="Shape 5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55" name="Shape 5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56" name="Shape 5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5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59" name="Shape 5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6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6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62" name="Shape 6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63" name="Shape 6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64" name="Shape 6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65" name="Shape 6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66" name="Shape 6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6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69" name="Shape 6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7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72" name="Shape 7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73" name="Shape 7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74" name="Shape 7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7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77" name="Shape 7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7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80" name="Shape 8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81" name="Shape 8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82" name="Shape 8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83" name="Shape 8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84" name="Shape 8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slideLayout" Target="../slideLayouts/slideLayout1.xml"/><Relationship Id="rId8" Type="http://schemas.openxmlformats.org/officeDocument/2006/relationships/slideLayout" Target="../slideLayouts/slideLayout2.xml"/><Relationship Id="rId9" Type="http://schemas.openxmlformats.org/officeDocument/2006/relationships/slideLayout" Target="../slideLayouts/slideLayout3.xml"/><Relationship Id="rId10" Type="http://schemas.openxmlformats.org/officeDocument/2006/relationships/slideLayout" Target="../slideLayouts/slideLayout4.xml"/><Relationship Id="rId11" Type="http://schemas.openxmlformats.org/officeDocument/2006/relationships/slideLayout" Target="../slideLayouts/slideLayout5.xml"/><Relationship Id="rId12" Type="http://schemas.openxmlformats.org/officeDocument/2006/relationships/slideLayout" Target="../slideLayouts/slideLayout6.xml"/><Relationship Id="rId13" Type="http://schemas.openxmlformats.org/officeDocument/2006/relationships/slideLayout" Target="../slideLayouts/slideLayout7.xml"/><Relationship Id="rId14" Type="http://schemas.openxmlformats.org/officeDocument/2006/relationships/slideLayout" Target="../slideLayouts/slideLayout8.xml"/><Relationship Id="rId15" Type="http://schemas.openxmlformats.org/officeDocument/2006/relationships/slideLayout" Target="../slideLayouts/slideLayout9.xml"/><Relationship Id="rId16" Type="http://schemas.openxmlformats.org/officeDocument/2006/relationships/slideLayout" Target="../slideLayouts/slideLayout10.xml"/><Relationship Id="rId17" Type="http://schemas.openxmlformats.org/officeDocument/2006/relationships/slideLayout" Target="../slideLayouts/slideLayout11.xml"/><Relationship Id="rId18"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grpSp>
        <p:nvGrpSpPr>
          <p:cNvPr id="4" name="Group 4"/>
          <p:cNvGrpSpPr/>
          <p:nvPr/>
        </p:nvGrpSpPr>
        <p:grpSpPr>
          <a:xfrm>
            <a:off x="0" y="0"/>
            <a:ext cx="6362700" cy="6858000"/>
            <a:chOff x="0" y="0"/>
            <a:chExt cx="6362700" cy="6858000"/>
          </a:xfrm>
        </p:grpSpPr>
        <p:pic>
          <p:nvPicPr>
            <p:cNvPr id="2" name="Expbanna.png" descr="Expbanna"/>
            <p:cNvPicPr/>
            <p:nvPr/>
          </p:nvPicPr>
          <p:blipFill>
            <a:blip r:embed="rId3">
              <a:extLst/>
            </a:blip>
            <a:stretch>
              <a:fillRect/>
            </a:stretch>
          </p:blipFill>
          <p:spPr>
            <a:xfrm>
              <a:off x="0" y="0"/>
              <a:ext cx="685800" cy="6858000"/>
            </a:xfrm>
            <a:prstGeom prst="rect">
              <a:avLst/>
            </a:prstGeom>
            <a:ln w="12700" cap="flat">
              <a:noFill/>
              <a:miter lim="400000"/>
            </a:ln>
            <a:effectLst/>
          </p:spPr>
        </p:pic>
        <p:pic>
          <p:nvPicPr>
            <p:cNvPr id="3" name="EXPHORSA.png" descr="EXPHORSA"/>
            <p:cNvPicPr/>
            <p:nvPr/>
          </p:nvPicPr>
          <p:blipFill>
            <a:blip r:embed="rId4">
              <a:extLst/>
            </a:blip>
            <a:stretch>
              <a:fillRect/>
            </a:stretch>
          </p:blipFill>
          <p:spPr>
            <a:xfrm>
              <a:off x="3505200" y="5715000"/>
              <a:ext cx="2857500" cy="95250"/>
            </a:xfrm>
            <a:prstGeom prst="rect">
              <a:avLst/>
            </a:prstGeom>
            <a:ln w="12700" cap="flat">
              <a:noFill/>
              <a:miter lim="400000"/>
            </a:ln>
            <a:effectLst/>
          </p:spPr>
        </p:pic>
      </p:grpSp>
      <p:sp>
        <p:nvSpPr>
          <p:cNvPr id="5" name="Shape 5"/>
          <p:cNvSpPr/>
          <p:nvPr>
            <p:ph type="title"/>
          </p:nvPr>
        </p:nvSpPr>
        <p:spPr>
          <a:xfrm>
            <a:off x="838200" y="0"/>
            <a:ext cx="8229600" cy="15240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lvl="0">
              <a:defRPr sz="1800">
                <a:solidFill>
                  <a:srgbClr val="000000"/>
                </a:solidFill>
              </a:defRPr>
            </a:pPr>
            <a:r>
              <a:rPr sz="4000">
                <a:solidFill>
                  <a:srgbClr val="482400"/>
                </a:solidFill>
              </a:rPr>
              <a:t>Title Text</a:t>
            </a:r>
          </a:p>
        </p:txBody>
      </p:sp>
      <p:sp>
        <p:nvSpPr>
          <p:cNvPr id="6" name="Shape 6"/>
          <p:cNvSpPr/>
          <p:nvPr>
            <p:ph type="body" idx="1"/>
          </p:nvPr>
        </p:nvSpPr>
        <p:spPr>
          <a:xfrm>
            <a:off x="1069975" y="1524000"/>
            <a:ext cx="7769225" cy="53340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7" name="Shape 7"/>
          <p:cNvSpPr/>
          <p:nvPr>
            <p:ph type="sldNum" sz="quarter" idx="2"/>
          </p:nvPr>
        </p:nvSpPr>
        <p:spPr>
          <a:xfrm>
            <a:off x="7010400" y="6400800"/>
            <a:ext cx="1905000" cy="348429"/>
          </a:xfrm>
          <a:prstGeom prst="rect">
            <a:avLst/>
          </a:prstGeom>
          <a:ln w="12700">
            <a:miter lim="400000"/>
          </a:ln>
        </p:spPr>
        <p:txBody>
          <a:bodyPr lIns="45719" rIns="45719">
            <a:spAutoFit/>
          </a:bodyPr>
          <a:lstStyle>
            <a:lvl1pPr defTabSz="457200">
              <a:defRPr sz="1800">
                <a:latin typeface="Times New Roman"/>
                <a:ea typeface="Times New Roman"/>
                <a:cs typeface="Times New Roman"/>
                <a:sym typeface="Times New Roman"/>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Lst>
  <p:transition spd="med" advClick="1"/>
  <p:txStyles>
    <p:titleStyle>
      <a:lvl1pPr algn="ctr">
        <a:defRPr sz="4000">
          <a:solidFill>
            <a:srgbClr val="482400"/>
          </a:solidFill>
          <a:latin typeface="Verdana"/>
          <a:ea typeface="Verdana"/>
          <a:cs typeface="Verdana"/>
          <a:sym typeface="Verdana"/>
        </a:defRPr>
      </a:lvl1pPr>
      <a:lvl2pPr algn="ctr">
        <a:defRPr sz="4000">
          <a:solidFill>
            <a:srgbClr val="482400"/>
          </a:solidFill>
          <a:latin typeface="Verdana"/>
          <a:ea typeface="Verdana"/>
          <a:cs typeface="Verdana"/>
          <a:sym typeface="Verdana"/>
        </a:defRPr>
      </a:lvl2pPr>
      <a:lvl3pPr algn="ctr">
        <a:defRPr sz="4000">
          <a:solidFill>
            <a:srgbClr val="482400"/>
          </a:solidFill>
          <a:latin typeface="Verdana"/>
          <a:ea typeface="Verdana"/>
          <a:cs typeface="Verdana"/>
          <a:sym typeface="Verdana"/>
        </a:defRPr>
      </a:lvl3pPr>
      <a:lvl4pPr algn="ctr">
        <a:defRPr sz="4000">
          <a:solidFill>
            <a:srgbClr val="482400"/>
          </a:solidFill>
          <a:latin typeface="Verdana"/>
          <a:ea typeface="Verdana"/>
          <a:cs typeface="Verdana"/>
          <a:sym typeface="Verdana"/>
        </a:defRPr>
      </a:lvl4pPr>
      <a:lvl5pPr algn="ctr">
        <a:defRPr sz="4000">
          <a:solidFill>
            <a:srgbClr val="482400"/>
          </a:solidFill>
          <a:latin typeface="Verdana"/>
          <a:ea typeface="Verdana"/>
          <a:cs typeface="Verdana"/>
          <a:sym typeface="Verdana"/>
        </a:defRPr>
      </a:lvl5pPr>
      <a:lvl6pPr indent="457200" algn="ctr">
        <a:defRPr sz="4000">
          <a:solidFill>
            <a:srgbClr val="482400"/>
          </a:solidFill>
          <a:latin typeface="Verdana"/>
          <a:ea typeface="Verdana"/>
          <a:cs typeface="Verdana"/>
          <a:sym typeface="Verdana"/>
        </a:defRPr>
      </a:lvl6pPr>
      <a:lvl7pPr indent="914400" algn="ctr">
        <a:defRPr sz="4000">
          <a:solidFill>
            <a:srgbClr val="482400"/>
          </a:solidFill>
          <a:latin typeface="Verdana"/>
          <a:ea typeface="Verdana"/>
          <a:cs typeface="Verdana"/>
          <a:sym typeface="Verdana"/>
        </a:defRPr>
      </a:lvl7pPr>
      <a:lvl8pPr indent="1371600" algn="ctr">
        <a:defRPr sz="4000">
          <a:solidFill>
            <a:srgbClr val="482400"/>
          </a:solidFill>
          <a:latin typeface="Verdana"/>
          <a:ea typeface="Verdana"/>
          <a:cs typeface="Verdana"/>
          <a:sym typeface="Verdana"/>
        </a:defRPr>
      </a:lvl8pPr>
      <a:lvl9pPr indent="1828800" algn="ctr">
        <a:defRPr sz="4000">
          <a:solidFill>
            <a:srgbClr val="482400"/>
          </a:solidFill>
          <a:latin typeface="Verdana"/>
          <a:ea typeface="Verdana"/>
          <a:cs typeface="Verdana"/>
          <a:sym typeface="Verdana"/>
        </a:defRPr>
      </a:lvl9pPr>
    </p:titleStyle>
    <p:bodyStyle>
      <a:lvl1pPr marL="342900" indent="-342900">
        <a:spcBef>
          <a:spcPts val="700"/>
        </a:spcBef>
        <a:buSzPct val="100000"/>
        <a:buBlip>
          <a:blip r:embed="rId5"/>
        </a:buBlip>
        <a:defRPr sz="3000">
          <a:latin typeface="Verdana"/>
          <a:ea typeface="Verdana"/>
          <a:cs typeface="Verdana"/>
          <a:sym typeface="Verdana"/>
        </a:defRPr>
      </a:lvl1pPr>
      <a:lvl2pPr marL="786911" indent="-329711">
        <a:spcBef>
          <a:spcPts val="700"/>
        </a:spcBef>
        <a:buSzPct val="100000"/>
        <a:buBlip>
          <a:blip r:embed="rId6"/>
        </a:buBlip>
        <a:defRPr sz="3000">
          <a:latin typeface="Verdana"/>
          <a:ea typeface="Verdana"/>
          <a:cs typeface="Verdana"/>
          <a:sym typeface="Verdana"/>
        </a:defRPr>
      </a:lvl2pPr>
      <a:lvl3pPr marL="1200150" indent="-285750">
        <a:spcBef>
          <a:spcPts val="700"/>
        </a:spcBef>
        <a:buSzPct val="100000"/>
        <a:buChar char="•"/>
        <a:defRPr sz="3000">
          <a:latin typeface="Verdana"/>
          <a:ea typeface="Verdana"/>
          <a:cs typeface="Verdana"/>
          <a:sym typeface="Verdana"/>
        </a:defRPr>
      </a:lvl3pPr>
      <a:lvl4pPr marL="1683327" indent="-311727">
        <a:spcBef>
          <a:spcPts val="700"/>
        </a:spcBef>
        <a:buSzPct val="100000"/>
        <a:buChar char="⬧"/>
        <a:defRPr sz="3000">
          <a:latin typeface="Verdana"/>
          <a:ea typeface="Verdana"/>
          <a:cs typeface="Verdana"/>
          <a:sym typeface="Verdana"/>
        </a:defRPr>
      </a:lvl4pPr>
      <a:lvl5pPr marL="2171700" indent="-342900">
        <a:spcBef>
          <a:spcPts val="700"/>
        </a:spcBef>
        <a:buSzPct val="100000"/>
        <a:buChar char="⬧"/>
        <a:defRPr sz="3000">
          <a:latin typeface="Verdana"/>
          <a:ea typeface="Verdana"/>
          <a:cs typeface="Verdana"/>
          <a:sym typeface="Verdana"/>
        </a:defRPr>
      </a:lvl5pPr>
      <a:lvl6pPr marL="2628900" indent="-342900">
        <a:spcBef>
          <a:spcPts val="700"/>
        </a:spcBef>
        <a:buSzPct val="100000"/>
        <a:buChar char="•"/>
        <a:defRPr sz="3000">
          <a:latin typeface="Verdana"/>
          <a:ea typeface="Verdana"/>
          <a:cs typeface="Verdana"/>
          <a:sym typeface="Verdana"/>
        </a:defRPr>
      </a:lvl6pPr>
      <a:lvl7pPr marL="3086100" indent="-342900">
        <a:spcBef>
          <a:spcPts val="700"/>
        </a:spcBef>
        <a:buSzPct val="100000"/>
        <a:buChar char="•"/>
        <a:defRPr sz="3000">
          <a:latin typeface="Verdana"/>
          <a:ea typeface="Verdana"/>
          <a:cs typeface="Verdana"/>
          <a:sym typeface="Verdana"/>
        </a:defRPr>
      </a:lvl7pPr>
      <a:lvl8pPr marL="3543300" indent="-342900">
        <a:spcBef>
          <a:spcPts val="700"/>
        </a:spcBef>
        <a:buSzPct val="100000"/>
        <a:buChar char="•"/>
        <a:defRPr sz="3000">
          <a:latin typeface="Verdana"/>
          <a:ea typeface="Verdana"/>
          <a:cs typeface="Verdana"/>
          <a:sym typeface="Verdana"/>
        </a:defRPr>
      </a:lvl8pPr>
      <a:lvl9pPr marL="4000500" indent="-342900">
        <a:spcBef>
          <a:spcPts val="700"/>
        </a:spcBef>
        <a:buSzPct val="100000"/>
        <a:buChar char="•"/>
        <a:defRPr sz="3000">
          <a:latin typeface="Verdana"/>
          <a:ea typeface="Verdana"/>
          <a:cs typeface="Verdana"/>
          <a:sym typeface="Verdana"/>
        </a:defRPr>
      </a:lvl9pPr>
    </p:bodyStyle>
    <p:otherStyle>
      <a:lvl1pPr defTabSz="457200">
        <a:defRPr>
          <a:solidFill>
            <a:schemeClr val="tx1"/>
          </a:solidFill>
          <a:latin typeface="+mn-lt"/>
          <a:ea typeface="+mn-ea"/>
          <a:cs typeface="+mn-cs"/>
          <a:sym typeface="Times New Roman"/>
        </a:defRPr>
      </a:lvl1pPr>
      <a:lvl2pPr indent="457200" defTabSz="457200">
        <a:defRPr>
          <a:solidFill>
            <a:schemeClr val="tx1"/>
          </a:solidFill>
          <a:latin typeface="+mn-lt"/>
          <a:ea typeface="+mn-ea"/>
          <a:cs typeface="+mn-cs"/>
          <a:sym typeface="Times New Roman"/>
        </a:defRPr>
      </a:lvl2pPr>
      <a:lvl3pPr indent="914400" defTabSz="457200">
        <a:defRPr>
          <a:solidFill>
            <a:schemeClr val="tx1"/>
          </a:solidFill>
          <a:latin typeface="+mn-lt"/>
          <a:ea typeface="+mn-ea"/>
          <a:cs typeface="+mn-cs"/>
          <a:sym typeface="Times New Roman"/>
        </a:defRPr>
      </a:lvl3pPr>
      <a:lvl4pPr indent="1371600" defTabSz="457200">
        <a:defRPr>
          <a:solidFill>
            <a:schemeClr val="tx1"/>
          </a:solidFill>
          <a:latin typeface="+mn-lt"/>
          <a:ea typeface="+mn-ea"/>
          <a:cs typeface="+mn-cs"/>
          <a:sym typeface="Times New Roman"/>
        </a:defRPr>
      </a:lvl4pPr>
      <a:lvl5pPr indent="1828800" defTabSz="457200">
        <a:defRPr>
          <a:solidFill>
            <a:schemeClr val="tx1"/>
          </a:solidFill>
          <a:latin typeface="+mn-lt"/>
          <a:ea typeface="+mn-ea"/>
          <a:cs typeface="+mn-cs"/>
          <a:sym typeface="Times New Roman"/>
        </a:defRPr>
      </a:lvl5pPr>
      <a:lvl6pPr defTabSz="457200">
        <a:defRPr>
          <a:solidFill>
            <a:schemeClr val="tx1"/>
          </a:solidFill>
          <a:latin typeface="+mn-lt"/>
          <a:ea typeface="+mn-ea"/>
          <a:cs typeface="+mn-cs"/>
          <a:sym typeface="Times New Roman"/>
        </a:defRPr>
      </a:lvl6pPr>
      <a:lvl7pPr defTabSz="457200">
        <a:defRPr>
          <a:solidFill>
            <a:schemeClr val="tx1"/>
          </a:solidFill>
          <a:latin typeface="+mn-lt"/>
          <a:ea typeface="+mn-ea"/>
          <a:cs typeface="+mn-cs"/>
          <a:sym typeface="Times New Roman"/>
        </a:defRPr>
      </a:lvl7pPr>
      <a:lvl8pPr defTabSz="457200">
        <a:defRPr>
          <a:solidFill>
            <a:schemeClr val="tx1"/>
          </a:solidFill>
          <a:latin typeface="+mn-lt"/>
          <a:ea typeface="+mn-ea"/>
          <a:cs typeface="+mn-cs"/>
          <a:sym typeface="Times New Roman"/>
        </a:defRPr>
      </a:lvl8pPr>
      <a:lvl9pPr defTabSz="457200">
        <a:defRPr>
          <a:solidFill>
            <a:schemeClr val="tx1"/>
          </a:solidFill>
          <a:latin typeface="+mn-lt"/>
          <a:ea typeface="+mn-ea"/>
          <a:cs typeface="+mn-cs"/>
          <a:sym typeface="Times New Roma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Shape 118"/>
          <p:cNvSpPr/>
          <p:nvPr/>
        </p:nvSpPr>
        <p:spPr>
          <a:xfrm>
            <a:off x="990600" y="4191000"/>
            <a:ext cx="7772400" cy="1954855"/>
          </a:xfrm>
          <a:prstGeom prst="rect">
            <a:avLst/>
          </a:prstGeom>
          <a:ln w="12700">
            <a:miter lim="400000"/>
          </a:ln>
          <a:effectLst>
            <a:outerShdw sx="100000" sy="100000" kx="0" ky="0" algn="b" rotWithShape="0" blurRad="63500" dist="35921" dir="2700000">
              <a:srgbClr val="808080">
                <a:alpha val="74996"/>
              </a:srgbClr>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sz="7000">
                <a:latin typeface="Times New Roman"/>
                <a:ea typeface="Times New Roman"/>
                <a:cs typeface="Times New Roman"/>
                <a:sym typeface="Times New Roman"/>
              </a:rPr>
              <a:t>Chapter 15</a:t>
            </a:r>
            <a:endParaRPr sz="7000">
              <a:latin typeface="Times New Roman"/>
              <a:ea typeface="Times New Roman"/>
              <a:cs typeface="Times New Roman"/>
              <a:sym typeface="Times New Roman"/>
            </a:endParaRPr>
          </a:p>
          <a:p>
            <a:pPr lvl="0" algn="ctr" defTabSz="457200">
              <a:defRPr sz="1800"/>
            </a:pPr>
            <a:r>
              <a:rPr sz="3000">
                <a:latin typeface="Times New Roman"/>
                <a:ea typeface="Times New Roman"/>
                <a:cs typeface="Times New Roman"/>
                <a:sym typeface="Times New Roman"/>
              </a:rPr>
              <a:t>Society and Economy Under</a:t>
            </a:r>
            <a:endParaRPr sz="3000">
              <a:latin typeface="Times New Roman"/>
              <a:ea typeface="Times New Roman"/>
              <a:cs typeface="Times New Roman"/>
              <a:sym typeface="Times New Roman"/>
            </a:endParaRPr>
          </a:p>
          <a:p>
            <a:pPr lvl="0" algn="ctr" defTabSz="457200">
              <a:defRPr sz="1800"/>
            </a:pPr>
            <a:r>
              <a:rPr sz="3000">
                <a:latin typeface="Times New Roman"/>
                <a:ea typeface="Times New Roman"/>
                <a:cs typeface="Times New Roman"/>
                <a:sym typeface="Times New Roman"/>
              </a:rPr>
              <a:t>the Old Regime in the Eighteenth Century</a:t>
            </a:r>
          </a:p>
        </p:txBody>
      </p:sp>
      <p:pic>
        <p:nvPicPr>
          <p:cNvPr id="119" name="title.png" descr="title"/>
          <p:cNvPicPr/>
          <p:nvPr/>
        </p:nvPicPr>
        <p:blipFill>
          <a:blip r:embed="rId2">
            <a:extLst/>
          </a:blip>
          <a:stretch>
            <a:fillRect/>
          </a:stretch>
        </p:blipFill>
        <p:spPr>
          <a:xfrm>
            <a:off x="1549400" y="762000"/>
            <a:ext cx="6680200" cy="3413125"/>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Aristocracy (cont.)</a:t>
            </a:r>
          </a:p>
        </p:txBody>
      </p:sp>
      <p:sp>
        <p:nvSpPr>
          <p:cNvPr id="150" name="Shape 150"/>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Eastern European nobilities</a:t>
            </a:r>
            <a:endParaRPr sz="3000"/>
          </a:p>
          <a:p>
            <a:pPr lvl="1" marL="742950" indent="-285750">
              <a:spcBef>
                <a:spcPts val="600"/>
              </a:spcBef>
              <a:buBlip>
                <a:blip r:embed="rId3"/>
              </a:buBlip>
              <a:defRPr sz="1800"/>
            </a:pPr>
            <a:r>
              <a:rPr sz="2600"/>
              <a:t>Military traditions important</a:t>
            </a:r>
            <a:endParaRPr sz="2600"/>
          </a:p>
          <a:p>
            <a:pPr lvl="1" marL="742950" indent="-285750">
              <a:spcBef>
                <a:spcPts val="600"/>
              </a:spcBef>
              <a:buBlip>
                <a:blip r:embed="rId3"/>
              </a:buBlip>
              <a:defRPr sz="1800"/>
            </a:pPr>
            <a:r>
              <a:rPr sz="2600"/>
              <a:t>Extensive repressive power over serfs</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Shape 15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Aristocratic Resurgence</a:t>
            </a:r>
          </a:p>
        </p:txBody>
      </p:sp>
      <p:sp>
        <p:nvSpPr>
          <p:cNvPr id="153" name="Shape 153"/>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marL="320039" indent="-320039">
              <a:lnSpc>
                <a:spcPct val="90000"/>
              </a:lnSpc>
              <a:spcBef>
                <a:spcPts val="600"/>
              </a:spcBef>
              <a:buBlip>
                <a:blip r:embed="rId2"/>
              </a:buBlip>
              <a:defRPr sz="1800"/>
            </a:pPr>
            <a:r>
              <a:rPr sz="2800"/>
              <a:t>Europe-wide reaction to threat from expanding power of monarchies</a:t>
            </a:r>
            <a:endParaRPr sz="2800"/>
          </a:p>
          <a:p>
            <a:pPr lvl="1" marL="720969" indent="-263769">
              <a:lnSpc>
                <a:spcPct val="90000"/>
              </a:lnSpc>
              <a:spcBef>
                <a:spcPts val="500"/>
              </a:spcBef>
              <a:buBlip>
                <a:blip r:embed="rId3"/>
              </a:buBlip>
              <a:defRPr sz="1800"/>
            </a:pPr>
            <a:r>
              <a:rPr sz="2400"/>
              <a:t>Tried to preserve privileges by making nobility harder to attain</a:t>
            </a:r>
            <a:endParaRPr sz="2400"/>
          </a:p>
          <a:p>
            <a:pPr lvl="1" marL="720969" indent="-263769">
              <a:lnSpc>
                <a:spcPct val="90000"/>
              </a:lnSpc>
              <a:spcBef>
                <a:spcPts val="500"/>
              </a:spcBef>
              <a:buBlip>
                <a:blip r:embed="rId3"/>
              </a:buBlip>
              <a:defRPr sz="1800"/>
            </a:pPr>
            <a:r>
              <a:rPr sz="2400"/>
              <a:t>Pushed to reserve high-ranking military/government/church appointments for nobles</a:t>
            </a:r>
            <a:endParaRPr sz="2400"/>
          </a:p>
          <a:p>
            <a:pPr lvl="1" marL="720969" indent="-263769">
              <a:lnSpc>
                <a:spcPct val="90000"/>
              </a:lnSpc>
              <a:spcBef>
                <a:spcPts val="500"/>
              </a:spcBef>
              <a:buBlip>
                <a:blip r:embed="rId3"/>
              </a:buBlip>
              <a:defRPr sz="1800"/>
            </a:pPr>
            <a:r>
              <a:rPr sz="2400"/>
              <a:t>Sought to leverage existing noble-controlled institutions (British Parliament, French </a:t>
            </a:r>
            <a:r>
              <a:rPr i="1" sz="2400"/>
              <a:t>parlements</a:t>
            </a:r>
            <a:r>
              <a:rPr sz="2400"/>
              <a:t>, German provincial diets, etc.)</a:t>
            </a:r>
            <a:endParaRPr sz="2400"/>
          </a:p>
          <a:p>
            <a:pPr lvl="1" marL="720969" indent="-263769">
              <a:lnSpc>
                <a:spcPct val="90000"/>
              </a:lnSpc>
              <a:spcBef>
                <a:spcPts val="500"/>
              </a:spcBef>
              <a:buBlip>
                <a:blip r:embed="rId3"/>
              </a:buBlip>
              <a:defRPr sz="1800"/>
            </a:pPr>
            <a:r>
              <a:rPr sz="2400"/>
              <a:t>Tried to shore up wealth through new tax exemptions, raising rents</a:t>
            </a: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Peasants &amp; Serfs</a:t>
            </a:r>
          </a:p>
        </p:txBody>
      </p:sp>
      <p:sp>
        <p:nvSpPr>
          <p:cNvPr id="156" name="Shape 156"/>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marL="266090" indent="-266090" defTabSz="886968">
              <a:lnSpc>
                <a:spcPct val="90000"/>
              </a:lnSpc>
              <a:spcBef>
                <a:spcPts val="500"/>
              </a:spcBef>
              <a:buBlip>
                <a:blip r:embed="rId2"/>
              </a:buBlip>
              <a:defRPr sz="1800"/>
            </a:pPr>
            <a:r>
              <a:rPr sz="2328"/>
              <a:t>Lives of economic and social dependency, exploitation, vulnerability</a:t>
            </a:r>
            <a:endParaRPr sz="2328"/>
          </a:p>
          <a:p>
            <a:pPr lvl="0" marL="266090" indent="-266090" defTabSz="886968">
              <a:lnSpc>
                <a:spcPct val="90000"/>
              </a:lnSpc>
              <a:spcBef>
                <a:spcPts val="500"/>
              </a:spcBef>
              <a:buBlip>
                <a:blip r:embed="rId2"/>
              </a:buBlip>
              <a:defRPr sz="1800"/>
            </a:pPr>
            <a:r>
              <a:rPr sz="2328"/>
              <a:t>Power of European landlords increased from west to east</a:t>
            </a:r>
            <a:endParaRPr sz="2328"/>
          </a:p>
          <a:p>
            <a:pPr lvl="0" marL="266090" indent="-266090" defTabSz="886968">
              <a:lnSpc>
                <a:spcPct val="90000"/>
              </a:lnSpc>
              <a:spcBef>
                <a:spcPts val="500"/>
              </a:spcBef>
              <a:buBlip>
                <a:blip r:embed="rId2"/>
              </a:buBlip>
              <a:defRPr sz="1800"/>
            </a:pPr>
            <a:r>
              <a:rPr sz="2328"/>
              <a:t>French peasants: </a:t>
            </a:r>
            <a:r>
              <a:rPr i="1" sz="2328"/>
              <a:t>banalitiés</a:t>
            </a:r>
            <a:r>
              <a:rPr sz="2328"/>
              <a:t> (feudal dues); </a:t>
            </a:r>
            <a:r>
              <a:rPr i="1" sz="2328"/>
              <a:t>corveé</a:t>
            </a:r>
            <a:r>
              <a:rPr sz="2328"/>
              <a:t> (annual forced labor)</a:t>
            </a:r>
            <a:endParaRPr sz="2328"/>
          </a:p>
          <a:p>
            <a:pPr lvl="0" marL="266090" indent="-266090" defTabSz="886968">
              <a:lnSpc>
                <a:spcPct val="90000"/>
              </a:lnSpc>
              <a:spcBef>
                <a:spcPts val="500"/>
              </a:spcBef>
              <a:buBlip>
                <a:blip r:embed="rId2"/>
              </a:buBlip>
              <a:defRPr sz="1800"/>
            </a:pPr>
            <a:r>
              <a:rPr sz="2328"/>
              <a:t>Habsburg serfs: near-slavery; </a:t>
            </a:r>
            <a:r>
              <a:rPr i="1" sz="2328"/>
              <a:t>robot</a:t>
            </a:r>
            <a:r>
              <a:rPr sz="2328"/>
              <a:t> (compulsory service to lord)</a:t>
            </a:r>
            <a:endParaRPr sz="2328"/>
          </a:p>
          <a:p>
            <a:pPr lvl="0" marL="266090" indent="-266090" defTabSz="886968">
              <a:lnSpc>
                <a:spcPct val="90000"/>
              </a:lnSpc>
              <a:spcBef>
                <a:spcPts val="500"/>
              </a:spcBef>
              <a:buBlip>
                <a:blip r:embed="rId2"/>
              </a:buBlip>
              <a:defRPr sz="1800"/>
            </a:pPr>
            <a:r>
              <a:rPr sz="2328"/>
              <a:t>Russian serfs: worst off; noble wealth measured by number of serfs, not acres</a:t>
            </a:r>
            <a:endParaRPr sz="2328"/>
          </a:p>
          <a:p>
            <a:pPr lvl="0" marL="266090" indent="-266090" defTabSz="886968">
              <a:lnSpc>
                <a:spcPct val="90000"/>
              </a:lnSpc>
              <a:spcBef>
                <a:spcPts val="500"/>
              </a:spcBef>
              <a:buBlip>
                <a:blip r:embed="rId2"/>
              </a:buBlip>
              <a:defRPr sz="1800"/>
            </a:pPr>
            <a:r>
              <a:rPr sz="2328"/>
              <a:t>Ottoman Empire (SE Europe): peasants nominally free; marginally empowered by scarcity of labor</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Eighteenth-century France had some of the best roads in the world, but they were often built with forced labor. French peasants were required to work part of each year on such projects. This system, called the corvée, was not abolished until the French Revolution in 1789.</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Louvre, Paris, France/Erich Lessing/Art Resource, NY</a:t>
            </a:r>
          </a:p>
        </p:txBody>
      </p:sp>
      <p:pic>
        <p:nvPicPr>
          <p:cNvPr id="159" name="AAACANO0.jpeg" descr="AAACANO0.jpg"/>
          <p:cNvPicPr/>
          <p:nvPr/>
        </p:nvPicPr>
        <p:blipFill>
          <a:blip r:embed="rId3">
            <a:extLst/>
          </a:blip>
          <a:stretch>
            <a:fillRect/>
          </a:stretch>
        </p:blipFill>
        <p:spPr>
          <a:xfrm>
            <a:off x="685800" y="762000"/>
            <a:ext cx="8477250" cy="5032375"/>
          </a:xfrm>
          <a:prstGeom prst="rect">
            <a:avLst/>
          </a:prstGeom>
          <a:ln w="12700">
            <a:miter lim="400000"/>
          </a:ln>
        </p:spPr>
      </p:pic>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3" name="Shape 16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Peasant Rebellions</a:t>
            </a:r>
          </a:p>
        </p:txBody>
      </p:sp>
      <p:sp>
        <p:nvSpPr>
          <p:cNvPr id="164" name="Shape 164"/>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marL="308609" indent="-308609">
              <a:spcBef>
                <a:spcPts val="600"/>
              </a:spcBef>
              <a:buBlip>
                <a:blip r:embed="rId2"/>
              </a:buBlip>
              <a:defRPr sz="1800"/>
            </a:pPr>
            <a:r>
              <a:rPr sz="2700"/>
              <a:t>Russia: Pugachev’s Rebellion (1773–1775)—all of southern Russia; eventually crushed; largest 18th c. uprising</a:t>
            </a:r>
            <a:endParaRPr sz="2700"/>
          </a:p>
          <a:p>
            <a:pPr lvl="0" marL="308609" indent="-308609">
              <a:spcBef>
                <a:spcPts val="600"/>
              </a:spcBef>
              <a:buBlip>
                <a:blip r:embed="rId2"/>
              </a:buBlip>
              <a:defRPr sz="1800"/>
            </a:pPr>
            <a:r>
              <a:rPr sz="2700"/>
              <a:t>Eastern Europe: smaller revolts in Bohemia, Transylvania, Moravia, Austria</a:t>
            </a:r>
            <a:endParaRPr sz="2700"/>
          </a:p>
          <a:p>
            <a:pPr lvl="0" marL="308609" indent="-308609">
              <a:spcBef>
                <a:spcPts val="600"/>
              </a:spcBef>
              <a:buBlip>
                <a:blip r:embed="rId2"/>
              </a:buBlip>
              <a:defRPr sz="1800"/>
            </a:pPr>
            <a:r>
              <a:rPr sz="2700"/>
              <a:t>Western Europe: almost no revolts, but rural riots in England; usually attempts to assert traditional rights against innovations—thus conservative</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6" name="Shape 166"/>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Emelyan Pugachev (1726–1775) led the largest peasant revolt in Russian history. In this contemporary propaganda picture he is shown in chains. An inscription in Russian and German was printed below the picture decrying the evils of revolution and insurrection.</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Bildarchiv Preussischer Kulturbesitz</a:t>
            </a:r>
          </a:p>
        </p:txBody>
      </p:sp>
      <p:pic>
        <p:nvPicPr>
          <p:cNvPr id="167" name="AAACANP0.jpeg" descr="AAACANP0.jpg"/>
          <p:cNvPicPr/>
          <p:nvPr/>
        </p:nvPicPr>
        <p:blipFill>
          <a:blip r:embed="rId3">
            <a:extLst/>
          </a:blip>
          <a:stretch>
            <a:fillRect/>
          </a:stretch>
        </p:blipFill>
        <p:spPr>
          <a:xfrm>
            <a:off x="2022475" y="0"/>
            <a:ext cx="5708650" cy="6400800"/>
          </a:xfrm>
          <a:prstGeom prst="rect">
            <a:avLst/>
          </a:prstGeom>
          <a:ln w="12700">
            <a:miter lim="400000"/>
          </a:ln>
        </p:spPr>
      </p:pic>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 name="Shape 17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English Game Laws</a:t>
            </a:r>
          </a:p>
        </p:txBody>
      </p:sp>
      <p:sp>
        <p:nvSpPr>
          <p:cNvPr id="172" name="Shape 172"/>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1671–1831: English landowners had exclusive legal right to hunt game</a:t>
            </a:r>
            <a:endParaRPr sz="3000"/>
          </a:p>
          <a:p>
            <a:pPr lvl="0">
              <a:buBlip>
                <a:blip r:embed="rId2"/>
              </a:buBlip>
              <a:defRPr sz="1800"/>
            </a:pPr>
            <a:r>
              <a:rPr sz="3000"/>
              <a:t>Upheld superior status of aristocracy (over peasants) and landed gentry (over commercial classes)</a:t>
            </a:r>
            <a:endParaRPr sz="3000"/>
          </a:p>
          <a:p>
            <a:pPr lvl="0">
              <a:buBlip>
                <a:blip r:embed="rId2"/>
              </a:buBlip>
              <a:defRPr sz="1800"/>
            </a:pPr>
            <a:r>
              <a:rPr sz="3000"/>
              <a:t>Gentry hired gamekeepers to guard against poachers; killing deer by unauthorized persons became capital crime</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 name="Shape 17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English Game Laws (cont.)</a:t>
            </a:r>
          </a:p>
        </p:txBody>
      </p:sp>
      <p:sp>
        <p:nvSpPr>
          <p:cNvPr id="175" name="Shape 175"/>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Poaching nonetheless popular—a source of food for the hungry</a:t>
            </a:r>
            <a:endParaRPr sz="3000"/>
          </a:p>
          <a:p>
            <a:pPr lvl="0">
              <a:buBlip>
                <a:blip r:embed="rId2"/>
              </a:buBlip>
              <a:defRPr sz="1800"/>
            </a:pPr>
            <a:r>
              <a:rPr sz="3000"/>
              <a:t>Black market driven by urban demand for luxury meat</a:t>
            </a:r>
            <a:endParaRPr sz="3000"/>
          </a:p>
          <a:p>
            <a:pPr lvl="0">
              <a:buBlip>
                <a:blip r:embed="rId2"/>
              </a:buBlip>
              <a:defRPr sz="1800"/>
            </a:pPr>
            <a:r>
              <a:rPr sz="3000"/>
              <a:t>1831: laws rewritten to permit landowners to allow others to hunt</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Family Structure</a:t>
            </a:r>
          </a:p>
        </p:txBody>
      </p:sp>
      <p:sp>
        <p:nvSpPr>
          <p:cNvPr id="178" name="Shape 178"/>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marL="302437" indent="-302437" defTabSz="896111">
              <a:lnSpc>
                <a:spcPct val="90000"/>
              </a:lnSpc>
              <a:spcBef>
                <a:spcPts val="600"/>
              </a:spcBef>
              <a:buBlip>
                <a:blip r:embed="rId2"/>
              </a:buBlip>
              <a:defRPr sz="1800"/>
            </a:pPr>
            <a:r>
              <a:rPr sz="2646">
                <a:latin typeface="Verdana Bold"/>
                <a:ea typeface="Verdana Bold"/>
                <a:cs typeface="Verdana Bold"/>
                <a:sym typeface="Verdana Bold"/>
              </a:rPr>
              <a:t>Family economy</a:t>
            </a:r>
            <a:r>
              <a:rPr sz="2646"/>
              <a:t>: family was basic unit of production and consumption in preindustrial Europe</a:t>
            </a:r>
            <a:endParaRPr sz="2646"/>
          </a:p>
          <a:p>
            <a:pPr lvl="0" marL="302437" indent="-302437" defTabSz="896111">
              <a:lnSpc>
                <a:spcPct val="90000"/>
              </a:lnSpc>
              <a:spcBef>
                <a:spcPts val="600"/>
              </a:spcBef>
              <a:buBlip>
                <a:blip r:embed="rId2"/>
              </a:buBlip>
              <a:defRPr sz="1800"/>
            </a:pPr>
            <a:r>
              <a:rPr sz="2646"/>
              <a:t>Northwestern European households: </a:t>
            </a:r>
            <a:endParaRPr sz="2646"/>
          </a:p>
          <a:p>
            <a:pPr lvl="1" marL="695779" indent="-247723" defTabSz="896111">
              <a:lnSpc>
                <a:spcPct val="90000"/>
              </a:lnSpc>
              <a:spcBef>
                <a:spcPts val="500"/>
              </a:spcBef>
              <a:buBlip>
                <a:blip r:embed="rId3"/>
              </a:buBlip>
              <a:defRPr sz="1800"/>
            </a:pPr>
            <a:r>
              <a:rPr sz="2254"/>
              <a:t>Nuclear family—married couple, children through early teens, servants; appx. 5–6 members average</a:t>
            </a:r>
            <a:endParaRPr sz="2254"/>
          </a:p>
          <a:p>
            <a:pPr lvl="1" marL="695779" indent="-247723" defTabSz="896111">
              <a:lnSpc>
                <a:spcPct val="90000"/>
              </a:lnSpc>
              <a:spcBef>
                <a:spcPts val="500"/>
              </a:spcBef>
              <a:buBlip>
                <a:blip r:embed="rId3"/>
              </a:buBlip>
              <a:defRPr sz="1800"/>
            </a:pPr>
            <a:r>
              <a:rPr sz="2254"/>
              <a:t>Married late—average age 26 (men), 23 (women)</a:t>
            </a:r>
            <a:endParaRPr sz="2254"/>
          </a:p>
          <a:p>
            <a:pPr lvl="1" marL="695779" indent="-247723" defTabSz="896111">
              <a:lnSpc>
                <a:spcPct val="90000"/>
              </a:lnSpc>
              <a:spcBef>
                <a:spcPts val="500"/>
              </a:spcBef>
              <a:buBlip>
                <a:blip r:embed="rId3"/>
              </a:buBlip>
              <a:defRPr sz="1800"/>
            </a:pPr>
            <a:r>
              <a:rPr sz="2254"/>
              <a:t>Servants—young people working in exchange for room, board, wages; not necessarily socially inferior to employers; normally ate with family</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Family Structure (cont.)</a:t>
            </a:r>
          </a:p>
        </p:txBody>
      </p:sp>
      <p:sp>
        <p:nvSpPr>
          <p:cNvPr id="181" name="Shape 181"/>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Eastern European households</a:t>
            </a:r>
            <a:endParaRPr sz="3000"/>
          </a:p>
          <a:p>
            <a:pPr lvl="1" marL="742950" indent="-285750">
              <a:spcBef>
                <a:spcPts val="600"/>
              </a:spcBef>
              <a:buBlip>
                <a:blip r:embed="rId3"/>
              </a:buBlip>
              <a:defRPr sz="1800"/>
            </a:pPr>
            <a:r>
              <a:rPr sz="2600"/>
              <a:t>Marriage usually before 20, often arranged</a:t>
            </a:r>
            <a:endParaRPr sz="2600"/>
          </a:p>
          <a:p>
            <a:pPr lvl="1" marL="742950" indent="-285750">
              <a:spcBef>
                <a:spcPts val="600"/>
              </a:spcBef>
              <a:buBlip>
                <a:blip r:embed="rId3"/>
              </a:buBlip>
              <a:defRPr sz="1800"/>
            </a:pPr>
            <a:r>
              <a:rPr sz="2600"/>
              <a:t>Extended family—3-4 generations, 9-20 members or more in rural Russia</a:t>
            </a:r>
            <a:endParaRPr sz="2600"/>
          </a:p>
          <a:p>
            <a:pPr lvl="1" marL="742950" indent="-285750">
              <a:spcBef>
                <a:spcPts val="600"/>
              </a:spcBef>
              <a:buBlip>
                <a:blip r:embed="rId3"/>
              </a:buBlip>
              <a:defRPr sz="1800"/>
            </a:pPr>
            <a:r>
              <a:rPr sz="2600"/>
              <a:t>Aided by landlord’s need for labor</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 name="Shape 12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77240">
              <a:defRPr sz="1800">
                <a:solidFill>
                  <a:srgbClr val="000000"/>
                </a:solidFill>
              </a:defRPr>
            </a:pPr>
            <a:r>
              <a:rPr sz="935">
                <a:latin typeface="Arial"/>
                <a:ea typeface="Arial"/>
                <a:cs typeface="Arial"/>
                <a:sym typeface="Arial"/>
              </a:rPr>
              <a:t>During the eighteenth century farm women normally worked in the home and performed such tasks as churning butter as well as caring for children. As time passed tasks such as making butter were mechanized and women were displaced from such work.</a:t>
            </a:r>
            <a:br>
              <a:rPr sz="935">
                <a:latin typeface="Arial"/>
                <a:ea typeface="Arial"/>
                <a:cs typeface="Arial"/>
                <a:sym typeface="Arial"/>
              </a:rPr>
            </a:br>
            <a:r>
              <a:rPr sz="935">
                <a:latin typeface="Arial"/>
                <a:ea typeface="Arial"/>
                <a:cs typeface="Arial"/>
                <a:sym typeface="Arial"/>
              </a:rPr>
              <a:t>Francis Wheatley (RA) (1747–1801) Morning, signed and dated 1799, oil on canvas, 171/2 × 211/2 in. (44.5 × 54.5 cm). Yale Center for British Art, Paul Mellon Collection, USA/ Bridgeman Art Library (B1977.14.120)</a:t>
            </a:r>
          </a:p>
        </p:txBody>
      </p:sp>
      <p:pic>
        <p:nvPicPr>
          <p:cNvPr id="122" name="AAAHCSL0.jpeg" descr="AAAHCSL0.jpg"/>
          <p:cNvPicPr/>
          <p:nvPr/>
        </p:nvPicPr>
        <p:blipFill>
          <a:blip r:embed="rId3">
            <a:extLst/>
          </a:blip>
          <a:stretch>
            <a:fillRect/>
          </a:stretch>
        </p:blipFill>
        <p:spPr>
          <a:xfrm>
            <a:off x="1001712" y="0"/>
            <a:ext cx="7750176" cy="6400800"/>
          </a:xfrm>
          <a:prstGeom prst="rect">
            <a:avLst/>
          </a:prstGeom>
          <a:ln w="12700">
            <a:miter lim="400000"/>
          </a:ln>
        </p:spPr>
      </p:pic>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Shape 18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Family Economy</a:t>
            </a:r>
          </a:p>
        </p:txBody>
      </p:sp>
      <p:sp>
        <p:nvSpPr>
          <p:cNvPr id="184" name="Shape 184"/>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marL="274319" indent="-274319">
              <a:lnSpc>
                <a:spcPct val="90000"/>
              </a:lnSpc>
              <a:spcBef>
                <a:spcPts val="500"/>
              </a:spcBef>
              <a:buBlip>
                <a:blip r:embed="rId2"/>
              </a:buBlip>
              <a:defRPr sz="1800"/>
            </a:pPr>
            <a:r>
              <a:rPr sz="2400"/>
              <a:t>Living alone almost impossible and viewed with suspicion </a:t>
            </a:r>
            <a:endParaRPr sz="2400"/>
          </a:p>
          <a:p>
            <a:pPr lvl="0" marL="274319" indent="-274319">
              <a:lnSpc>
                <a:spcPct val="90000"/>
              </a:lnSpc>
              <a:spcBef>
                <a:spcPts val="500"/>
              </a:spcBef>
              <a:buBlip>
                <a:blip r:embed="rId2"/>
              </a:buBlip>
              <a:defRPr sz="1800"/>
            </a:pPr>
            <a:r>
              <a:rPr sz="2400"/>
              <a:t>All household members worked; work products went to family, not individual</a:t>
            </a:r>
            <a:endParaRPr sz="2400"/>
          </a:p>
          <a:p>
            <a:pPr lvl="0" marL="274319" indent="-274319">
              <a:lnSpc>
                <a:spcPct val="90000"/>
              </a:lnSpc>
              <a:spcBef>
                <a:spcPts val="500"/>
              </a:spcBef>
              <a:buBlip>
                <a:blip r:embed="rId2"/>
              </a:buBlip>
              <a:defRPr sz="1800"/>
            </a:pPr>
            <a:r>
              <a:rPr sz="2400"/>
              <a:t>Farming major occupation, but rarely adequate—one or more family members might work elsewhere and send wages home</a:t>
            </a:r>
            <a:endParaRPr sz="2400"/>
          </a:p>
          <a:p>
            <a:pPr lvl="0" marL="274319" indent="-274319">
              <a:lnSpc>
                <a:spcPct val="90000"/>
              </a:lnSpc>
              <a:spcBef>
                <a:spcPts val="500"/>
              </a:spcBef>
              <a:buBlip>
                <a:blip r:embed="rId2"/>
              </a:buBlip>
              <a:defRPr sz="1800"/>
            </a:pPr>
            <a:r>
              <a:rPr sz="2400"/>
              <a:t>Skilled artisans—father chief artisan, wife often sold the wares, children learned the trade</a:t>
            </a:r>
            <a:endParaRPr sz="2400"/>
          </a:p>
          <a:p>
            <a:pPr lvl="0" marL="274319" indent="-274319">
              <a:lnSpc>
                <a:spcPct val="90000"/>
              </a:lnSpc>
              <a:spcBef>
                <a:spcPts val="500"/>
              </a:spcBef>
              <a:buBlip>
                <a:blip r:embed="rId2"/>
              </a:buBlip>
              <a:defRPr sz="1800"/>
            </a:pPr>
            <a:r>
              <a:rPr sz="2400"/>
              <a:t>Western Europe: death of the father often meant disaster; high mortality rate meant high personal and economic vulnerability</a:t>
            </a: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6" name="Shape 186"/>
          <p:cNvSpPr/>
          <p:nvPr/>
        </p:nvSpPr>
        <p:spPr>
          <a:xfrm>
            <a:off x="2743200" y="6705600"/>
            <a:ext cx="4267200"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defRPr sz="600">
                <a:solidFill>
                  <a:srgbClr val="482400"/>
                </a:solidFill>
                <a:latin typeface="Arial"/>
                <a:ea typeface="Arial"/>
                <a:cs typeface="Arial"/>
                <a:sym typeface="Arial"/>
              </a:defRPr>
            </a:lvl1pPr>
          </a:lstStyle>
          <a:p>
            <a:pPr lvl="0">
              <a:defRPr sz="1800">
                <a:solidFill>
                  <a:srgbClr val="000000"/>
                </a:solidFill>
              </a:defRPr>
            </a:pPr>
            <a:r>
              <a:rPr sz="600">
                <a:solidFill>
                  <a:srgbClr val="482400"/>
                </a:solidFill>
              </a:rPr>
              <a:t>Copyright © 2010 Pearson Education, Inc., Upper Saddle River, NJ 07458. All rights reserved.</a:t>
            </a:r>
          </a:p>
        </p:txBody>
      </p:sp>
      <p:sp>
        <p:nvSpPr>
          <p:cNvPr id="187" name="Shape 187"/>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77240">
              <a:defRPr sz="1800">
                <a:solidFill>
                  <a:srgbClr val="000000"/>
                </a:solidFill>
              </a:defRPr>
            </a:pPr>
            <a:r>
              <a:rPr sz="935">
                <a:solidFill>
                  <a:srgbClr val="482400"/>
                </a:solidFill>
                <a:latin typeface="Arial"/>
                <a:ea typeface="Arial"/>
                <a:cs typeface="Arial"/>
                <a:sym typeface="Arial"/>
              </a:rPr>
              <a:t>During the seventeenth century the French Le Nain brothers painted scenes of French peasant life. Although the images softened many of the harsh realities of peasant existence, the clothing and the interiors were based on actual models and convey the character of the life of better-off French peasants whose lives would have continued very much the same into the eighteenth century.</a:t>
            </a:r>
            <a:br>
              <a:rPr sz="935">
                <a:solidFill>
                  <a:srgbClr val="482400"/>
                </a:solidFill>
                <a:latin typeface="Arial"/>
                <a:ea typeface="Arial"/>
                <a:cs typeface="Arial"/>
                <a:sym typeface="Arial"/>
              </a:rPr>
            </a:br>
            <a:r>
              <a:rPr sz="935">
                <a:solidFill>
                  <a:srgbClr val="482400"/>
                </a:solidFill>
                <a:latin typeface="Arial"/>
                <a:ea typeface="Arial"/>
                <a:cs typeface="Arial"/>
                <a:sym typeface="Arial"/>
              </a:rPr>
              <a:t>Erich Lessing/Art Resource, NY</a:t>
            </a:r>
          </a:p>
        </p:txBody>
      </p:sp>
      <p:pic>
        <p:nvPicPr>
          <p:cNvPr id="188" name="AAFPTHP0.jpeg" descr="AAFPTHP0.jpg"/>
          <p:cNvPicPr/>
          <p:nvPr/>
        </p:nvPicPr>
        <p:blipFill>
          <a:blip r:embed="rId3">
            <a:extLst/>
          </a:blip>
          <a:stretch>
            <a:fillRect/>
          </a:stretch>
        </p:blipFill>
        <p:spPr>
          <a:xfrm>
            <a:off x="1196975" y="0"/>
            <a:ext cx="7359650" cy="6400800"/>
          </a:xfrm>
          <a:prstGeom prst="rect">
            <a:avLst/>
          </a:prstGeom>
          <a:ln w="12700">
            <a:miter lim="400000"/>
          </a:ln>
        </p:spPr>
      </p:pic>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 name="Shape 19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Women and the Family Economy</a:t>
            </a:r>
          </a:p>
        </p:txBody>
      </p:sp>
      <p:sp>
        <p:nvSpPr>
          <p:cNvPr id="193" name="Shape 193"/>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Women’s lives largely determined by their ability to establish and maintain a household</a:t>
            </a:r>
            <a:endParaRPr sz="3000"/>
          </a:p>
          <a:p>
            <a:pPr lvl="0">
              <a:buBlip>
                <a:blip r:embed="rId2"/>
              </a:buBlip>
              <a:defRPr sz="1800"/>
            </a:pPr>
            <a:r>
              <a:rPr sz="3000"/>
              <a:t>Marriage an economic necessity</a:t>
            </a:r>
            <a:endParaRPr sz="3000"/>
          </a:p>
          <a:p>
            <a:pPr lvl="0">
              <a:buBlip>
                <a:blip r:embed="rId2"/>
              </a:buBlip>
              <a:defRPr sz="1800"/>
            </a:pPr>
            <a:r>
              <a:rPr sz="3000"/>
              <a:t>Dominant concern was adequate food supply; necessity of limiting number of children—birth control</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5" name="Shape 19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Children and the </a:t>
            </a:r>
            <a:br>
              <a:rPr sz="4000">
                <a:solidFill>
                  <a:srgbClr val="482400"/>
                </a:solidFill>
              </a:rPr>
            </a:br>
            <a:r>
              <a:rPr sz="4000">
                <a:solidFill>
                  <a:srgbClr val="482400"/>
                </a:solidFill>
              </a:rPr>
              <a:t>Family Economy</a:t>
            </a:r>
          </a:p>
        </p:txBody>
      </p:sp>
      <p:sp>
        <p:nvSpPr>
          <p:cNvPr id="196" name="Shape 196"/>
          <p:cNvSpPr/>
          <p:nvPr>
            <p:ph type="body" idx="4294967295"/>
          </p:nvPr>
        </p:nvSpPr>
        <p:spPr>
          <a:xfrm>
            <a:off x="1062037" y="1766887"/>
            <a:ext cx="7769226" cy="4557714"/>
          </a:xfrm>
          <a:prstGeom prst="rect">
            <a:avLst/>
          </a:prstGeom>
        </p:spPr>
        <p:txBody>
          <a:bodyPr lIns="0" tIns="0" rIns="0" bIns="0">
            <a:normAutofit fontScale="100000" lnSpcReduction="0"/>
          </a:bodyPr>
          <a:lstStyle/>
          <a:p>
            <a:pPr lvl="0" marL="308609" indent="-308609">
              <a:spcBef>
                <a:spcPts val="600"/>
              </a:spcBef>
              <a:buBlip>
                <a:blip r:embed="rId2"/>
              </a:buBlip>
              <a:defRPr sz="1800"/>
            </a:pPr>
            <a:r>
              <a:rPr sz="2700"/>
              <a:t>18th c. childbirth dangerous for both mother and child</a:t>
            </a:r>
            <a:endParaRPr sz="2700"/>
          </a:p>
          <a:p>
            <a:pPr lvl="0" marL="308609" indent="-308609">
              <a:spcBef>
                <a:spcPts val="600"/>
              </a:spcBef>
              <a:buBlip>
                <a:blip r:embed="rId2"/>
              </a:buBlip>
              <a:defRPr sz="1800"/>
            </a:pPr>
            <a:r>
              <a:rPr sz="2700"/>
              <a:t>Wet nursing industry—well-developed, necessary because full-time motherhood usually impossible</a:t>
            </a:r>
            <a:endParaRPr sz="2700"/>
          </a:p>
          <a:p>
            <a:pPr lvl="0" marL="308609" indent="-308609">
              <a:spcBef>
                <a:spcPts val="600"/>
              </a:spcBef>
              <a:buBlip>
                <a:blip r:embed="rId2"/>
              </a:buBlip>
              <a:defRPr sz="1800"/>
            </a:pPr>
            <a:r>
              <a:rPr sz="2700"/>
              <a:t>Birth of a child often meant increased economic hardship; some infanticide</a:t>
            </a:r>
            <a:endParaRPr sz="2700"/>
          </a:p>
          <a:p>
            <a:pPr lvl="0" marL="308609" indent="-308609">
              <a:spcBef>
                <a:spcPts val="600"/>
              </a:spcBef>
              <a:buBlip>
                <a:blip r:embed="rId2"/>
              </a:buBlip>
              <a:defRPr sz="1800"/>
            </a:pPr>
            <a:r>
              <a:rPr sz="2700"/>
              <a:t>“Foundling hospitals” established for abandoned children, usually victims of poverty or illegitimacy</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 name="Shape 19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Agricultural Revolution</a:t>
            </a:r>
          </a:p>
        </p:txBody>
      </p:sp>
      <p:sp>
        <p:nvSpPr>
          <p:cNvPr id="199" name="Shape 199"/>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marL="310438" indent="-310438" defTabSz="886968">
              <a:lnSpc>
                <a:spcPct val="90000"/>
              </a:lnSpc>
              <a:spcBef>
                <a:spcPts val="600"/>
              </a:spcBef>
              <a:buBlip>
                <a:blip r:embed="rId2"/>
              </a:buBlip>
              <a:defRPr sz="1800"/>
            </a:pPr>
            <a:r>
              <a:rPr sz="2716"/>
              <a:t>Main goal of traditional peasant society was stable food supply</a:t>
            </a:r>
            <a:endParaRPr sz="2716"/>
          </a:p>
          <a:p>
            <a:pPr lvl="0" marL="310438" indent="-310438" defTabSz="886968">
              <a:lnSpc>
                <a:spcPct val="90000"/>
              </a:lnSpc>
              <a:spcBef>
                <a:spcPts val="600"/>
              </a:spcBef>
              <a:buBlip>
                <a:blip r:embed="rId2"/>
              </a:buBlip>
              <a:defRPr sz="1800"/>
            </a:pPr>
            <a:r>
              <a:rPr sz="2716"/>
              <a:t>Resistance to changes that might endanger food supply</a:t>
            </a:r>
            <a:endParaRPr sz="2716"/>
          </a:p>
          <a:p>
            <a:pPr lvl="0" marL="310438" indent="-310438" defTabSz="886968">
              <a:lnSpc>
                <a:spcPct val="90000"/>
              </a:lnSpc>
              <a:spcBef>
                <a:spcPts val="600"/>
              </a:spcBef>
              <a:buBlip>
                <a:blip r:embed="rId2"/>
              </a:buBlip>
              <a:defRPr sz="1800"/>
            </a:pPr>
            <a:r>
              <a:rPr sz="2716"/>
              <a:t>Vulnerability to poor harvests, fluctuations in price of grain (bread)</a:t>
            </a:r>
            <a:endParaRPr sz="2716"/>
          </a:p>
          <a:p>
            <a:pPr lvl="0" marL="310438" indent="-310438" defTabSz="886968">
              <a:lnSpc>
                <a:spcPct val="90000"/>
              </a:lnSpc>
              <a:spcBef>
                <a:spcPts val="600"/>
              </a:spcBef>
              <a:buBlip>
                <a:blip r:embed="rId2"/>
              </a:buBlip>
              <a:defRPr sz="1800"/>
            </a:pPr>
            <a:r>
              <a:rPr sz="2716"/>
              <a:t>Slow rise in grain prices through 18th c. triggers series of innovations in farm production: </a:t>
            </a:r>
            <a:r>
              <a:rPr sz="2716">
                <a:latin typeface="Verdana Bold"/>
                <a:ea typeface="Verdana Bold"/>
                <a:cs typeface="Verdana Bold"/>
                <a:sym typeface="Verdana Bold"/>
              </a:rPr>
              <a:t>Agricultural Revolution</a:t>
            </a:r>
            <a:endParaRPr sz="2716"/>
          </a:p>
          <a:p>
            <a:pPr lvl="0" marL="310438" indent="-310438" defTabSz="886968">
              <a:lnSpc>
                <a:spcPct val="90000"/>
              </a:lnSpc>
              <a:spcBef>
                <a:spcPts val="600"/>
              </a:spcBef>
              <a:buBlip>
                <a:blip r:embed="rId2"/>
              </a:buBlip>
              <a:defRPr sz="1800"/>
            </a:pPr>
            <a:r>
              <a:rPr sz="2716"/>
              <a:t>Peasants often resisted and were brutally repressed</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Shape 20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Agricultural Innovations</a:t>
            </a:r>
          </a:p>
        </p:txBody>
      </p:sp>
      <p:sp>
        <p:nvSpPr>
          <p:cNvPr id="202" name="Shape 202"/>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Dutch, 16th &amp; 17th c.: found better ways to drain land; experimented with new crops (clover, turnips) used for animal fodder and soil restoration</a:t>
            </a:r>
            <a:endParaRPr sz="3000"/>
          </a:p>
          <a:p>
            <a:pPr lvl="0">
              <a:buBlip>
                <a:blip r:embed="rId2"/>
              </a:buBlip>
              <a:defRPr sz="1800"/>
            </a:pPr>
            <a:r>
              <a:rPr sz="3000"/>
              <a:t>English, 18th c.: biggest popularizers of earlier innovations</a:t>
            </a:r>
            <a:endParaRPr sz="3000"/>
          </a:p>
          <a:p>
            <a:pPr lvl="1" marL="742950" indent="-285750">
              <a:spcBef>
                <a:spcPts val="600"/>
              </a:spcBef>
              <a:buBlip>
                <a:blip r:embed="rId3"/>
              </a:buBlip>
              <a:defRPr sz="1800"/>
            </a:pPr>
            <a:r>
              <a:rPr sz="2600"/>
              <a:t>Jethro Tull (1674–1741)—agricultural experimenter; invented seed drill</a:t>
            </a:r>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 name="Shape 20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Agricultural Innovations (cont.)</a:t>
            </a:r>
          </a:p>
        </p:txBody>
      </p:sp>
      <p:sp>
        <p:nvSpPr>
          <p:cNvPr id="205" name="Shape 205"/>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English, 18th c.: biggest popularizers of earlier innovations</a:t>
            </a:r>
            <a:endParaRPr sz="3000"/>
          </a:p>
          <a:p>
            <a:pPr lvl="1" marL="742950" indent="-285750">
              <a:spcBef>
                <a:spcPts val="600"/>
              </a:spcBef>
              <a:buBlip>
                <a:blip r:embed="rId3"/>
              </a:buBlip>
              <a:defRPr sz="1800"/>
            </a:pPr>
            <a:r>
              <a:rPr sz="2600"/>
              <a:t>Charles “Turnip” Townsend (1674–1738)—instituted crop rotation</a:t>
            </a:r>
            <a:endParaRPr sz="2600"/>
          </a:p>
          <a:p>
            <a:pPr lvl="1" marL="742950" indent="-285750">
              <a:spcBef>
                <a:spcPts val="600"/>
              </a:spcBef>
              <a:buBlip>
                <a:blip r:embed="rId3"/>
              </a:buBlip>
              <a:defRPr sz="1800"/>
            </a:pPr>
            <a:r>
              <a:rPr sz="2600"/>
              <a:t>Robert Bakewell (1725–1795)—improved methods of animal breeding</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 name="Shape 20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Agricultural Innovations (cont.)</a:t>
            </a:r>
          </a:p>
        </p:txBody>
      </p:sp>
      <p:sp>
        <p:nvSpPr>
          <p:cNvPr id="208" name="Shape 208"/>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Enclosure: replaced open-field or village method; created large tracts of farmland out of small plots, common land, and waste areas; put land into more productive use but caused turmoil for peasant farmers; commercialization of agriculture</a:t>
            </a:r>
            <a:endParaRPr sz="3000"/>
          </a:p>
          <a:p>
            <a:pPr lvl="0">
              <a:buBlip>
                <a:blip r:embed="rId2"/>
              </a:buBlip>
              <a:defRPr sz="1800"/>
            </a:pPr>
            <a:r>
              <a:rPr sz="3000"/>
              <a:t>Improvements more limited in the East</a:t>
            </a: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0" name="Shape 210"/>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The English agricultural improver Jethro Tull devised this seed drill, which increased wheat crops by planting seed deep in the soil rather than just casting it randomly on the surface.</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Image Works/Mary Evans Picture Library Ltd.</a:t>
            </a:r>
          </a:p>
        </p:txBody>
      </p:sp>
      <p:pic>
        <p:nvPicPr>
          <p:cNvPr id="211" name="AADUAXS0.jpeg" descr="AADUAXS0.jpg"/>
          <p:cNvPicPr/>
          <p:nvPr/>
        </p:nvPicPr>
        <p:blipFill>
          <a:blip r:embed="rId3">
            <a:extLst/>
          </a:blip>
          <a:stretch>
            <a:fillRect/>
          </a:stretch>
        </p:blipFill>
        <p:spPr>
          <a:xfrm>
            <a:off x="685800" y="152400"/>
            <a:ext cx="8477250" cy="6075363"/>
          </a:xfrm>
          <a:prstGeom prst="rect">
            <a:avLst/>
          </a:prstGeom>
          <a:ln w="12700">
            <a:miter lim="400000"/>
          </a:ln>
        </p:spPr>
      </p:pic>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Shape 21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Population Increases</a:t>
            </a:r>
          </a:p>
        </p:txBody>
      </p:sp>
      <p:sp>
        <p:nvSpPr>
          <p:cNvPr id="216" name="Shape 216"/>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lnSpc>
                <a:spcPct val="90000"/>
              </a:lnSpc>
              <a:buBlip>
                <a:blip r:embed="rId2"/>
              </a:buBlip>
              <a:defRPr sz="1800"/>
            </a:pPr>
            <a:r>
              <a:rPr sz="3000"/>
              <a:t>Approximate population of non-Ottoman Europe:</a:t>
            </a:r>
            <a:endParaRPr sz="3000"/>
          </a:p>
          <a:p>
            <a:pPr lvl="0">
              <a:lnSpc>
                <a:spcPct val="90000"/>
              </a:lnSpc>
              <a:buBlip>
                <a:blip r:embed="rId2"/>
              </a:buBlip>
              <a:defRPr sz="1800"/>
            </a:pPr>
            <a:r>
              <a:rPr sz="3000"/>
              <a:t>1700: 100–200 million</a:t>
            </a:r>
            <a:endParaRPr sz="3000"/>
          </a:p>
          <a:p>
            <a:pPr lvl="0">
              <a:lnSpc>
                <a:spcPct val="90000"/>
              </a:lnSpc>
              <a:buBlip>
                <a:blip r:embed="rId2"/>
              </a:buBlip>
              <a:defRPr sz="1800"/>
            </a:pPr>
            <a:r>
              <a:rPr sz="3000"/>
              <a:t>1800: 190 million</a:t>
            </a:r>
            <a:endParaRPr sz="3000"/>
          </a:p>
          <a:p>
            <a:pPr lvl="0">
              <a:lnSpc>
                <a:spcPct val="90000"/>
              </a:lnSpc>
              <a:buBlip>
                <a:blip r:embed="rId2"/>
              </a:buBlip>
              <a:defRPr sz="1800"/>
            </a:pPr>
            <a:r>
              <a:rPr sz="3000"/>
              <a:t>1850: 260 million</a:t>
            </a:r>
            <a:endParaRPr sz="3000"/>
          </a:p>
          <a:p>
            <a:pPr lvl="0">
              <a:lnSpc>
                <a:spcPct val="90000"/>
              </a:lnSpc>
              <a:buBlip>
                <a:blip r:embed="rId2"/>
              </a:buBlip>
              <a:defRPr sz="1800"/>
            </a:pPr>
            <a:r>
              <a:rPr sz="3000"/>
              <a:t>Put pressure on food prices, driving agricultural innovation and spurring the Industrial Revolution</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 name="Shape 12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Old Regime</a:t>
            </a:r>
          </a:p>
        </p:txBody>
      </p:sp>
      <p:sp>
        <p:nvSpPr>
          <p:cNvPr id="127" name="Shape 127"/>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Ancien régime</a:t>
            </a:r>
            <a:r>
              <a:rPr sz="3000"/>
              <a:t>: the patterns of social, political, and economic relationships in France before 1789; broadly, the life and institutions of pre-revolutionary Europe.</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Shape 21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18th c. Industrial Revolution</a:t>
            </a:r>
          </a:p>
        </p:txBody>
      </p:sp>
      <p:sp>
        <p:nvSpPr>
          <p:cNvPr id="219" name="Shape 219"/>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lnSpc>
                <a:spcPct val="90000"/>
              </a:lnSpc>
              <a:buBlip>
                <a:blip r:embed="rId2"/>
              </a:buBlip>
              <a:defRPr sz="1800"/>
            </a:pPr>
            <a:r>
              <a:rPr sz="3000"/>
              <a:t>2nd half of 1800s: beginning of industrialization</a:t>
            </a:r>
            <a:endParaRPr sz="3000"/>
          </a:p>
          <a:p>
            <a:pPr lvl="0">
              <a:lnSpc>
                <a:spcPct val="90000"/>
              </a:lnSpc>
              <a:buBlip>
                <a:blip r:embed="rId2"/>
              </a:buBlip>
              <a:defRPr sz="1800"/>
            </a:pPr>
            <a:r>
              <a:rPr sz="3000"/>
              <a:t>Introduced virtually uninterrupted economic growth</a:t>
            </a:r>
            <a:endParaRPr sz="3000"/>
          </a:p>
          <a:p>
            <a:pPr lvl="0">
              <a:lnSpc>
                <a:spcPct val="90000"/>
              </a:lnSpc>
              <a:buBlip>
                <a:blip r:embed="rId2"/>
              </a:buBlip>
              <a:defRPr sz="1800"/>
            </a:pPr>
            <a:r>
              <a:rPr sz="3000"/>
              <a:t>Made possible the greatest production of goods and services in history </a:t>
            </a:r>
            <a:endParaRPr sz="3000"/>
          </a:p>
          <a:p>
            <a:pPr lvl="0">
              <a:lnSpc>
                <a:spcPct val="90000"/>
              </a:lnSpc>
              <a:buBlip>
                <a:blip r:embed="rId2"/>
              </a:buBlip>
              <a:defRPr sz="1800"/>
            </a:pPr>
            <a:r>
              <a:rPr sz="3000"/>
              <a:t>Carried a high social cost, though eventually did away with rampant poverty</a:t>
            </a: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Shape 221"/>
          <p:cNvSpPr/>
          <p:nvPr>
            <p:ph type="title" idx="4294967295"/>
          </p:nvPr>
        </p:nvSpPr>
        <p:spPr>
          <a:xfrm>
            <a:off x="1066800" y="76199"/>
            <a:ext cx="7772400" cy="1143002"/>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Consumer Revolution</a:t>
            </a:r>
          </a:p>
        </p:txBody>
      </p:sp>
      <p:sp>
        <p:nvSpPr>
          <p:cNvPr id="222" name="Shape 222"/>
          <p:cNvSpPr/>
          <p:nvPr>
            <p:ph type="body" idx="4294967295"/>
          </p:nvPr>
        </p:nvSpPr>
        <p:spPr>
          <a:xfrm>
            <a:off x="1062037" y="1462087"/>
            <a:ext cx="7769226" cy="4113213"/>
          </a:xfrm>
          <a:prstGeom prst="rect">
            <a:avLst/>
          </a:prstGeom>
        </p:spPr>
        <p:txBody>
          <a:bodyPr lIns="0" tIns="0" rIns="0" bIns="0">
            <a:normAutofit fontScale="100000" lnSpcReduction="0"/>
          </a:bodyPr>
          <a:lstStyle>
            <a:lvl1pPr marL="320039" indent="-320039">
              <a:lnSpc>
                <a:spcPct val="90000"/>
              </a:lnSpc>
              <a:spcBef>
                <a:spcPts val="600"/>
              </a:spcBef>
              <a:buBlip>
                <a:blip r:embed="rId2"/>
              </a:buBlip>
              <a:defRPr sz="2800"/>
            </a:lvl1pPr>
            <a:lvl2pPr marL="720969" indent="-263769">
              <a:lnSpc>
                <a:spcPct val="90000"/>
              </a:lnSpc>
              <a:spcBef>
                <a:spcPts val="500"/>
              </a:spcBef>
              <a:buBlip>
                <a:blip r:embed="rId3"/>
              </a:buBlip>
              <a:defRPr sz="2400"/>
            </a:lvl2pPr>
          </a:lstStyle>
          <a:p>
            <a:pPr lvl="0">
              <a:defRPr sz="1800"/>
            </a:pPr>
            <a:r>
              <a:rPr sz="2800"/>
              <a:t>Production of new goods driven by increases in demand (learning to want things)</a:t>
            </a:r>
            <a:endParaRPr sz="2800"/>
          </a:p>
          <a:p>
            <a:pPr lvl="1">
              <a:defRPr sz="1800"/>
            </a:pPr>
            <a:r>
              <a:rPr sz="2400"/>
              <a:t>Clothing, buttons, toys, china, furniture, rugs, candlesticks, brass/ silver/ pewter/ glassware, watches, jewelry, soap, beer, wine, foods</a:t>
            </a:r>
          </a:p>
        </p:txBody>
      </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Shape 224"/>
          <p:cNvSpPr/>
          <p:nvPr>
            <p:ph type="title" idx="4294967295"/>
          </p:nvPr>
        </p:nvSpPr>
        <p:spPr>
          <a:xfrm>
            <a:off x="1066800" y="76199"/>
            <a:ext cx="7772400" cy="1143002"/>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Consumer Revolution (cont.)</a:t>
            </a:r>
          </a:p>
        </p:txBody>
      </p:sp>
      <p:sp>
        <p:nvSpPr>
          <p:cNvPr id="225" name="Shape 225"/>
          <p:cNvSpPr/>
          <p:nvPr>
            <p:ph type="body" idx="4294967295"/>
          </p:nvPr>
        </p:nvSpPr>
        <p:spPr>
          <a:xfrm>
            <a:off x="1062037" y="1462087"/>
            <a:ext cx="7769226" cy="4113213"/>
          </a:xfrm>
          <a:prstGeom prst="rect">
            <a:avLst/>
          </a:prstGeom>
        </p:spPr>
        <p:txBody>
          <a:bodyPr lIns="0" tIns="0" rIns="0" bIns="0">
            <a:normAutofit fontScale="100000" lnSpcReduction="0"/>
          </a:bodyPr>
          <a:lstStyle/>
          <a:p>
            <a:pPr lvl="0" marL="320039" indent="-320039">
              <a:lnSpc>
                <a:spcPct val="90000"/>
              </a:lnSpc>
              <a:spcBef>
                <a:spcPts val="600"/>
              </a:spcBef>
              <a:buBlip>
                <a:blip r:embed="rId2"/>
              </a:buBlip>
              <a:defRPr sz="1800"/>
            </a:pPr>
            <a:r>
              <a:rPr sz="2800"/>
              <a:t>Factors:</a:t>
            </a:r>
            <a:endParaRPr sz="2800"/>
          </a:p>
          <a:p>
            <a:pPr lvl="1" marL="720969" indent="-263769">
              <a:lnSpc>
                <a:spcPct val="90000"/>
              </a:lnSpc>
              <a:spcBef>
                <a:spcPts val="500"/>
              </a:spcBef>
              <a:buBlip>
                <a:blip r:embed="rId3"/>
              </a:buBlip>
              <a:defRPr sz="1800"/>
            </a:pPr>
            <a:r>
              <a:rPr sz="2400"/>
              <a:t>Growth in disposable income (causes uncertain)</a:t>
            </a:r>
            <a:endParaRPr sz="2400"/>
          </a:p>
          <a:p>
            <a:pPr lvl="1" marL="720969" indent="-263769">
              <a:lnSpc>
                <a:spcPct val="90000"/>
              </a:lnSpc>
              <a:spcBef>
                <a:spcPts val="500"/>
              </a:spcBef>
              <a:buBlip>
                <a:blip r:embed="rId3"/>
              </a:buBlip>
              <a:defRPr sz="1800"/>
            </a:pPr>
            <a:r>
              <a:rPr sz="2400"/>
              <a:t>New methods of entrepreneurial marketing</a:t>
            </a:r>
            <a:endParaRPr sz="2400"/>
          </a:p>
          <a:p>
            <a:pPr lvl="1" marL="720969" indent="-263769">
              <a:lnSpc>
                <a:spcPct val="90000"/>
              </a:lnSpc>
              <a:spcBef>
                <a:spcPts val="500"/>
              </a:spcBef>
              <a:buBlip>
                <a:blip r:embed="rId3"/>
              </a:buBlip>
              <a:defRPr sz="1800"/>
            </a:pPr>
            <a:r>
              <a:rPr sz="2400"/>
              <a:t>Development of fashion industry</a:t>
            </a:r>
            <a:endParaRPr sz="2400"/>
          </a:p>
          <a:p>
            <a:pPr lvl="0" marL="320039" indent="-320039">
              <a:lnSpc>
                <a:spcPct val="90000"/>
              </a:lnSpc>
              <a:spcBef>
                <a:spcPts val="600"/>
              </a:spcBef>
              <a:buBlip>
                <a:blip r:embed="rId2"/>
              </a:buBlip>
              <a:defRPr sz="1800"/>
            </a:pPr>
            <a:r>
              <a:rPr sz="2800"/>
              <a:t>Consumer economy became permanent feature of European economy, despite conflicts with Christian ethics</a:t>
            </a: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7" name="Shape 227"/>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This is the detail of a 1739 map by Louis Bretez, a member of the Academy of Painting and Sculpture, showing an aerial view of the city of Paris. The primary function of the map was to reestablish Paris as the universal model of a capital city.</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Library of Congress</a:t>
            </a:r>
          </a:p>
        </p:txBody>
      </p:sp>
      <p:pic>
        <p:nvPicPr>
          <p:cNvPr id="228" name="AAIKWNZ0.jpeg" descr="AAIKWNZ0.jpg"/>
          <p:cNvPicPr/>
          <p:nvPr/>
        </p:nvPicPr>
        <p:blipFill>
          <a:blip r:embed="rId3">
            <a:extLst/>
          </a:blip>
          <a:stretch>
            <a:fillRect/>
          </a:stretch>
        </p:blipFill>
        <p:spPr>
          <a:xfrm>
            <a:off x="893762" y="0"/>
            <a:ext cx="8021638" cy="6400800"/>
          </a:xfrm>
          <a:prstGeom prst="rect">
            <a:avLst/>
          </a:prstGeom>
          <a:ln w="12700">
            <a:miter lim="400000"/>
          </a:ln>
        </p:spPr>
      </p:pic>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2" name="Shape 232"/>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95527">
              <a:defRPr sz="1800">
                <a:solidFill>
                  <a:srgbClr val="000000"/>
                </a:solidFill>
              </a:defRPr>
            </a:pPr>
            <a:r>
              <a:rPr sz="957">
                <a:solidFill>
                  <a:srgbClr val="482400"/>
                </a:solidFill>
                <a:latin typeface="Arial"/>
                <a:ea typeface="Arial"/>
                <a:cs typeface="Arial"/>
                <a:sym typeface="Arial"/>
              </a:rPr>
              <a:t>Consumption of all forms of consumer goods increased greatly in the eighteenth century. This engraving illustrates a shop, probably in Paris. Here women, working apparently for a woman manager, are making dresses and hats to meet the demands of the fashion trade. As the document on page 471 demonstrates, some women writers urged more such employment opportunities for women.</a:t>
            </a:r>
            <a:br>
              <a:rPr sz="957">
                <a:solidFill>
                  <a:srgbClr val="482400"/>
                </a:solidFill>
                <a:latin typeface="Arial"/>
                <a:ea typeface="Arial"/>
                <a:cs typeface="Arial"/>
                <a:sym typeface="Arial"/>
              </a:rPr>
            </a:br>
            <a:r>
              <a:rPr sz="957">
                <a:solidFill>
                  <a:srgbClr val="482400"/>
                </a:solidFill>
                <a:latin typeface="Arial"/>
                <a:ea typeface="Arial"/>
                <a:cs typeface="Arial"/>
                <a:sym typeface="Arial"/>
              </a:rPr>
              <a:t>Bildarchiv Preussischer Kulturbesitz</a:t>
            </a:r>
          </a:p>
        </p:txBody>
      </p:sp>
      <p:pic>
        <p:nvPicPr>
          <p:cNvPr id="233" name="AAACANT0.jpeg" descr="AAACANT0.jpg"/>
          <p:cNvPicPr/>
          <p:nvPr/>
        </p:nvPicPr>
        <p:blipFill>
          <a:blip r:embed="rId3">
            <a:extLst/>
          </a:blip>
          <a:stretch>
            <a:fillRect/>
          </a:stretch>
        </p:blipFill>
        <p:spPr>
          <a:xfrm>
            <a:off x="685800" y="0"/>
            <a:ext cx="8477250" cy="6411913"/>
          </a:xfrm>
          <a:prstGeom prst="rect">
            <a:avLst/>
          </a:prstGeom>
          <a:ln w="12700">
            <a:miter lim="400000"/>
          </a:ln>
        </p:spPr>
      </p:pic>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 name="Shape 23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Industrialism in Great Britain</a:t>
            </a:r>
          </a:p>
        </p:txBody>
      </p:sp>
      <p:sp>
        <p:nvSpPr>
          <p:cNvPr id="238" name="Shape 238"/>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marL="320039" indent="-320039">
              <a:lnSpc>
                <a:spcPct val="90000"/>
              </a:lnSpc>
              <a:spcBef>
                <a:spcPts val="600"/>
              </a:spcBef>
              <a:buBlip>
                <a:blip r:embed="rId2"/>
              </a:buBlip>
              <a:defRPr sz="1800"/>
            </a:pPr>
            <a:r>
              <a:rPr sz="2800"/>
              <a:t>GB: industrial leader of Europe through mid-19th century</a:t>
            </a:r>
            <a:endParaRPr sz="2800"/>
          </a:p>
          <a:p>
            <a:pPr lvl="0" marL="320039" indent="-320039">
              <a:lnSpc>
                <a:spcPct val="90000"/>
              </a:lnSpc>
              <a:spcBef>
                <a:spcPts val="600"/>
              </a:spcBef>
              <a:buBlip>
                <a:blip r:embed="rId2"/>
              </a:buBlip>
              <a:defRPr sz="1800"/>
            </a:pPr>
            <a:r>
              <a:rPr sz="2800"/>
              <a:t>Factors:</a:t>
            </a:r>
            <a:endParaRPr sz="2800"/>
          </a:p>
          <a:p>
            <a:pPr lvl="1" marL="720969" indent="-263769">
              <a:lnSpc>
                <a:spcPct val="90000"/>
              </a:lnSpc>
              <a:spcBef>
                <a:spcPts val="500"/>
              </a:spcBef>
              <a:buBlip>
                <a:blip r:embed="rId3"/>
              </a:buBlip>
              <a:defRPr sz="1800"/>
            </a:pPr>
            <a:r>
              <a:rPr sz="2400"/>
              <a:t>London: largest city in Europe, center of fashion</a:t>
            </a:r>
            <a:endParaRPr sz="2400"/>
          </a:p>
          <a:p>
            <a:pPr lvl="1" marL="720969" indent="-263769">
              <a:lnSpc>
                <a:spcPct val="90000"/>
              </a:lnSpc>
              <a:spcBef>
                <a:spcPts val="500"/>
              </a:spcBef>
              <a:buBlip>
                <a:blip r:embed="rId3"/>
              </a:buBlip>
              <a:defRPr sz="1800"/>
            </a:pPr>
            <a:r>
              <a:rPr sz="2400"/>
              <a:t>Prominence of newspapers (advertising)</a:t>
            </a:r>
            <a:endParaRPr sz="2400"/>
          </a:p>
          <a:p>
            <a:pPr lvl="1" marL="720969" indent="-263769">
              <a:lnSpc>
                <a:spcPct val="90000"/>
              </a:lnSpc>
              <a:spcBef>
                <a:spcPts val="500"/>
              </a:spcBef>
              <a:buBlip>
                <a:blip r:embed="rId3"/>
              </a:buBlip>
              <a:defRPr sz="1800"/>
            </a:pPr>
            <a:r>
              <a:rPr sz="2400"/>
              <a:t>Largest free-trade area in Europe</a:t>
            </a:r>
            <a:endParaRPr sz="2400"/>
          </a:p>
          <a:p>
            <a:pPr lvl="1" marL="720969" indent="-263769">
              <a:lnSpc>
                <a:spcPct val="90000"/>
              </a:lnSpc>
              <a:spcBef>
                <a:spcPts val="500"/>
              </a:spcBef>
              <a:buBlip>
                <a:blip r:embed="rId3"/>
              </a:buBlip>
              <a:defRPr sz="1800"/>
            </a:pPr>
            <a:r>
              <a:rPr sz="2400"/>
              <a:t>Rich in coal &amp; iron ore</a:t>
            </a:r>
            <a:endParaRPr sz="2400"/>
          </a:p>
          <a:p>
            <a:pPr lvl="1" marL="720969" indent="-263769">
              <a:lnSpc>
                <a:spcPct val="90000"/>
              </a:lnSpc>
              <a:spcBef>
                <a:spcPts val="500"/>
              </a:spcBef>
              <a:buBlip>
                <a:blip r:embed="rId3"/>
              </a:buBlip>
              <a:defRPr sz="1800"/>
            </a:pPr>
            <a:r>
              <a:rPr sz="2400"/>
              <a:t>Stable political structure, secure property, sound financial system</a:t>
            </a:r>
            <a:endParaRPr sz="2400"/>
          </a:p>
          <a:p>
            <a:pPr lvl="1" marL="720969" indent="-263769">
              <a:lnSpc>
                <a:spcPct val="90000"/>
              </a:lnSpc>
              <a:spcBef>
                <a:spcPts val="500"/>
              </a:spcBef>
              <a:buBlip>
                <a:blip r:embed="rId3"/>
              </a:buBlip>
              <a:defRPr sz="1800"/>
            </a:pPr>
            <a:r>
              <a:rPr sz="2400"/>
              <a:t>Comparatively high social mobility</a:t>
            </a:r>
          </a:p>
        </p:txBody>
      </p:sp>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Shape 24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Textile Production</a:t>
            </a:r>
          </a:p>
        </p:txBody>
      </p:sp>
      <p:sp>
        <p:nvSpPr>
          <p:cNvPr id="241" name="Shape 241"/>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Earliest industrial change took place in countryside, not cities</a:t>
            </a:r>
            <a:endParaRPr sz="3000"/>
          </a:p>
          <a:p>
            <a:pPr lvl="0">
              <a:buBlip>
                <a:blip r:embed="rId2"/>
              </a:buBlip>
              <a:defRPr sz="1800"/>
            </a:pPr>
            <a:r>
              <a:rPr sz="3000">
                <a:latin typeface="Verdana Bold"/>
                <a:ea typeface="Verdana Bold"/>
                <a:cs typeface="Verdana Bold"/>
                <a:sym typeface="Verdana Bold"/>
              </a:rPr>
              <a:t>Domestic </a:t>
            </a:r>
            <a:r>
              <a:rPr sz="3000"/>
              <a:t>or </a:t>
            </a:r>
            <a:r>
              <a:rPr sz="3000">
                <a:latin typeface="Verdana Bold"/>
                <a:ea typeface="Verdana Bold"/>
                <a:cs typeface="Verdana Bold"/>
                <a:sym typeface="Verdana Bold"/>
              </a:rPr>
              <a:t>putting-out system </a:t>
            </a:r>
            <a:r>
              <a:rPr sz="3000"/>
              <a:t>of textile production (family economy): urban textile merchants sent wool and other fibers to homes of peasants who spun thread and wove cloth</a:t>
            </a:r>
          </a:p>
        </p:txBody>
      </p:sp>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Shape 24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Textile Production (cont.)</a:t>
            </a:r>
          </a:p>
        </p:txBody>
      </p:sp>
      <p:sp>
        <p:nvSpPr>
          <p:cNvPr id="244" name="Shape 244"/>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Growing demand causes production bottlenecks, leading to famous inventions:</a:t>
            </a:r>
            <a:endParaRPr sz="3000"/>
          </a:p>
          <a:p>
            <a:pPr lvl="1" marL="742950" indent="-285750">
              <a:spcBef>
                <a:spcPts val="600"/>
              </a:spcBef>
              <a:buBlip>
                <a:blip r:embed="rId3"/>
              </a:buBlip>
              <a:defRPr sz="1800"/>
            </a:pPr>
            <a:r>
              <a:rPr sz="2600">
                <a:latin typeface="Verdana Bold"/>
                <a:ea typeface="Verdana Bold"/>
                <a:cs typeface="Verdana Bold"/>
                <a:sym typeface="Verdana Bold"/>
              </a:rPr>
              <a:t>Spinning jenny</a:t>
            </a:r>
            <a:r>
              <a:rPr sz="2600"/>
              <a:t>, c. 1765 (James Hargreaves)—multiple spindles of thread spun on one machine; relieved bottleneck between spinners &amp; weavers</a:t>
            </a:r>
          </a:p>
        </p:txBody>
      </p:sp>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Shape 24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Textile Production (cont.)</a:t>
            </a:r>
          </a:p>
        </p:txBody>
      </p:sp>
      <p:sp>
        <p:nvSpPr>
          <p:cNvPr id="247" name="Shape 247"/>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marL="336042" indent="-336042" defTabSz="896111">
              <a:buBlip>
                <a:blip r:embed="rId2"/>
              </a:buBlip>
              <a:defRPr sz="1800"/>
            </a:pPr>
            <a:r>
              <a:rPr sz="2940"/>
              <a:t>Growing demand causes production bottlenecks, leading to famous inventions:</a:t>
            </a:r>
            <a:endParaRPr sz="2940"/>
          </a:p>
          <a:p>
            <a:pPr lvl="1" marL="728091" indent="-280035" defTabSz="896111">
              <a:spcBef>
                <a:spcPts val="600"/>
              </a:spcBef>
              <a:buBlip>
                <a:blip r:embed="rId3"/>
              </a:buBlip>
              <a:defRPr sz="1800"/>
            </a:pPr>
            <a:r>
              <a:rPr sz="2548">
                <a:latin typeface="Verdana Bold"/>
                <a:ea typeface="Verdana Bold"/>
                <a:cs typeface="Verdana Bold"/>
                <a:sym typeface="Verdana Bold"/>
              </a:rPr>
              <a:t>Water frame</a:t>
            </a:r>
            <a:r>
              <a:rPr sz="2548"/>
              <a:t>, 1769 (Richard Arkwright)—water-powered device that produced purely cotton fabric, rather than cotton and linen; took cotton textile manufacture out of the home and into the factory</a:t>
            </a:r>
            <a:endParaRPr sz="2548"/>
          </a:p>
          <a:p>
            <a:pPr lvl="0" marL="336042" indent="-336042" defTabSz="896111">
              <a:buBlip>
                <a:blip r:embed="rId2"/>
              </a:buBlip>
              <a:defRPr sz="1800"/>
            </a:pPr>
            <a:r>
              <a:rPr sz="2940"/>
              <a:t>Cotton output increased 800%, 1780–1900</a:t>
            </a:r>
          </a:p>
        </p:txBody>
      </p:sp>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Shape 249"/>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James Hargreaves’s spinning jenny permitted the spinning of numerous spindles of thread on a single machine.</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akg-images</a:t>
            </a:r>
          </a:p>
        </p:txBody>
      </p:sp>
      <p:pic>
        <p:nvPicPr>
          <p:cNvPr id="250" name="AADTUDX0.jpeg" descr="AADTUDX0.jpg"/>
          <p:cNvPicPr/>
          <p:nvPr/>
        </p:nvPicPr>
        <p:blipFill>
          <a:blip r:embed="rId3">
            <a:extLst/>
          </a:blip>
          <a:stretch>
            <a:fillRect/>
          </a:stretch>
        </p:blipFill>
        <p:spPr>
          <a:xfrm>
            <a:off x="1676400" y="0"/>
            <a:ext cx="6400800" cy="6400800"/>
          </a:xfrm>
          <a:prstGeom prst="rect">
            <a:avLst/>
          </a:prstGeom>
          <a:ln w="12700">
            <a:miter lim="400000"/>
          </a:ln>
        </p:spPr>
      </p:pic>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Old Regime (cont.)</a:t>
            </a:r>
          </a:p>
        </p:txBody>
      </p:sp>
      <p:sp>
        <p:nvSpPr>
          <p:cNvPr id="130" name="Shape 130"/>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Hierarchical society characterized by:</a:t>
            </a:r>
            <a:endParaRPr sz="3000"/>
          </a:p>
          <a:p>
            <a:pPr lvl="1" marL="742950" indent="-285750">
              <a:spcBef>
                <a:spcPts val="600"/>
              </a:spcBef>
              <a:buBlip>
                <a:blip r:embed="rId3"/>
              </a:buBlip>
              <a:defRPr sz="1800"/>
            </a:pPr>
            <a:r>
              <a:rPr sz="2600">
                <a:latin typeface="Verdana Bold"/>
                <a:ea typeface="Verdana Bold"/>
                <a:cs typeface="Verdana Bold"/>
                <a:sym typeface="Verdana Bold"/>
              </a:rPr>
              <a:t>Aristocratic elites </a:t>
            </a:r>
            <a:r>
              <a:rPr sz="2600"/>
              <a:t>with inherited legal privileges;</a:t>
            </a:r>
            <a:endParaRPr sz="2600"/>
          </a:p>
          <a:p>
            <a:pPr lvl="1" marL="742950" indent="-285750">
              <a:spcBef>
                <a:spcPts val="600"/>
              </a:spcBef>
              <a:buBlip>
                <a:blip r:embed="rId3"/>
              </a:buBlip>
              <a:defRPr sz="1800"/>
            </a:pPr>
            <a:r>
              <a:rPr sz="2600">
                <a:latin typeface="Verdana Bold"/>
                <a:ea typeface="Verdana Bold"/>
                <a:cs typeface="Verdana Bold"/>
                <a:sym typeface="Verdana Bold"/>
              </a:rPr>
              <a:t>Established churches </a:t>
            </a:r>
            <a:r>
              <a:rPr sz="2600"/>
              <a:t>closely associated with the state and the aristocracy;</a:t>
            </a:r>
            <a:endParaRPr sz="2600"/>
          </a:p>
          <a:p>
            <a:pPr lvl="1" marL="742950" indent="-285750">
              <a:spcBef>
                <a:spcPts val="600"/>
              </a:spcBef>
              <a:buBlip>
                <a:blip r:embed="rId3"/>
              </a:buBlip>
              <a:defRPr sz="1800"/>
            </a:pPr>
            <a:r>
              <a:rPr sz="2600"/>
              <a:t>Urban labor force usually organized into </a:t>
            </a:r>
            <a:r>
              <a:rPr sz="2600">
                <a:latin typeface="Verdana Bold"/>
                <a:ea typeface="Verdana Bold"/>
                <a:cs typeface="Verdana Bold"/>
                <a:sym typeface="Verdana Bold"/>
              </a:rPr>
              <a:t>guilds</a:t>
            </a:r>
            <a:r>
              <a:rPr sz="2600"/>
              <a:t>;</a:t>
            </a:r>
            <a:endParaRPr sz="2600"/>
          </a:p>
          <a:p>
            <a:pPr lvl="1" marL="742950" indent="-285750">
              <a:spcBef>
                <a:spcPts val="600"/>
              </a:spcBef>
              <a:buBlip>
                <a:blip r:embed="rId3"/>
              </a:buBlip>
              <a:defRPr sz="1800"/>
            </a:pPr>
            <a:r>
              <a:rPr sz="2600">
                <a:latin typeface="Verdana Bold"/>
                <a:ea typeface="Verdana Bold"/>
                <a:cs typeface="Verdana Bold"/>
                <a:sym typeface="Verdana Bold"/>
              </a:rPr>
              <a:t>Rural peasantry </a:t>
            </a:r>
            <a:r>
              <a:rPr sz="2600"/>
              <a:t>subject to high taxes and feudal dues.</a:t>
            </a:r>
          </a:p>
        </p:txBody>
      </p:sp>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Shape 25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Steam Engine</a:t>
            </a:r>
          </a:p>
        </p:txBody>
      </p:sp>
      <p:sp>
        <p:nvSpPr>
          <p:cNvPr id="255" name="Shape 255"/>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lnSpc>
                <a:spcPct val="90000"/>
              </a:lnSpc>
              <a:buBlip>
                <a:blip r:embed="rId2"/>
              </a:buBlip>
              <a:defRPr sz="1800"/>
            </a:pPr>
            <a:r>
              <a:rPr sz="3000"/>
              <a:t>James Watt, 1769—Scottish engineer and machine maker</a:t>
            </a:r>
            <a:endParaRPr sz="3000"/>
          </a:p>
          <a:p>
            <a:pPr lvl="0">
              <a:lnSpc>
                <a:spcPct val="90000"/>
              </a:lnSpc>
              <a:buBlip>
                <a:blip r:embed="rId2"/>
              </a:buBlip>
              <a:defRPr sz="1800"/>
            </a:pPr>
            <a:r>
              <a:rPr sz="3000"/>
              <a:t>Provided for the first time in history a steady and virtually unlimited source of inanimate power</a:t>
            </a:r>
            <a:endParaRPr sz="3000"/>
          </a:p>
          <a:p>
            <a:pPr lvl="0">
              <a:lnSpc>
                <a:spcPct val="90000"/>
              </a:lnSpc>
              <a:buBlip>
                <a:blip r:embed="rId2"/>
              </a:buBlip>
              <a:defRPr sz="1800"/>
            </a:pPr>
            <a:r>
              <a:rPr sz="3000"/>
              <a:t>Portable source of power not dependent on nature</a:t>
            </a:r>
            <a:endParaRPr sz="3000"/>
          </a:p>
          <a:p>
            <a:pPr lvl="0">
              <a:lnSpc>
                <a:spcPct val="90000"/>
              </a:lnSpc>
              <a:buBlip>
                <a:blip r:embed="rId2"/>
              </a:buBlip>
              <a:defRPr sz="1800"/>
            </a:pPr>
            <a:r>
              <a:rPr sz="3000"/>
              <a:t>Myriad industrial applications</a:t>
            </a:r>
          </a:p>
        </p:txBody>
      </p:sp>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 name="Shape 257"/>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Times New Roman (Headings)"/>
                <a:ea typeface="Times New Roman (Headings)"/>
                <a:cs typeface="Times New Roman (Headings)"/>
                <a:sym typeface="Times New Roman (Headings)"/>
              </a:rPr>
              <a:t>Newcomen’s steam engine had a major impact on the growth of industrialization</a:t>
            </a:r>
            <a:br>
              <a:rPr sz="1100">
                <a:latin typeface="Times New Roman (Headings)"/>
                <a:ea typeface="Times New Roman (Headings)"/>
                <a:cs typeface="Times New Roman (Headings)"/>
                <a:sym typeface="Times New Roman (Headings)"/>
              </a:rPr>
            </a:br>
            <a:r>
              <a:rPr sz="1100">
                <a:latin typeface="Times New Roman (Headings)"/>
                <a:ea typeface="Times New Roman (Headings)"/>
                <a:cs typeface="Times New Roman (Headings)"/>
                <a:sym typeface="Times New Roman (Headings)"/>
              </a:rPr>
              <a:t>1747 © The Print Collector/Alamy</a:t>
            </a:r>
          </a:p>
        </p:txBody>
      </p:sp>
      <p:pic>
        <p:nvPicPr>
          <p:cNvPr id="258" name="AJ74JE.jpeg" descr="AJ74JE.jpg"/>
          <p:cNvPicPr/>
          <p:nvPr/>
        </p:nvPicPr>
        <p:blipFill>
          <a:blip r:embed="rId3">
            <a:extLst/>
          </a:blip>
          <a:stretch>
            <a:fillRect/>
          </a:stretch>
        </p:blipFill>
        <p:spPr>
          <a:xfrm>
            <a:off x="2565400" y="0"/>
            <a:ext cx="4622800" cy="6400800"/>
          </a:xfrm>
          <a:prstGeom prst="rect">
            <a:avLst/>
          </a:prstGeom>
          <a:ln w="12700">
            <a:miter lim="400000"/>
          </a:ln>
        </p:spPr>
      </p:pic>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2" name="Shape 26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Iron Production</a:t>
            </a:r>
          </a:p>
        </p:txBody>
      </p:sp>
      <p:sp>
        <p:nvSpPr>
          <p:cNvPr id="263" name="Shape 263"/>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marL="320039" indent="-320039">
              <a:spcBef>
                <a:spcPts val="600"/>
              </a:spcBef>
              <a:buBlip>
                <a:blip r:embed="rId2"/>
              </a:buBlip>
              <a:defRPr sz="1800"/>
            </a:pPr>
            <a:r>
              <a:rPr sz="2800"/>
              <a:t>Chief element of all heavy industry and land or sea transport</a:t>
            </a:r>
            <a:endParaRPr sz="2800"/>
          </a:p>
          <a:p>
            <a:pPr lvl="0" marL="320039" indent="-320039">
              <a:spcBef>
                <a:spcPts val="600"/>
              </a:spcBef>
              <a:buBlip>
                <a:blip r:embed="rId2"/>
              </a:buBlip>
              <a:defRPr sz="1800"/>
            </a:pPr>
            <a:r>
              <a:rPr sz="2800"/>
              <a:t>Production limitations, early 18th c.:</a:t>
            </a:r>
            <a:endParaRPr sz="2800"/>
          </a:p>
          <a:p>
            <a:pPr lvl="1" marL="720969" indent="-263769">
              <a:spcBef>
                <a:spcPts val="500"/>
              </a:spcBef>
              <a:buBlip>
                <a:blip r:embed="rId3"/>
              </a:buBlip>
              <a:defRPr sz="1800"/>
            </a:pPr>
            <a:r>
              <a:rPr sz="2400"/>
              <a:t>Charcoal rather than coke used to smelt ore</a:t>
            </a:r>
            <a:endParaRPr sz="2400"/>
          </a:p>
          <a:p>
            <a:pPr lvl="1" marL="720969" indent="-263769">
              <a:spcBef>
                <a:spcPts val="500"/>
              </a:spcBef>
              <a:buBlip>
                <a:blip r:embed="rId3"/>
              </a:buBlip>
              <a:defRPr sz="1800"/>
            </a:pPr>
            <a:r>
              <a:rPr sz="2400"/>
              <a:t>Before steam engine, furnaces couldn’t achieve high enough blasts</a:t>
            </a:r>
            <a:endParaRPr sz="2400"/>
          </a:p>
          <a:p>
            <a:pPr lvl="1" marL="720969" indent="-263769">
              <a:spcBef>
                <a:spcPts val="500"/>
              </a:spcBef>
              <a:buBlip>
                <a:blip r:embed="rId3"/>
              </a:buBlip>
              <a:defRPr sz="1800"/>
            </a:pPr>
            <a:r>
              <a:rPr sz="2400"/>
              <a:t>Limited demand</a:t>
            </a:r>
            <a:endParaRPr sz="2400"/>
          </a:p>
          <a:p>
            <a:pPr lvl="0" marL="320039" indent="-320039">
              <a:spcBef>
                <a:spcPts val="600"/>
              </a:spcBef>
              <a:buBlip>
                <a:blip r:embed="rId2"/>
              </a:buBlip>
              <a:defRPr sz="1800"/>
            </a:pPr>
            <a:r>
              <a:rPr sz="2800"/>
              <a:t>Elimination of first two problems eliminated the third</a:t>
            </a:r>
          </a:p>
        </p:txBody>
      </p:sp>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5" name="Shape 265"/>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22376">
              <a:defRPr sz="1800">
                <a:solidFill>
                  <a:srgbClr val="000000"/>
                </a:solidFill>
              </a:defRPr>
            </a:pPr>
            <a:r>
              <a:rPr sz="869">
                <a:solidFill>
                  <a:srgbClr val="482400"/>
                </a:solidFill>
                <a:latin typeface="Arial"/>
                <a:ea typeface="Arial"/>
                <a:cs typeface="Arial"/>
                <a:sym typeface="Arial"/>
              </a:rPr>
              <a:t>During the eighteenth century, most goods were produced in small workshops, such as this iron forge painted by Joseph Wright of Derby (1734–1797), or in the homes of artisans. Not until very late in the century, with the early stages of industrialization, did a few factories appear. In the small early workshops, it would not have been uncommon for the family of the owner to visit, as portrayed in this painting.</a:t>
            </a:r>
            <a:br>
              <a:rPr sz="869">
                <a:solidFill>
                  <a:srgbClr val="482400"/>
                </a:solidFill>
                <a:latin typeface="Arial"/>
                <a:ea typeface="Arial"/>
                <a:cs typeface="Arial"/>
                <a:sym typeface="Arial"/>
              </a:rPr>
            </a:br>
            <a:r>
              <a:rPr i="1" sz="869">
                <a:solidFill>
                  <a:srgbClr val="482400"/>
                </a:solidFill>
                <a:latin typeface="Arial"/>
                <a:ea typeface="Arial"/>
                <a:cs typeface="Arial"/>
                <a:sym typeface="Arial"/>
              </a:rPr>
              <a:t>The Iron Forge</a:t>
            </a:r>
            <a:r>
              <a:rPr sz="869">
                <a:solidFill>
                  <a:srgbClr val="482400"/>
                </a:solidFill>
                <a:latin typeface="Arial"/>
                <a:ea typeface="Arial"/>
                <a:cs typeface="Arial"/>
                <a:sym typeface="Arial"/>
              </a:rPr>
              <a:t>, 1772 (oil on canvas) by Joseph Wright of Derby (1734–1797). Broadlands Trust, Hampshire, UK/Bridgeman Art Library, London</a:t>
            </a:r>
          </a:p>
        </p:txBody>
      </p:sp>
      <p:pic>
        <p:nvPicPr>
          <p:cNvPr id="266" name="AAADXZL0.jpeg" descr="AAADXZL0.jpg"/>
          <p:cNvPicPr/>
          <p:nvPr/>
        </p:nvPicPr>
        <p:blipFill>
          <a:blip r:embed="rId3">
            <a:extLst/>
          </a:blip>
          <a:stretch>
            <a:fillRect/>
          </a:stretch>
        </p:blipFill>
        <p:spPr>
          <a:xfrm>
            <a:off x="1217612" y="0"/>
            <a:ext cx="7318376" cy="6400800"/>
          </a:xfrm>
          <a:prstGeom prst="rect">
            <a:avLst/>
          </a:prstGeom>
          <a:ln w="12700">
            <a:miter lim="400000"/>
          </a:ln>
        </p:spPr>
      </p:pic>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 name="Shape 27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Impact on Working Women</a:t>
            </a:r>
          </a:p>
        </p:txBody>
      </p:sp>
      <p:sp>
        <p:nvSpPr>
          <p:cNvPr id="271" name="Shape 271"/>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t>Displaced many of women’s traditional economic roles in agriculture and textile manufacture as men took over heavy and skilled tasks and pushed women out</a:t>
            </a:r>
            <a:endParaRPr sz="2910"/>
          </a:p>
          <a:p>
            <a:pPr lvl="0" marL="332613" indent="-332613" defTabSz="886968">
              <a:spcBef>
                <a:spcPts val="600"/>
              </a:spcBef>
              <a:buBlip>
                <a:blip r:embed="rId2"/>
              </a:buBlip>
              <a:defRPr sz="1800"/>
            </a:pPr>
            <a:r>
              <a:rPr sz="2910"/>
              <a:t>Women increasingly associated with work in the home rather than outside the home</a:t>
            </a:r>
            <a:endParaRPr sz="2910"/>
          </a:p>
          <a:p>
            <a:pPr lvl="0" marL="332613" indent="-332613" defTabSz="886968">
              <a:spcBef>
                <a:spcPts val="600"/>
              </a:spcBef>
              <a:buBlip>
                <a:blip r:embed="rId2"/>
              </a:buBlip>
              <a:defRPr sz="1800"/>
            </a:pPr>
            <a:r>
              <a:rPr sz="2910"/>
              <a:t>Men’s pay began outstripping women’s</a:t>
            </a:r>
          </a:p>
        </p:txBody>
      </p:sp>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In the eighteenth century washing linen clothing by hand was a major task of women servants.</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Chardin, Jean-Baptise Simeon (1699–1779)/Hermitage, St. Petersburg, Russia/Scala/Art Resource, NY</a:t>
            </a:r>
          </a:p>
        </p:txBody>
      </p:sp>
      <p:pic>
        <p:nvPicPr>
          <p:cNvPr id="274" name="AADVAHL0.jpeg" descr="AADVAHL0.jpg"/>
          <p:cNvPicPr/>
          <p:nvPr/>
        </p:nvPicPr>
        <p:blipFill>
          <a:blip r:embed="rId3">
            <a:extLst/>
          </a:blip>
          <a:stretch>
            <a:fillRect/>
          </a:stretch>
        </p:blipFill>
        <p:spPr>
          <a:xfrm>
            <a:off x="1143000" y="0"/>
            <a:ext cx="7415213" cy="6400800"/>
          </a:xfrm>
          <a:prstGeom prst="rect">
            <a:avLst/>
          </a:prstGeom>
          <a:ln w="12700">
            <a:miter lim="400000"/>
          </a:ln>
        </p:spPr>
      </p:pic>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Shape 27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Growth of Cities</a:t>
            </a:r>
          </a:p>
        </p:txBody>
      </p:sp>
      <p:sp>
        <p:nvSpPr>
          <p:cNvPr id="279" name="Shape 279"/>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1500: 156 cities with more than 10,000 people; 4 with more than 100,000</a:t>
            </a:r>
            <a:endParaRPr sz="3000"/>
          </a:p>
          <a:p>
            <a:pPr lvl="0">
              <a:buBlip>
                <a:blip r:embed="rId2"/>
              </a:buBlip>
              <a:defRPr sz="1800"/>
            </a:pPr>
            <a:r>
              <a:rPr sz="3000"/>
              <a:t>1800: 363 with more than 10,000; 17 with more than 100,000</a:t>
            </a:r>
            <a:endParaRPr sz="3000"/>
          </a:p>
          <a:p>
            <a:pPr lvl="0">
              <a:buBlip>
                <a:blip r:embed="rId2"/>
              </a:buBlip>
              <a:defRPr sz="1800"/>
            </a:pPr>
            <a:r>
              <a:rPr sz="3000"/>
              <a:t>Greatest growth among capitals and ports, due to monarchical state-building and expansion of overseas trade</a:t>
            </a:r>
          </a:p>
        </p:txBody>
      </p:sp>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Shape 28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Urban Classes</a:t>
            </a:r>
          </a:p>
        </p:txBody>
      </p:sp>
      <p:sp>
        <p:nvSpPr>
          <p:cNvPr id="282" name="Shape 282"/>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Urban rich segregated from poor</a:t>
            </a:r>
            <a:endParaRPr sz="3000"/>
          </a:p>
          <a:p>
            <a:pPr lvl="0">
              <a:buBlip>
                <a:blip r:embed="rId2"/>
              </a:buBlip>
              <a:defRPr sz="1800"/>
            </a:pPr>
            <a:r>
              <a:rPr sz="3000"/>
              <a:t>Modern sanitation unknown, almost no pure water, farm animals roaming the streets</a:t>
            </a:r>
            <a:endParaRPr sz="3000"/>
          </a:p>
          <a:p>
            <a:pPr lvl="0">
              <a:buBlip>
                <a:blip r:embed="rId2"/>
              </a:buBlip>
              <a:defRPr sz="1800"/>
            </a:pPr>
            <a:r>
              <a:rPr sz="3000">
                <a:latin typeface="Verdana Bold"/>
                <a:ea typeface="Verdana Bold"/>
                <a:cs typeface="Verdana Bold"/>
                <a:sym typeface="Verdana Bold"/>
              </a:rPr>
              <a:t>Upper Class</a:t>
            </a:r>
            <a:r>
              <a:rPr sz="3000"/>
              <a:t>: nobles, large merchants, bankers, financiers, clergy, government officials—the small oligarchy that ran the city</a:t>
            </a:r>
          </a:p>
        </p:txBody>
      </p:sp>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Shape 28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Urban Classes (cont.)</a:t>
            </a:r>
          </a:p>
        </p:txBody>
      </p:sp>
      <p:sp>
        <p:nvSpPr>
          <p:cNvPr id="285" name="Shape 285"/>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Middle Class </a:t>
            </a:r>
            <a:r>
              <a:rPr sz="3000"/>
              <a:t>(bourgeoisie): merchants, tradespeople, bankers, professionals; diverse and divided; normally supported reform, change, economic growth; feared poor, envied nobility</a:t>
            </a:r>
          </a:p>
        </p:txBody>
      </p:sp>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Shape 28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Urban Classes (cont.)</a:t>
            </a:r>
          </a:p>
        </p:txBody>
      </p:sp>
      <p:sp>
        <p:nvSpPr>
          <p:cNvPr id="288" name="Shape 288"/>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Artisans</a:t>
            </a:r>
            <a:r>
              <a:rPr sz="3000"/>
              <a:t>: grocers, butchers, fishmongers, carpenters, cabinetmakers, smiths, printers, tailors, etc.—largest group in any city; like peasants, were in many ways conservative; economically vulnerable; guilds still important</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Shape 13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Old Regime (cont.)</a:t>
            </a:r>
          </a:p>
        </p:txBody>
      </p:sp>
      <p:sp>
        <p:nvSpPr>
          <p:cNvPr id="133" name="Shape 133"/>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Tradition, hierarchy, privilege, corporate feeling</a:t>
            </a:r>
            <a:endParaRPr sz="3000"/>
          </a:p>
          <a:p>
            <a:pPr lvl="0">
              <a:buBlip>
                <a:blip r:embed="rId2"/>
              </a:buBlip>
              <a:defRPr sz="1800"/>
            </a:pPr>
            <a:r>
              <a:rPr sz="3000"/>
              <a:t>Little concept of “individual rights”—only group rights</a:t>
            </a:r>
          </a:p>
        </p:txBody>
      </p:sp>
    </p:spTree>
  </p:cSld>
  <p:clrMapOvr>
    <a:masterClrMapping/>
  </p:clrMapOvr>
  <p:transitio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Shape 290"/>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77240">
              <a:defRPr sz="1800">
                <a:solidFill>
                  <a:srgbClr val="000000"/>
                </a:solidFill>
              </a:defRPr>
            </a:pPr>
            <a:r>
              <a:rPr sz="935">
                <a:solidFill>
                  <a:srgbClr val="482400"/>
                </a:solidFill>
                <a:latin typeface="Arial"/>
                <a:ea typeface="Arial"/>
                <a:cs typeface="Arial"/>
                <a:sym typeface="Arial"/>
              </a:rPr>
              <a:t>This engraving illustrates a metalworking shop such as might have been found in almost any town of significance in Europe. Most of the people employed in the shop probably belonged to the same family. Note that two women are also working. The wife may very well have been the person in charge of keeping the accounts of the business. The two younger boys might be children of the owner or apprentices in the trade, or both.</a:t>
            </a:r>
            <a:br>
              <a:rPr sz="935">
                <a:solidFill>
                  <a:srgbClr val="482400"/>
                </a:solidFill>
                <a:latin typeface="Arial"/>
                <a:ea typeface="Arial"/>
                <a:cs typeface="Arial"/>
                <a:sym typeface="Arial"/>
              </a:rPr>
            </a:br>
            <a:r>
              <a:rPr sz="935">
                <a:solidFill>
                  <a:srgbClr val="482400"/>
                </a:solidFill>
                <a:latin typeface="Arial"/>
                <a:ea typeface="Arial"/>
                <a:cs typeface="Arial"/>
                <a:sym typeface="Arial"/>
              </a:rPr>
              <a:t>The Granger Collection, New York</a:t>
            </a:r>
          </a:p>
        </p:txBody>
      </p:sp>
      <p:pic>
        <p:nvPicPr>
          <p:cNvPr id="291" name="AAFPTHQ0.jpeg" descr="AAFPTHQ0.jpg"/>
          <p:cNvPicPr/>
          <p:nvPr/>
        </p:nvPicPr>
        <p:blipFill>
          <a:blip r:embed="rId3">
            <a:extLst/>
          </a:blip>
          <a:stretch>
            <a:fillRect/>
          </a:stretch>
        </p:blipFill>
        <p:spPr>
          <a:xfrm>
            <a:off x="685800" y="1054100"/>
            <a:ext cx="8477250" cy="4356100"/>
          </a:xfrm>
          <a:prstGeom prst="rect">
            <a:avLst/>
          </a:prstGeom>
          <a:ln w="12700">
            <a:miter lim="400000"/>
          </a:ln>
        </p:spPr>
      </p:pic>
    </p:spTree>
  </p:cSld>
  <p:clrMapOvr>
    <a:masterClrMapping/>
  </p:clrMapOvr>
  <p:transitio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5" name="Shape 29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Urban Riots</a:t>
            </a:r>
          </a:p>
        </p:txBody>
      </p:sp>
      <p:sp>
        <p:nvSpPr>
          <p:cNvPr id="296" name="Shape 296"/>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Outlet for artisans’ displeasure, often over price of bread</a:t>
            </a:r>
            <a:endParaRPr sz="3000"/>
          </a:p>
          <a:p>
            <a:pPr lvl="0">
              <a:buBlip>
                <a:blip r:embed="rId2"/>
              </a:buBlip>
              <a:defRPr sz="1800"/>
            </a:pPr>
            <a:r>
              <a:rPr sz="3000"/>
              <a:t>Bread riots: leaders confiscate bread or grain and sell it for “just price,” with money returned to proprietors</a:t>
            </a:r>
            <a:endParaRPr sz="3000"/>
          </a:p>
          <a:p>
            <a:pPr lvl="0">
              <a:buBlip>
                <a:blip r:embed="rId2"/>
              </a:buBlip>
              <a:defRPr sz="1800"/>
            </a:pPr>
            <a:r>
              <a:rPr sz="3000"/>
              <a:t>Danger of bread riots restrained merchants’ greed </a:t>
            </a:r>
            <a:endParaRPr sz="3000"/>
          </a:p>
          <a:p>
            <a:pPr lvl="0">
              <a:buBlip>
                <a:blip r:embed="rId2"/>
              </a:buBlip>
              <a:defRPr sz="1800"/>
            </a:pPr>
            <a:r>
              <a:rPr sz="3000"/>
              <a:t>Highly ritualized social feature of Old Regime economy of scarcity</a:t>
            </a:r>
          </a:p>
        </p:txBody>
      </p:sp>
    </p:spTree>
  </p:cSld>
  <p:clrMapOvr>
    <a:masterClrMapping/>
  </p:clrMapOvr>
  <p:transitio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Shape 29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Urban Riots (cont.)</a:t>
            </a:r>
          </a:p>
        </p:txBody>
      </p:sp>
      <p:sp>
        <p:nvSpPr>
          <p:cNvPr id="299" name="Shape 299"/>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Other riots: religious</a:t>
            </a:r>
            <a:endParaRPr sz="3000"/>
          </a:p>
          <a:p>
            <a:pPr lvl="0">
              <a:buBlip>
                <a:blip r:embed="rId2"/>
              </a:buBlip>
              <a:defRPr sz="1800"/>
            </a:pPr>
            <a:r>
              <a:rPr sz="3000"/>
              <a:t>Riots became increasingly political toward end of 18th c.; often became a tool of upper classes—use “the crowd” against the monarchy, or against minorities</a:t>
            </a:r>
          </a:p>
        </p:txBody>
      </p:sp>
    </p:spTree>
  </p:cSld>
  <p:clrMapOvr>
    <a:masterClrMapping/>
  </p:clrMapOvr>
  <p:transitio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1" name="Shape 30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Jewish Population</a:t>
            </a:r>
          </a:p>
        </p:txBody>
      </p:sp>
      <p:sp>
        <p:nvSpPr>
          <p:cNvPr id="302" name="Shape 302"/>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Most Jews lived in Eastern Europe</a:t>
            </a:r>
            <a:endParaRPr sz="3000"/>
          </a:p>
          <a:p>
            <a:pPr lvl="0">
              <a:buBlip>
                <a:blip r:embed="rId2"/>
              </a:buBlip>
              <a:defRPr sz="1800"/>
            </a:pPr>
            <a:r>
              <a:rPr sz="3000"/>
              <a:t>Commonly regarded as a kind of nonresident alien, usually denied citizenship privileges unless specifically granted</a:t>
            </a:r>
            <a:endParaRPr sz="3000"/>
          </a:p>
          <a:p>
            <a:pPr lvl="0">
              <a:buBlip>
                <a:blip r:embed="rId2"/>
              </a:buBlip>
              <a:defRPr sz="1800"/>
            </a:pPr>
            <a:r>
              <a:rPr sz="3000"/>
              <a:t>Lived everywhere in separate communities from non-Jews: </a:t>
            </a:r>
            <a:r>
              <a:rPr sz="3000">
                <a:latin typeface="Verdana Bold"/>
                <a:ea typeface="Verdana Bold"/>
                <a:cs typeface="Verdana Bold"/>
                <a:sym typeface="Verdana Bold"/>
              </a:rPr>
              <a:t>ghettos </a:t>
            </a:r>
            <a:r>
              <a:rPr sz="3000"/>
              <a:t>in the city or primarily Jewish villages in countryside</a:t>
            </a:r>
          </a:p>
        </p:txBody>
      </p:sp>
    </p:spTree>
  </p:cSld>
  <p:clrMapOvr>
    <a:masterClrMapping/>
  </p:clrMapOvr>
  <p:transitio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4" name="Shape 30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Jewish Population (cont.)</a:t>
            </a:r>
          </a:p>
        </p:txBody>
      </p:sp>
      <p:sp>
        <p:nvSpPr>
          <p:cNvPr id="305" name="Shape 305"/>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“The age of the ghetto”—did not mix with mainstream societies</a:t>
            </a:r>
            <a:endParaRPr sz="3000"/>
          </a:p>
          <a:p>
            <a:pPr lvl="0">
              <a:buBlip>
                <a:blip r:embed="rId2"/>
              </a:buBlip>
              <a:defRPr sz="1800"/>
            </a:pPr>
            <a:r>
              <a:rPr sz="3000"/>
              <a:t>A few became famous for helping rulers finance wars, but most lived in poverty</a:t>
            </a:r>
          </a:p>
        </p:txBody>
      </p:sp>
    </p:spTree>
  </p:cSld>
  <p:clrMapOvr>
    <a:masterClrMapping/>
  </p:clrMapOvr>
  <p:transitio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7" name="Shape 307"/>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59536">
              <a:defRPr sz="1800">
                <a:solidFill>
                  <a:srgbClr val="000000"/>
                </a:solidFill>
              </a:defRPr>
            </a:pPr>
            <a:r>
              <a:rPr sz="1034">
                <a:solidFill>
                  <a:srgbClr val="482400"/>
                </a:solidFill>
                <a:latin typeface="Arial"/>
                <a:ea typeface="Arial"/>
                <a:cs typeface="Arial"/>
                <a:sym typeface="Arial"/>
              </a:rPr>
              <a:t>During the Old Regime, European Jews were separated from non-Jews, typically in districts known as ghettos. Relegated to the least desirable section of a city or to rural villages, most lived in poverty. This watercolor painting depicts a street in Kazimlesz, the Jewish quarter of Kraków, Poland.</a:t>
            </a:r>
            <a:br>
              <a:rPr sz="1034">
                <a:solidFill>
                  <a:srgbClr val="482400"/>
                </a:solidFill>
                <a:latin typeface="Arial"/>
                <a:ea typeface="Arial"/>
                <a:cs typeface="Arial"/>
                <a:sym typeface="Arial"/>
              </a:rPr>
            </a:br>
            <a:r>
              <a:rPr sz="1034">
                <a:solidFill>
                  <a:srgbClr val="482400"/>
                </a:solidFill>
                <a:latin typeface="Arial"/>
                <a:ea typeface="Arial"/>
                <a:cs typeface="Arial"/>
                <a:sym typeface="Arial"/>
              </a:rPr>
              <a:t>Judaica Collection, Max Berger, Vienna, Austria. Photograph © Erich Lessing/ Art Resource, NY</a:t>
            </a:r>
          </a:p>
        </p:txBody>
      </p:sp>
      <p:pic>
        <p:nvPicPr>
          <p:cNvPr id="308" name="AAAUWWD0.jpeg" descr="AAAUWWD0.jpg"/>
          <p:cNvPicPr/>
          <p:nvPr/>
        </p:nvPicPr>
        <p:blipFill>
          <a:blip r:embed="rId3">
            <a:extLst/>
          </a:blip>
          <a:stretch>
            <a:fillRect/>
          </a:stretch>
        </p:blipFill>
        <p:spPr>
          <a:xfrm>
            <a:off x="666750" y="88900"/>
            <a:ext cx="8477250" cy="6311900"/>
          </a:xfrm>
          <a:prstGeom prst="rect">
            <a:avLst/>
          </a:prstGeom>
          <a:ln w="12700">
            <a:miter lim="400000"/>
          </a:ln>
        </p:spPr>
      </p:pic>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Shape 13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Aristocracy</a:t>
            </a:r>
          </a:p>
        </p:txBody>
      </p:sp>
      <p:sp>
        <p:nvSpPr>
          <p:cNvPr id="136" name="Shape 136"/>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1–5 % of population</a:t>
            </a:r>
            <a:endParaRPr sz="3000"/>
          </a:p>
          <a:p>
            <a:pPr lvl="0">
              <a:buBlip>
                <a:blip r:embed="rId2"/>
              </a:buBlip>
              <a:defRPr sz="1800"/>
            </a:pPr>
            <a:r>
              <a:rPr sz="3000"/>
              <a:t>Most social, political, economic power</a:t>
            </a:r>
            <a:endParaRPr sz="3000"/>
          </a:p>
          <a:p>
            <a:pPr lvl="0">
              <a:buBlip>
                <a:blip r:embed="rId2"/>
              </a:buBlip>
              <a:defRPr sz="1800"/>
            </a:pPr>
            <a:r>
              <a:rPr sz="3000"/>
              <a:t>Wealth based on land</a:t>
            </a:r>
            <a:endParaRPr sz="3000"/>
          </a:p>
          <a:p>
            <a:pPr lvl="0">
              <a:buBlip>
                <a:blip r:embed="rId2"/>
              </a:buBlip>
              <a:defRPr sz="1800"/>
            </a:pPr>
            <a:r>
              <a:rPr sz="3000"/>
              <a:t>Manual labor considered beneath them</a:t>
            </a:r>
            <a:endParaRPr sz="3000"/>
          </a:p>
          <a:p>
            <a:pPr lvl="0">
              <a:buBlip>
                <a:blip r:embed="rId2"/>
              </a:buBlip>
              <a:defRPr sz="1800"/>
            </a:pPr>
            <a:r>
              <a:rPr sz="3000"/>
              <a:t>Interest in economic growth, innovation (like commercial classes)</a:t>
            </a: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 name="Shape 13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Arial Bold"/>
                <a:ea typeface="Arial Bold"/>
                <a:cs typeface="Arial Bold"/>
                <a:sym typeface="Arial Bold"/>
              </a:rPr>
              <a:t>An Aristocratic Couple </a:t>
            </a:r>
            <a:r>
              <a:rPr sz="1100">
                <a:latin typeface="Arial"/>
                <a:ea typeface="Arial"/>
                <a:cs typeface="Arial"/>
                <a:sym typeface="Arial"/>
              </a:rPr>
              <a:t>Portraits, such as this one of the English landowner</a:t>
            </a:r>
            <a:r>
              <a:rPr i="1" sz="1100">
                <a:latin typeface="Arial"/>
                <a:ea typeface="Arial"/>
                <a:cs typeface="Arial"/>
                <a:sym typeface="Arial"/>
              </a:rPr>
              <a:t>, Robert Andrews and His Wife</a:t>
            </a:r>
            <a:r>
              <a:rPr sz="1100">
                <a:latin typeface="Arial"/>
                <a:ea typeface="Arial"/>
                <a:cs typeface="Arial"/>
                <a:sym typeface="Arial"/>
              </a:rPr>
              <a:t>, by Thomas Gainsborough (1728–1788), contain many clues to the aristocratic dominance of landed society.</a:t>
            </a:r>
            <a:br>
              <a:rPr sz="1100">
                <a:latin typeface="Arial"/>
                <a:ea typeface="Arial"/>
                <a:cs typeface="Arial"/>
                <a:sym typeface="Arial"/>
              </a:rPr>
            </a:br>
            <a:r>
              <a:rPr sz="1100">
                <a:latin typeface="Arial"/>
                <a:ea typeface="Arial"/>
                <a:cs typeface="Arial"/>
                <a:sym typeface="Arial"/>
              </a:rPr>
              <a:t>National Gallery, London/Art Resource, NY</a:t>
            </a:r>
          </a:p>
        </p:txBody>
      </p:sp>
      <p:pic>
        <p:nvPicPr>
          <p:cNvPr id="139" name="AAACANM0.jpeg" descr="AAACANM0.jpg"/>
          <p:cNvPicPr/>
          <p:nvPr/>
        </p:nvPicPr>
        <p:blipFill>
          <a:blip r:embed="rId3">
            <a:extLst/>
          </a:blip>
          <a:stretch>
            <a:fillRect/>
          </a:stretch>
        </p:blipFill>
        <p:spPr>
          <a:xfrm>
            <a:off x="685800" y="838200"/>
            <a:ext cx="8477250" cy="4732338"/>
          </a:xfrm>
          <a:prstGeom prst="rect">
            <a:avLst/>
          </a:prstGeom>
          <a:ln w="12700">
            <a:miter lim="400000"/>
          </a:ln>
        </p:spPr>
      </p:pic>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Aristocracy (cont.)</a:t>
            </a:r>
          </a:p>
        </p:txBody>
      </p:sp>
      <p:sp>
        <p:nvSpPr>
          <p:cNvPr id="144" name="Shape 144"/>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British nobility—smallest, wealthiest, best defined, most socially responsible</a:t>
            </a:r>
            <a:endParaRPr sz="3000"/>
          </a:p>
          <a:p>
            <a:pPr lvl="1" marL="742950" indent="-285750">
              <a:spcBef>
                <a:spcPts val="600"/>
              </a:spcBef>
              <a:buBlip>
                <a:blip r:embed="rId3"/>
              </a:buBlip>
              <a:defRPr sz="1800"/>
            </a:pPr>
            <a:r>
              <a:rPr sz="2600"/>
              <a:t>About 400 families, eldest males of each in House of Lords</a:t>
            </a:r>
            <a:endParaRPr sz="2600"/>
          </a:p>
          <a:p>
            <a:pPr lvl="1" marL="742950" indent="-285750">
              <a:spcBef>
                <a:spcPts val="600"/>
              </a:spcBef>
              <a:buBlip>
                <a:blip r:embed="rId3"/>
              </a:buBlip>
              <a:defRPr sz="1800"/>
            </a:pPr>
            <a:r>
              <a:rPr sz="2600"/>
              <a:t>Owned about ¼ of all arable land</a:t>
            </a:r>
            <a:endParaRPr sz="2600"/>
          </a:p>
          <a:p>
            <a:pPr lvl="1" marL="742950" indent="-285750">
              <a:spcBef>
                <a:spcPts val="600"/>
              </a:spcBef>
              <a:buBlip>
                <a:blip r:embed="rId3"/>
              </a:buBlip>
              <a:defRPr sz="1800"/>
            </a:pPr>
            <a:r>
              <a:rPr sz="2600"/>
              <a:t>Few significant legal privileges, but great political power</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Aristocracy (cont.)</a:t>
            </a:r>
          </a:p>
        </p:txBody>
      </p:sp>
      <p:sp>
        <p:nvSpPr>
          <p:cNvPr id="147" name="Shape 147"/>
          <p:cNvSpPr/>
          <p:nvPr>
            <p:ph type="body" idx="4294967295"/>
          </p:nvPr>
        </p:nvSpPr>
        <p:spPr>
          <a:xfrm>
            <a:off x="1069975" y="1524000"/>
            <a:ext cx="7769225" cy="4727575"/>
          </a:xfrm>
          <a:prstGeom prst="rect">
            <a:avLst/>
          </a:prstGeom>
        </p:spPr>
        <p:txBody>
          <a:bodyPr lIns="0" tIns="0" rIns="0" bIns="0">
            <a:normAutofit fontScale="100000" lnSpcReduction="0"/>
          </a:bodyPr>
          <a:lstStyle/>
          <a:p>
            <a:pPr lvl="0">
              <a:buBlip>
                <a:blip r:embed="rId2"/>
              </a:buBlip>
              <a:defRPr sz="1800"/>
            </a:pPr>
            <a:r>
              <a:rPr sz="3000"/>
              <a:t>French nobility—less clear-cut; about 400,000 nobles</a:t>
            </a:r>
            <a:endParaRPr sz="3000"/>
          </a:p>
          <a:p>
            <a:pPr lvl="1" marL="742950" indent="-285750">
              <a:spcBef>
                <a:spcPts val="600"/>
              </a:spcBef>
              <a:buBlip>
                <a:blip r:embed="rId3"/>
              </a:buBlip>
              <a:defRPr sz="1800"/>
            </a:pPr>
            <a:r>
              <a:rPr sz="2600"/>
              <a:t>“Nobles of the sword”—nobility derived from military service</a:t>
            </a:r>
            <a:endParaRPr sz="2600"/>
          </a:p>
          <a:p>
            <a:pPr lvl="1" marL="742950" indent="-285750">
              <a:spcBef>
                <a:spcPts val="600"/>
              </a:spcBef>
              <a:buBlip>
                <a:blip r:embed="rId3"/>
              </a:buBlip>
              <a:defRPr sz="1800"/>
            </a:pPr>
            <a:r>
              <a:rPr sz="2600"/>
              <a:t>“Nobles of the robe”—from service in bureaucracy, or purchased</a:t>
            </a:r>
            <a:endParaRPr sz="2600"/>
          </a:p>
          <a:p>
            <a:pPr lvl="1" marL="742950" indent="-285750">
              <a:spcBef>
                <a:spcPts val="600"/>
              </a:spcBef>
              <a:buBlip>
                <a:blip r:embed="rId3"/>
              </a:buBlip>
              <a:defRPr sz="1800"/>
            </a:pPr>
            <a:r>
              <a:rPr sz="2600"/>
              <a:t>Some wealthy, some poor, but all shared certain hereditary privileges</a:t>
            </a:r>
          </a:p>
        </p:txBody>
      </p:sp>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