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media/image3.jpeg" ContentType="image/jpeg"/>
  <Override PartName="/ppt/notesSlides/notesSlide3.xml" ContentType="application/vnd.openxmlformats-officedocument.presentationml.notesSlide+xml"/>
  <Override PartName="/ppt/media/image4.jpeg" ContentType="image/jpeg"/>
  <Override PartName="/ppt/notesSlides/notesSlide4.xml" ContentType="application/vnd.openxmlformats-officedocument.presentationml.notesSlide+xml"/>
  <Override PartName="/ppt/media/image5.jpeg" ContentType="image/jpeg"/>
  <Override PartName="/ppt/notesSlides/notesSlide5.xml" ContentType="application/vnd.openxmlformats-officedocument.presentationml.notesSlide+xml"/>
  <Override PartName="/ppt/media/image6.jpeg" ContentType="image/jpeg"/>
  <Override PartName="/ppt/notesSlides/notesSlide6.xml" ContentType="application/vnd.openxmlformats-officedocument.presentationml.notesSlide+xml"/>
  <Override PartName="/ppt/media/image7.jpeg" ContentType="image/jpeg"/>
  <Override PartName="/ppt/notesSlides/notesSlide7.xml" ContentType="application/vnd.openxmlformats-officedocument.presentationml.notesSlide+xml"/>
  <Override PartName="/ppt/media/image8.jpeg" ContentType="image/jpeg"/>
  <Override PartName="/ppt/notesSlides/notesSlide8.xml" ContentType="application/vnd.openxmlformats-officedocument.presentationml.notesSlide+xml"/>
  <Override PartName="/ppt/media/image9.jpeg" ContentType="image/jpeg"/>
  <Override PartName="/ppt/notesSlides/notesSlide9.xml" ContentType="application/vnd.openxmlformats-officedocument.presentationml.notesSlide+xml"/>
  <Override PartName="/ppt/media/image10.jpeg" ContentType="image/jpeg"/>
  <Override PartName="/ppt/notesSlides/notesSlide10.xml" ContentType="application/vnd.openxmlformats-officedocument.presentationml.notesSlide+xml"/>
  <Override PartName="/ppt/media/image11.jpeg" ContentType="image/jpeg"/>
  <Override PartName="/ppt/notesSlides/notesSlide11.xml" ContentType="application/vnd.openxmlformats-officedocument.presentationml.notesSlide+xml"/>
  <Override PartName="/ppt/media/image12.jpeg" ContentType="image/jpeg"/>
  <Override PartName="/ppt/notesSlides/notesSlide12.xml" ContentType="application/vnd.openxmlformats-officedocument.presentationml.notesSlide+xml"/>
  <Override PartName="/ppt/media/image13.jpeg" ContentType="image/jpeg"/>
  <Override PartName="/ppt/notesSlides/notesSlide13.xml" ContentType="application/vnd.openxmlformats-officedocument.presentationml.notesSlide+xml"/>
  <Override PartName="/ppt/media/image14.jpeg" ContentType="image/jpeg"/>
  <Override PartName="/ppt/notesSlides/notesSlide14.xml" ContentType="application/vnd.openxmlformats-officedocument.presentationml.notesSlide+xml"/>
  <Override PartName="/ppt/media/image15.jpeg" ContentType="image/jpeg"/>
  <Override PartName="/ppt/notesSlides/notesSlide15.xml" ContentType="application/vnd.openxmlformats-officedocument.presentationml.notesSlide+xml"/>
  <Override PartName="/ppt/media/image16.jpeg" ContentType="image/jpeg"/>
  <Override PartName="/ppt/notesSlides/notesSlide16.xml" ContentType="application/vnd.openxmlformats-officedocument.presentationml.notesSlide+xml"/>
  <Override PartName="/ppt/media/image17.jpeg" ContentType="image/jpeg"/>
  <Override PartName="/ppt/notesSlides/notesSlide17.xml" ContentType="application/vnd.openxmlformats-officedocument.presentationml.notesSlide+xml"/>
  <Override PartName="/ppt/media/image18.jpeg" ContentType="image/jpeg"/>
  <Override PartName="/ppt/notesSlides/notesSlide18.xml" ContentType="application/vnd.openxmlformats-officedocument.presentationml.notesSlide+xml"/>
  <Override PartName="/ppt/media/image19.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Lst>
  <p:sldSz cx="9144000" cy="6858000"/>
  <p:notesSz cx="6858000" cy="9144000"/>
  <p:defaultTextStyle>
    <a:lvl1pPr>
      <a:defRPr sz="2400">
        <a:latin typeface="Verdana"/>
        <a:ea typeface="Verdana"/>
        <a:cs typeface="Verdana"/>
        <a:sym typeface="Verdana"/>
      </a:defRPr>
    </a:lvl1pPr>
    <a:lvl2pPr indent="457200">
      <a:defRPr sz="2400">
        <a:latin typeface="Verdana"/>
        <a:ea typeface="Verdana"/>
        <a:cs typeface="Verdana"/>
        <a:sym typeface="Verdana"/>
      </a:defRPr>
    </a:lvl2pPr>
    <a:lvl3pPr indent="914400">
      <a:defRPr sz="2400">
        <a:latin typeface="Verdana"/>
        <a:ea typeface="Verdana"/>
        <a:cs typeface="Verdana"/>
        <a:sym typeface="Verdana"/>
      </a:defRPr>
    </a:lvl3pPr>
    <a:lvl4pPr indent="1371600">
      <a:defRPr sz="2400">
        <a:latin typeface="Verdana"/>
        <a:ea typeface="Verdana"/>
        <a:cs typeface="Verdana"/>
        <a:sym typeface="Verdana"/>
      </a:defRPr>
    </a:lvl4pPr>
    <a:lvl5pPr indent="1828800">
      <a:defRPr sz="2400">
        <a:latin typeface="Verdana"/>
        <a:ea typeface="Verdana"/>
        <a:cs typeface="Verdana"/>
        <a:sym typeface="Verdana"/>
      </a:defRPr>
    </a:lvl5pPr>
    <a:lvl6pPr>
      <a:defRPr sz="2400">
        <a:latin typeface="Verdana"/>
        <a:ea typeface="Verdana"/>
        <a:cs typeface="Verdana"/>
        <a:sym typeface="Verdana"/>
      </a:defRPr>
    </a:lvl6pPr>
    <a:lvl7pPr>
      <a:defRPr sz="2400">
        <a:latin typeface="Verdana"/>
        <a:ea typeface="Verdana"/>
        <a:cs typeface="Verdana"/>
        <a:sym typeface="Verdana"/>
      </a:defRPr>
    </a:lvl7pPr>
    <a:lvl8pPr>
      <a:defRPr sz="2400">
        <a:latin typeface="Verdana"/>
        <a:ea typeface="Verdana"/>
        <a:cs typeface="Verdana"/>
        <a:sym typeface="Verdana"/>
      </a:defRPr>
    </a:lvl8pPr>
    <a:lvl9pPr>
      <a:defRPr sz="2400">
        <a:latin typeface="Verdana"/>
        <a:ea typeface="Verdana"/>
        <a:cs typeface="Verdana"/>
        <a:sym typeface="Verdan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3F0E9"/>
          </a:solidFill>
        </a:fill>
      </a:tcStyle>
    </a:wholeTbl>
    <a:band2H>
      <a:tcTxStyle b="def" i="def"/>
      <a:tcStyle>
        <a:tcBdr/>
        <a:fill>
          <a:solidFill>
            <a:srgbClr val="F9F7F4"/>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Row>
  </a:tblStyle>
  <a:tblStyle styleId="{C7B018BB-80A7-4F77-B60F-C8B233D01FF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9DAD5"/>
          </a:solidFill>
        </a:fill>
      </a:tcStyle>
    </a:wholeTbl>
    <a:band2H>
      <a:tcTxStyle b="def" i="def"/>
      <a:tcStyle>
        <a:tcBdr/>
        <a:fill>
          <a:solidFill>
            <a:srgbClr val="F4EDEB"/>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Row>
  </a:tblStyle>
  <a:tblStyle styleId="{CF821DB8-F4EB-4A41-A1BA-3FCAFE7338EE}" styleName="">
    <a:tblBg/>
    <a:wholeTbl>
      <a:tcTxStyle b="on" i="on">
        <a:font>
          <a:latin typeface="Verdana"/>
          <a:ea typeface="Verdana"/>
          <a:cs typeface="Verdan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FD6C3"/>
          </a:solidFill>
        </a:fill>
      </a:tcStyle>
    </a:firstCol>
    <a:lastRow>
      <a:tcTxStyle b="on" i="on">
        <a:font>
          <a:latin typeface="Verdana"/>
          <a:ea typeface="Verdana"/>
          <a:cs typeface="Verdana"/>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Verdana"/>
          <a:ea typeface="Verdana"/>
          <a:cs typeface="Verdana"/>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DFD6C3"/>
          </a:solidFill>
        </a:fill>
      </a:tcStyle>
    </a:firstRow>
  </a:tblStyle>
  <a:tblStyle styleId="{33BA23B1-9221-436E-865A-0063620EA4FD}"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b="def" i="def"/>
      <a:tcStyle>
        <a:tcBdr/>
        <a:fill>
          <a:solidFill>
            <a:srgbClr val="FFFFFF"/>
          </a:solidFill>
        </a:fill>
      </a:tcStyle>
    </a:band2H>
    <a:firstCo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ph type="sldImg"/>
          </p:nvPr>
        </p:nvSpPr>
        <p:spPr>
          <a:xfrm>
            <a:off x="1143000" y="685800"/>
            <a:ext cx="4572000" cy="3429000"/>
          </a:xfrm>
          <a:prstGeom prst="rect">
            <a:avLst/>
          </a:prstGeom>
        </p:spPr>
        <p:txBody>
          <a:bodyPr/>
          <a:lstStyle/>
          <a:p>
            <a:pPr lvl="0"/>
          </a:p>
        </p:txBody>
      </p:sp>
      <p:sp>
        <p:nvSpPr>
          <p:cNvPr id="116" name="Shape 116"/>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 name="Shape 123"/>
          <p:cNvSpPr/>
          <p:nvPr>
            <p:ph type="sldImg"/>
          </p:nvPr>
        </p:nvSpPr>
        <p:spPr>
          <a:prstGeom prst="rect">
            <a:avLst/>
          </a:prstGeom>
        </p:spPr>
        <p:txBody>
          <a:bodyPr/>
          <a:lstStyle/>
          <a:p>
            <a:pPr lvl="0"/>
          </a:p>
        </p:txBody>
      </p:sp>
      <p:sp>
        <p:nvSpPr>
          <p:cNvPr id="124" name="Shape 124"/>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General James Wolfe was mortally wounded during his victory over the French at Quebec in 1759. This painting by American artist Benjamin West (1738–1820) became famous for portraying the dying Wolfe and the officers around him in poses modeled after classical statues.</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Quebec House, Westerham, Kent, Great Britain/National Trust Photo Library/John Hammond/Art Resource, NY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0" name="Shape 210"/>
          <p:cNvSpPr/>
          <p:nvPr>
            <p:ph type="sldImg"/>
          </p:nvPr>
        </p:nvSpPr>
        <p:spPr>
          <a:prstGeom prst="rect">
            <a:avLst/>
          </a:prstGeom>
        </p:spPr>
        <p:txBody>
          <a:bodyPr/>
          <a:lstStyle/>
          <a:p>
            <a:pPr lvl="0"/>
          </a:p>
        </p:txBody>
      </p:sp>
      <p:sp>
        <p:nvSpPr>
          <p:cNvPr id="211" name="Shape 211"/>
          <p:cNvSpPr/>
          <p:nvPr>
            <p:ph type="body" sz="quarter" idx="1"/>
          </p:nvPr>
        </p:nvSpPr>
        <p:spPr>
          <a:prstGeom prst="rect">
            <a:avLst/>
          </a:prstGeom>
        </p:spPr>
        <p:txBody>
          <a:bodyPr/>
          <a:lstStyle/>
          <a:p>
            <a:pPr lvl="0">
              <a:lnSpc>
                <a:spcPct val="100000"/>
              </a:lnSpc>
              <a:defRPr sz="1800"/>
            </a:pPr>
            <a:r>
              <a:rPr sz="1200">
                <a:latin typeface="Arial Bold"/>
                <a:ea typeface="Arial Bold"/>
                <a:cs typeface="Arial Bold"/>
                <a:sym typeface="Arial Bold"/>
              </a:rPr>
              <a:t>The Slave Ship Brookes</a:t>
            </a:r>
            <a:r>
              <a:rPr sz="1200">
                <a:latin typeface="Arial"/>
                <a:ea typeface="Arial"/>
                <a:cs typeface="Arial"/>
                <a:sym typeface="Arial"/>
              </a:rPr>
              <a:t> This print records the main decks of the 320-ton slave ship </a:t>
            </a:r>
            <a:r>
              <a:rPr i="1" sz="1200">
                <a:latin typeface="Arial"/>
                <a:ea typeface="Arial"/>
                <a:cs typeface="Arial"/>
                <a:sym typeface="Arial"/>
              </a:rPr>
              <a:t>Brookes</a:t>
            </a:r>
            <a:r>
              <a:rPr sz="1200">
                <a:latin typeface="Arial"/>
                <a:ea typeface="Arial"/>
                <a:cs typeface="Arial"/>
                <a:sym typeface="Arial"/>
              </a:rPr>
              <a:t>.</a:t>
            </a:r>
            <a:endParaRPr sz="1200">
              <a:latin typeface="Calibri"/>
              <a:ea typeface="Calibri"/>
              <a:cs typeface="Calibri"/>
              <a:sym typeface="Calibri"/>
            </a:endParaRPr>
          </a:p>
          <a:p>
            <a:pPr lvl="0">
              <a:lnSpc>
                <a:spcPct val="100000"/>
              </a:lnSpc>
              <a:defRPr sz="1800"/>
            </a:pPr>
            <a:r>
              <a:rPr sz="1200">
                <a:latin typeface="Calibri"/>
                <a:ea typeface="Calibri"/>
                <a:cs typeface="Calibri"/>
                <a:sym typeface="Calibri"/>
              </a:rPr>
              <a:t>Library of Congress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lvl="0"/>
          </a:p>
        </p:txBody>
      </p:sp>
      <p:sp>
        <p:nvSpPr>
          <p:cNvPr id="222" name="Shape 222"/>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Slaves on the plantations of the American South were the chattel property of their masters, and their lives were grim. Some artists sought to disguise this harsh reality by depicting the lighter moments of slave society as in this scene of slaves dancing.</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MPI/Stringer/Archive Photos/Getty Images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2" name="Shape 232"/>
          <p:cNvSpPr/>
          <p:nvPr>
            <p:ph type="sldImg"/>
          </p:nvPr>
        </p:nvSpPr>
        <p:spPr>
          <a:prstGeom prst="rect">
            <a:avLst/>
          </a:prstGeom>
        </p:spPr>
        <p:txBody>
          <a:bodyPr/>
          <a:lstStyle/>
          <a:p>
            <a:pPr lvl="0"/>
          </a:p>
        </p:txBody>
      </p:sp>
      <p:sp>
        <p:nvSpPr>
          <p:cNvPr id="233" name="Shape 233"/>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Maria Theresa of Austria provided the leadership that saved the Habsburg Empire from possible disintegration after the Prussian invasion of Silesia in 1740. </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Martin van Meytens: </a:t>
            </a:r>
            <a:r>
              <a:rPr i="1" sz="1200">
                <a:latin typeface="Arial"/>
                <a:ea typeface="Arial"/>
                <a:cs typeface="Arial"/>
                <a:sym typeface="Arial"/>
              </a:rPr>
              <a:t>Kaiserin Maria Theresia mit ihrer Familie auf der Schloßterasse von Schönbrunn</a:t>
            </a:r>
            <a:r>
              <a:rPr sz="1200">
                <a:latin typeface="Arial"/>
                <a:ea typeface="Arial"/>
                <a:cs typeface="Arial"/>
                <a:sym typeface="Arial"/>
              </a:rPr>
              <a:t>. Kunsthistorisches Museum, Vienna, Austria</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Shape 243"/>
          <p:cNvSpPr/>
          <p:nvPr>
            <p:ph type="sldImg"/>
          </p:nvPr>
        </p:nvSpPr>
        <p:spPr>
          <a:prstGeom prst="rect">
            <a:avLst/>
          </a:prstGeom>
        </p:spPr>
        <p:txBody>
          <a:bodyPr/>
          <a:lstStyle/>
          <a:p>
            <a:pPr lvl="0"/>
          </a:p>
        </p:txBody>
      </p:sp>
      <p:sp>
        <p:nvSpPr>
          <p:cNvPr id="244" name="Shape 244"/>
          <p:cNvSpPr/>
          <p:nvPr>
            <p:ph type="body" sz="quarter" idx="1"/>
          </p:nvPr>
        </p:nvSpPr>
        <p:spPr>
          <a:prstGeom prst="rect">
            <a:avLst/>
          </a:prstGeom>
        </p:spPr>
        <p:txBody>
          <a:bodyPr/>
          <a:lstStyle/>
          <a:p>
            <a:pPr lvl="0">
              <a:lnSpc>
                <a:spcPct val="100000"/>
              </a:lnSpc>
              <a:spcBef>
                <a:spcPts val="400"/>
              </a:spcBef>
              <a:defRPr sz="1800"/>
            </a:pPr>
            <a:r>
              <a:rPr sz="1200">
                <a:latin typeface="Calibri"/>
                <a:ea typeface="Calibri"/>
                <a:cs typeface="Calibri"/>
                <a:sym typeface="Calibri"/>
              </a:rPr>
              <a:t>This scene, painted by artist Edward Penny, shows Robert Clive receiving a sum of money from Siraj-ud-daulah, the Mughal Nawab of Bengal, for injured officers and soldiers at Plassey. Clive’s victory in 1757 at the Battle of Plassey led to English domination of the Indian subcontinent for almost two centuries. Clive had won the battle largely through bribing many of the Nawab’s troops and potential allies.</a:t>
            </a:r>
            <a:endParaRPr sz="1200">
              <a:latin typeface="Calibri"/>
              <a:ea typeface="Calibri"/>
              <a:cs typeface="Calibri"/>
              <a:sym typeface="Calibri"/>
            </a:endParaRPr>
          </a:p>
          <a:p>
            <a:pPr lvl="0">
              <a:lnSpc>
                <a:spcPct val="100000"/>
              </a:lnSpc>
              <a:spcBef>
                <a:spcPts val="400"/>
              </a:spcBef>
              <a:defRPr sz="1800"/>
            </a:pPr>
            <a:r>
              <a:rPr sz="1200">
                <a:latin typeface="Calibri"/>
                <a:ea typeface="Calibri"/>
                <a:cs typeface="Calibri"/>
                <a:sym typeface="Calibri"/>
              </a:rPr>
              <a:t>Erich Lessing/British Library, London, Great Britain/Art Resource, NY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1" name="Shape 251"/>
          <p:cNvSpPr/>
          <p:nvPr>
            <p:ph type="sldImg"/>
          </p:nvPr>
        </p:nvSpPr>
        <p:spPr>
          <a:prstGeom prst="rect">
            <a:avLst/>
          </a:prstGeom>
        </p:spPr>
        <p:txBody>
          <a:bodyPr/>
          <a:lstStyle/>
          <a:p>
            <a:pPr lvl="0"/>
          </a:p>
        </p:txBody>
      </p:sp>
      <p:sp>
        <p:nvSpPr>
          <p:cNvPr id="252" name="Shape 252"/>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16–3 </a:t>
            </a:r>
            <a:r>
              <a:rPr sz="1200">
                <a:latin typeface="Arial Bold"/>
                <a:ea typeface="Arial Bold"/>
                <a:cs typeface="Arial Bold"/>
                <a:sym typeface="Arial Bold"/>
              </a:rPr>
              <a:t>NORTH AMERICA IN 1763</a:t>
            </a:r>
            <a:r>
              <a:rPr sz="1200">
                <a:latin typeface="Arial"/>
                <a:ea typeface="Arial"/>
                <a:cs typeface="Arial"/>
                <a:sym typeface="Arial"/>
              </a:rPr>
              <a:t> In the year of the victory over France, the English colonies lay along the Atlantic seaboard. The difficulties of organizing authority over the previous French territory in Canada and west of the Appalachian Mountains would contribute to the coming of the American Revolution.</a:t>
            </a:r>
            <a:endParaRPr sz="1200">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 name="Shape 259"/>
          <p:cNvSpPr/>
          <p:nvPr>
            <p:ph type="sldImg"/>
          </p:nvPr>
        </p:nvSpPr>
        <p:spPr>
          <a:prstGeom prst="rect">
            <a:avLst/>
          </a:prstGeom>
        </p:spPr>
        <p:txBody>
          <a:bodyPr/>
          <a:lstStyle/>
          <a:p>
            <a:pPr lvl="0"/>
          </a:p>
        </p:txBody>
      </p:sp>
      <p:sp>
        <p:nvSpPr>
          <p:cNvPr id="260" name="Shape 260"/>
          <p:cNvSpPr/>
          <p:nvPr>
            <p:ph type="body" sz="quarter" idx="1"/>
          </p:nvPr>
        </p:nvSpPr>
        <p:spPr>
          <a:prstGeom prst="rect">
            <a:avLst/>
          </a:prstGeom>
        </p:spPr>
        <p:txBody>
          <a:bodyPr/>
          <a:lstStyle/>
          <a:p>
            <a:pPr lvl="0">
              <a:lnSpc>
                <a:spcPct val="80000"/>
              </a:lnSpc>
              <a:defRPr sz="1800"/>
            </a:pPr>
            <a:r>
              <a:rPr sz="1000">
                <a:latin typeface="Arial"/>
                <a:ea typeface="Arial"/>
                <a:cs typeface="Arial"/>
                <a:sym typeface="Arial"/>
              </a:rPr>
              <a:t>Many Americans fiercely objected to the British Parliament’s attempts to tax the colonies. This print of a British tax collector being tarred and feathered warned officials of what could happen to them if they tried to collect these taxes.</a:t>
            </a:r>
            <a:endParaRPr sz="1000">
              <a:latin typeface="Calibri"/>
              <a:ea typeface="Calibri"/>
              <a:cs typeface="Calibri"/>
              <a:sym typeface="Calibri"/>
            </a:endParaRPr>
          </a:p>
          <a:p>
            <a:pPr lvl="0">
              <a:lnSpc>
                <a:spcPct val="80000"/>
              </a:lnSpc>
              <a:defRPr sz="1800"/>
            </a:pPr>
            <a:r>
              <a:rPr sz="1000">
                <a:latin typeface="Arial"/>
                <a:ea typeface="Arial"/>
                <a:cs typeface="Arial"/>
                <a:sym typeface="Arial"/>
              </a:rPr>
              <a:t>Philip Dawe (c. 1750–c. 1785), </a:t>
            </a:r>
            <a:r>
              <a:rPr i="1" sz="1000">
                <a:latin typeface="Arial"/>
                <a:ea typeface="Arial"/>
                <a:cs typeface="Arial"/>
                <a:sym typeface="Arial"/>
              </a:rPr>
              <a:t>The Bostonians Paying the Excise-Man or Tarring &amp; Feathering</a:t>
            </a:r>
            <a:r>
              <a:rPr sz="1000">
                <a:latin typeface="Arial"/>
                <a:ea typeface="Arial"/>
                <a:cs typeface="Arial"/>
                <a:sym typeface="Arial"/>
              </a:rPr>
              <a:t>. London, 1774. Colored Engraving. The Gilder Lehman Collection on deposit at the Pierpont Morgan Library. GL 4961.01. Private Collection/Art Resource, NY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 name="Shape 270"/>
          <p:cNvSpPr/>
          <p:nvPr>
            <p:ph type="sldImg"/>
          </p:nvPr>
        </p:nvSpPr>
        <p:spPr>
          <a:prstGeom prst="rect">
            <a:avLst/>
          </a:prstGeom>
        </p:spPr>
        <p:txBody>
          <a:bodyPr/>
          <a:lstStyle/>
          <a:p>
            <a:pPr lvl="0"/>
          </a:p>
        </p:txBody>
      </p:sp>
      <p:sp>
        <p:nvSpPr>
          <p:cNvPr id="271" name="Shape 271"/>
          <p:cNvSpPr/>
          <p:nvPr>
            <p:ph type="body" sz="quarter" idx="1"/>
          </p:nvPr>
        </p:nvSpPr>
        <p:spPr>
          <a:prstGeom prst="rect">
            <a:avLst/>
          </a:prstGeom>
        </p:spPr>
        <p:txBody>
          <a:bodyPr/>
          <a:lstStyle/>
          <a:p>
            <a:pPr lvl="0">
              <a:lnSpc>
                <a:spcPct val="90000"/>
              </a:lnSpc>
              <a:defRPr sz="1800"/>
            </a:pPr>
            <a:r>
              <a:rPr sz="1000">
                <a:latin typeface="Arial"/>
                <a:ea typeface="Arial"/>
                <a:cs typeface="Arial"/>
                <a:sym typeface="Arial"/>
              </a:rPr>
              <a:t>“Wilkes and Liberty” was a popular slogan among political radicals in England long after Wilkes’ 1763 arrest for seditious libel. In this 1771 mezzotint, “The City Chanters,” women sell ballads in front of the Fleet prison; one of the sheets is labeled “An Irregular Ode to Wilkes &amp; Liberty.” Wilkes’ widespread popularity among the “middling and inferior set of people, who stand most in need of protection,” as he referred to his constituency, contributed to the ruling elites’ anxieties.</a:t>
            </a:r>
            <a:endParaRPr sz="1000">
              <a:latin typeface="Calibri"/>
              <a:ea typeface="Calibri"/>
              <a:cs typeface="Calibri"/>
              <a:sym typeface="Calibri"/>
            </a:endParaRPr>
          </a:p>
          <a:p>
            <a:pPr lvl="0">
              <a:lnSpc>
                <a:spcPct val="90000"/>
              </a:lnSpc>
              <a:defRPr sz="1800"/>
            </a:pPr>
            <a:r>
              <a:rPr sz="1000">
                <a:latin typeface="Arial"/>
                <a:ea typeface="Arial"/>
                <a:cs typeface="Arial"/>
                <a:sym typeface="Arial"/>
              </a:rPr>
              <a:t>© Timewatch Images/Alamy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lvl="0"/>
          </a:p>
        </p:txBody>
      </p:sp>
      <p:sp>
        <p:nvSpPr>
          <p:cNvPr id="285" name="Shape 285"/>
          <p:cNvSpPr/>
          <p:nvPr>
            <p:ph type="body" sz="quarter" idx="1"/>
          </p:nvPr>
        </p:nvSpPr>
        <p:spPr>
          <a:prstGeom prst="rect">
            <a:avLst/>
          </a:prstGeom>
        </p:spPr>
        <p:txBody>
          <a:bodyPr/>
          <a:lstStyle/>
          <a:p>
            <a:pPr lvl="0">
              <a:lnSpc>
                <a:spcPct val="90000"/>
              </a:lnSpc>
              <a:defRPr sz="1800"/>
            </a:pPr>
            <a:r>
              <a:rPr sz="1000">
                <a:latin typeface="Arial"/>
                <a:ea typeface="Arial"/>
                <a:cs typeface="Arial"/>
                <a:sym typeface="Arial"/>
              </a:rPr>
              <a:t>Nothing so destroyed the life of the Native Americans whom the Spanish encountered as the introduction of smallpox. With no immune defenses to this new disease, millions of Native Americans died of smallpox during the sixteenth and seventeenth centuries.</a:t>
            </a:r>
            <a:endParaRPr sz="1000">
              <a:latin typeface="Calibri"/>
              <a:ea typeface="Calibri"/>
              <a:cs typeface="Calibri"/>
              <a:sym typeface="Calibri"/>
            </a:endParaRPr>
          </a:p>
          <a:p>
            <a:pPr lvl="0">
              <a:lnSpc>
                <a:spcPct val="90000"/>
              </a:lnSpc>
              <a:defRPr sz="1800"/>
            </a:pPr>
            <a:r>
              <a:rPr sz="1000">
                <a:latin typeface="Arial"/>
                <a:ea typeface="Arial"/>
                <a:cs typeface="Arial"/>
                <a:sym typeface="Arial"/>
              </a:rPr>
              <a:t>The Granger Collection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5" name="Shape 295"/>
          <p:cNvSpPr/>
          <p:nvPr>
            <p:ph type="sldImg"/>
          </p:nvPr>
        </p:nvSpPr>
        <p:spPr>
          <a:prstGeom prst="rect">
            <a:avLst/>
          </a:prstGeom>
        </p:spPr>
        <p:txBody>
          <a:bodyPr/>
          <a:lstStyle/>
          <a:p>
            <a:pPr lvl="0"/>
          </a:p>
        </p:txBody>
      </p:sp>
      <p:sp>
        <p:nvSpPr>
          <p:cNvPr id="296" name="Shape 296"/>
          <p:cNvSpPr/>
          <p:nvPr>
            <p:ph type="body" sz="quarter" idx="1"/>
          </p:nvPr>
        </p:nvSpPr>
        <p:spPr>
          <a:prstGeom prst="rect">
            <a:avLst/>
          </a:prstGeom>
        </p:spPr>
        <p:txBody>
          <a:bodyPr/>
          <a:lstStyle/>
          <a:p>
            <a:pPr lvl="0">
              <a:lnSpc>
                <a:spcPct val="90000"/>
              </a:lnSpc>
              <a:defRPr sz="1800"/>
            </a:pPr>
            <a:r>
              <a:rPr sz="1000">
                <a:latin typeface="Arial"/>
                <a:ea typeface="Arial"/>
                <a:cs typeface="Arial"/>
                <a:sym typeface="Arial"/>
              </a:rPr>
              <a:t>Within one year of Columbus’s encounter with the Americas, the event had been captured in this woodcut (c. 1493). Columbus’s several voyages, and those of later Europeans as well, introduced not only European warfare but also began a vast ecological exchange of plants, animals, and diseases between the Old and New Worlds.</a:t>
            </a:r>
            <a:endParaRPr sz="1000">
              <a:latin typeface="Calibri"/>
              <a:ea typeface="Calibri"/>
              <a:cs typeface="Calibri"/>
              <a:sym typeface="Calibri"/>
            </a:endParaRPr>
          </a:p>
          <a:p>
            <a:pPr lvl="0">
              <a:lnSpc>
                <a:spcPct val="90000"/>
              </a:lnSpc>
              <a:defRPr sz="1800"/>
            </a:pPr>
            <a:r>
              <a:rPr sz="1000">
                <a:latin typeface="Arial"/>
                <a:ea typeface="Arial"/>
                <a:cs typeface="Arial"/>
                <a:sym typeface="Arial"/>
              </a:rPr>
              <a:t>Courtesy of the Library of Congress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sldImg"/>
          </p:nvPr>
        </p:nvSpPr>
        <p:spPr>
          <a:prstGeom prst="rect">
            <a:avLst/>
          </a:prstGeom>
        </p:spPr>
        <p:txBody>
          <a:bodyPr/>
          <a:lstStyle/>
          <a:p>
            <a:pPr lvl="0"/>
          </a:p>
        </p:txBody>
      </p:sp>
      <p:sp>
        <p:nvSpPr>
          <p:cNvPr id="138" name="Shape 138"/>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During the seventeenth and eighteenth centuries, European maritime nations established overseas empires and set up trading monopolies within them in an effort to magnify their economic strength. As this painting of the Old Custom House Quay in London suggests, trade from these empires and the tariffs imposed on it were expected to generate revenue for the home country. But behind many of the goods carried in the great sailing ships in the harbor and landed on these docks lay the labor of African slaves working on the plantations of North and South America.</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Samuel Scott “Old Custom House Quay” Collection. V &amp; A Images, The Victoria and Albert Museum, London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Shape 154"/>
          <p:cNvSpPr/>
          <p:nvPr>
            <p:ph type="sldImg"/>
          </p:nvPr>
        </p:nvSpPr>
        <p:spPr>
          <a:prstGeom prst="rect">
            <a:avLst/>
          </a:prstGeom>
        </p:spPr>
        <p:txBody>
          <a:bodyPr/>
          <a:lstStyle/>
          <a:p>
            <a:pPr lvl="0"/>
          </a:p>
        </p:txBody>
      </p:sp>
      <p:sp>
        <p:nvSpPr>
          <p:cNvPr id="155" name="Shape 155"/>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The Silver Mines of Potosí. The Spanish had discovered precious metals in their South American Empire early in the sixteenth century; the mines provided Spain with a vast treasure in silver until the eighteenth century. The silver mines of Potosí were worked by conscripted Indian laborers under extremely harsh conditions (note the head impaled on a stake in the foreground).</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 INTERFOTO/Alamy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Shape 159"/>
          <p:cNvSpPr/>
          <p:nvPr>
            <p:ph type="sldImg"/>
          </p:nvPr>
        </p:nvSpPr>
        <p:spPr>
          <a:prstGeom prst="rect">
            <a:avLst/>
          </a:prstGeom>
        </p:spPr>
        <p:txBody>
          <a:bodyPr/>
          <a:lstStyle/>
          <a:p>
            <a:pPr lvl="0"/>
          </a:p>
        </p:txBody>
      </p:sp>
      <p:sp>
        <p:nvSpPr>
          <p:cNvPr id="160" name="Shape 160"/>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16–1 </a:t>
            </a:r>
            <a:r>
              <a:rPr sz="1200">
                <a:latin typeface="Arial Bold"/>
                <a:ea typeface="Arial Bold"/>
                <a:cs typeface="Arial Bold"/>
                <a:sym typeface="Arial Bold"/>
              </a:rPr>
              <a:t>VICEROYALTIES IN LATIN AMERICA IN 1780</a:t>
            </a:r>
            <a:r>
              <a:rPr sz="1200">
                <a:latin typeface="Arial"/>
                <a:ea typeface="Arial"/>
                <a:cs typeface="Arial"/>
                <a:sym typeface="Arial"/>
              </a:rPr>
              <a:t> The late eighteenth-century viceroyalties in Latin America display the effort of the Spanish Bourbon monarchy to establish more direct control of the colonies. They sought this control through the introduction of more royal officials and by establishing more governmental districts.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ph type="sldImg"/>
          </p:nvPr>
        </p:nvSpPr>
        <p:spPr>
          <a:prstGeom prst="rect">
            <a:avLst/>
          </a:prstGeom>
        </p:spPr>
        <p:txBody>
          <a:bodyPr/>
          <a:lstStyle/>
          <a:p>
            <a:pPr lvl="0"/>
          </a:p>
        </p:txBody>
      </p:sp>
      <p:sp>
        <p:nvSpPr>
          <p:cNvPr id="186" name="Shape 186"/>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This eighteenth-century print shows bound African captives being forced to a slaving port. It was largely African middlemen who captured slaves in the interior and marched them to the coast.</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North Wind Picture Archives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0" name="Shape 190"/>
          <p:cNvSpPr/>
          <p:nvPr>
            <p:ph type="sldImg"/>
          </p:nvPr>
        </p:nvSpPr>
        <p:spPr>
          <a:prstGeom prst="rect">
            <a:avLst/>
          </a:prstGeom>
        </p:spPr>
        <p:txBody>
          <a:bodyPr/>
          <a:lstStyle/>
          <a:p>
            <a:pPr lvl="0"/>
          </a:p>
        </p:txBody>
      </p:sp>
      <p:sp>
        <p:nvSpPr>
          <p:cNvPr id="191" name="Shape 191"/>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Sugar was both raised and processed on plantations such as this one in Brazil.</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Library of Congress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5" name="Shape 195"/>
          <p:cNvSpPr/>
          <p:nvPr>
            <p:ph type="sldImg"/>
          </p:nvPr>
        </p:nvSpPr>
        <p:spPr>
          <a:prstGeom prst="rect">
            <a:avLst/>
          </a:prstGeom>
        </p:spPr>
        <p:txBody>
          <a:bodyPr/>
          <a:lstStyle/>
          <a:p>
            <a:pPr lvl="0"/>
          </a:p>
        </p:txBody>
      </p:sp>
      <p:sp>
        <p:nvSpPr>
          <p:cNvPr id="196" name="Shape 196"/>
          <p:cNvSpPr/>
          <p:nvPr>
            <p:ph type="body" sz="quarter" idx="1"/>
          </p:nvPr>
        </p:nvSpPr>
        <p:spPr>
          <a:prstGeom prst="rect">
            <a:avLst/>
          </a:prstGeom>
        </p:spPr>
        <p:txBody>
          <a:bodyPr/>
          <a:lstStyle/>
          <a:p>
            <a:pPr lvl="0">
              <a:lnSpc>
                <a:spcPct val="100000"/>
              </a:lnSpc>
              <a:defRPr sz="1800"/>
            </a:pPr>
            <a:r>
              <a:rPr sz="1200">
                <a:latin typeface="Arial Bold"/>
                <a:ea typeface="Arial Bold"/>
                <a:cs typeface="Arial Bold"/>
                <a:sym typeface="Arial Bold"/>
              </a:rPr>
              <a:t>A Sugar Plantation in the West Indies</a:t>
            </a:r>
            <a:r>
              <a:rPr sz="1200">
                <a:latin typeface="Arial"/>
                <a:ea typeface="Arial"/>
                <a:cs typeface="Arial"/>
                <a:sym typeface="Arial"/>
              </a:rPr>
              <a:t>  West Indies Sugar plantations, owned by Europeans who often stayed only long enough to make their fortunes, were located on the fertile islands of the Caribbean. Employing slave laborers imported from Africa, the sugar plantations combined agricultural production of sugarcane and the industrial processing of it into sugar for export to Europe. Both stages were potentially deadly; the latter involved slaves working with dangerous machinery often near fires and hot metal equipment used in the distillation process.</a:t>
            </a:r>
            <a:endParaRPr sz="1200">
              <a:latin typeface="Calibri"/>
              <a:ea typeface="Calibri"/>
              <a:cs typeface="Calibri"/>
              <a:sym typeface="Calibri"/>
            </a:endParaRPr>
          </a:p>
          <a:p>
            <a:pPr lvl="0">
              <a:lnSpc>
                <a:spcPct val="100000"/>
              </a:lnSpc>
              <a:defRPr sz="1800"/>
            </a:pPr>
            <a:r>
              <a:rPr sz="1200">
                <a:latin typeface="Calibri"/>
                <a:ea typeface="Calibri"/>
                <a:cs typeface="Calibri"/>
                <a:sym typeface="Calibri"/>
              </a:rPr>
              <a:t>The Granger Collection, New York</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ph type="sldImg"/>
          </p:nvPr>
        </p:nvSpPr>
        <p:spPr>
          <a:prstGeom prst="rect">
            <a:avLst/>
          </a:prstGeom>
        </p:spPr>
        <p:txBody>
          <a:bodyPr/>
          <a:lstStyle/>
          <a:p>
            <a:pPr lvl="0"/>
          </a:p>
        </p:txBody>
      </p:sp>
      <p:sp>
        <p:nvSpPr>
          <p:cNvPr id="201" name="Shape 201"/>
          <p:cNvSpPr/>
          <p:nvPr>
            <p:ph type="body" sz="quarter" idx="1"/>
          </p:nvPr>
        </p:nvSpPr>
        <p:spPr>
          <a:prstGeom prst="rect">
            <a:avLst/>
          </a:prstGeom>
        </p:spPr>
        <p:txBody>
          <a:bodyPr/>
          <a:lstStyle/>
          <a:p>
            <a:pPr lvl="0">
              <a:lnSpc>
                <a:spcPct val="100000"/>
              </a:lnSpc>
              <a:defRPr sz="1800"/>
            </a:pPr>
            <a:r>
              <a:rPr sz="1200">
                <a:latin typeface="Arial Bold"/>
                <a:ea typeface="Arial Bold"/>
                <a:cs typeface="Arial Bold"/>
                <a:sym typeface="Arial Bold"/>
              </a:rPr>
              <a:t>A Sugar Plantation in the West Indies</a:t>
            </a:r>
            <a:r>
              <a:rPr sz="1200">
                <a:latin typeface="Arial"/>
                <a:ea typeface="Arial"/>
                <a:cs typeface="Arial"/>
                <a:sym typeface="Arial"/>
              </a:rPr>
              <a:t>  West Indies Sugar plantations, owned by Europeans who often stayed only long enough to make their fortunes, were located on the fertile islands of the Caribbean. Employing slave laborers imported from Africa, the sugar plantations combined agricultural production of sugarcane and the industrial processing of it into sugar for export to Europe. Both stages were potentially deadly; the latter involved slaves working with dangerous machinery often near fires and hot metal equipment used in the distillation process.</a:t>
            </a:r>
            <a:endParaRPr sz="1200">
              <a:latin typeface="Calibri"/>
              <a:ea typeface="Calibri"/>
              <a:cs typeface="Calibri"/>
              <a:sym typeface="Calibri"/>
            </a:endParaRPr>
          </a:p>
          <a:p>
            <a:pPr lvl="0">
              <a:lnSpc>
                <a:spcPct val="100000"/>
              </a:lnSpc>
              <a:spcBef>
                <a:spcPts val="400"/>
              </a:spcBef>
              <a:defRPr sz="1800"/>
            </a:pPr>
            <a:r>
              <a:rPr sz="1200">
                <a:latin typeface="Calibri"/>
                <a:ea typeface="Calibri"/>
                <a:cs typeface="Calibri"/>
                <a:sym typeface="Calibri"/>
              </a:rPr>
              <a:t>Denis Diderot, </a:t>
            </a:r>
            <a:r>
              <a:rPr i="1" sz="1200">
                <a:latin typeface="Calibri"/>
                <a:ea typeface="Calibri"/>
                <a:cs typeface="Calibri"/>
                <a:sym typeface="Calibri"/>
              </a:rPr>
              <a:t>Encyclopedie, ou, Dictionnaire Raisonné des Sciences, des Arts et des Métiers. </a:t>
            </a:r>
            <a:r>
              <a:rPr sz="1200">
                <a:latin typeface="Calibri"/>
                <a:ea typeface="Calibri"/>
                <a:cs typeface="Calibri"/>
                <a:sym typeface="Calibri"/>
              </a:rPr>
              <a:t>Recueil de Planches, sur les Sciences. (Paris, 1762), vol. 1. Special Collections, University of Virginia Library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Shape 205"/>
          <p:cNvSpPr/>
          <p:nvPr>
            <p:ph type="sldImg"/>
          </p:nvPr>
        </p:nvSpPr>
        <p:spPr>
          <a:prstGeom prst="rect">
            <a:avLst/>
          </a:prstGeom>
        </p:spPr>
        <p:txBody>
          <a:bodyPr/>
          <a:lstStyle/>
          <a:p>
            <a:pPr lvl="0"/>
          </a:p>
        </p:txBody>
      </p:sp>
      <p:sp>
        <p:nvSpPr>
          <p:cNvPr id="206" name="Shape 206"/>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16–2 </a:t>
            </a:r>
            <a:r>
              <a:rPr sz="1200">
                <a:latin typeface="Arial Bold"/>
                <a:ea typeface="Arial Bold"/>
                <a:cs typeface="Arial Bold"/>
                <a:sym typeface="Arial Bold"/>
              </a:rPr>
              <a:t>THE SLAVE TRADE, 1400–1860</a:t>
            </a:r>
            <a:r>
              <a:rPr sz="1200">
                <a:latin typeface="Arial"/>
                <a:ea typeface="Arial"/>
                <a:cs typeface="Arial"/>
                <a:sym typeface="Arial"/>
              </a:rPr>
              <a:t> Slavery is an ancient institution and complex slave-trading routes were in existence in Africa, the Middle East, and Asia for centuries, but it was the need to supply labor for the plantations of the Americas that led to the greatest movement of peoples across the face of the earth.</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6.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7.png"/><Relationship Id="rId4" Type="http://schemas.openxmlformats.org/officeDocument/2006/relationships/image" Target="../media/image18.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9"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0" name="Shape 10"/>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1"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2"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3" name="Shape 13"/>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4" name="Shape 14"/>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8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87" name="Shape 8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8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8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90" name="Shape 9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91" name="Shape 9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92" name="Shape 92"/>
          <p:cNvSpPr/>
          <p:nvPr>
            <p:ph type="title"/>
          </p:nvPr>
        </p:nvSpPr>
        <p:spPr>
          <a:prstGeom prst="rect">
            <a:avLst/>
          </a:prstGeom>
        </p:spPr>
        <p:txBody>
          <a:bodyPr/>
          <a:lstStyle/>
          <a:p>
            <a:pPr lvl="0">
              <a:defRPr sz="1800">
                <a:solidFill>
                  <a:srgbClr val="000000"/>
                </a:solidFill>
              </a:defRPr>
            </a:pPr>
            <a:r>
              <a:rPr sz="4000">
                <a:solidFill>
                  <a:srgbClr val="482400"/>
                </a:solidFill>
              </a:rPr>
              <a:t>Click to edit Master title style</a:t>
            </a:r>
          </a:p>
        </p:txBody>
      </p:sp>
      <p:sp>
        <p:nvSpPr>
          <p:cNvPr id="93" name="Shape 9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Click to edit Master text styles</a:t>
            </a:r>
            <a:endParaRPr sz="3000"/>
          </a:p>
          <a:p>
            <a:pPr lvl="1">
              <a:defRPr sz="1800"/>
            </a:pPr>
            <a:r>
              <a:rPr sz="3000"/>
              <a:t>Second level</a:t>
            </a:r>
            <a:endParaRPr sz="3000"/>
          </a:p>
          <a:p>
            <a:pPr lvl="2">
              <a:defRPr sz="1800"/>
            </a:pPr>
            <a:r>
              <a:rPr sz="3000"/>
              <a:t>Third level</a:t>
            </a:r>
            <a:endParaRPr sz="3000"/>
          </a:p>
          <a:p>
            <a:pPr lvl="3">
              <a:defRPr sz="1800"/>
            </a:pPr>
            <a:r>
              <a:rPr sz="3000"/>
              <a:t>Fourth level</a:t>
            </a:r>
            <a:endParaRPr sz="3000"/>
          </a:p>
          <a:p>
            <a:pPr lvl="4">
              <a:defRPr sz="1800"/>
            </a:pPr>
            <a:r>
              <a:rPr sz="3000"/>
              <a:t>Fifth level</a:t>
            </a:r>
          </a:p>
        </p:txBody>
      </p:sp>
      <p:sp>
        <p:nvSpPr>
          <p:cNvPr id="94" name="Shape 9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9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97" name="Shape 9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9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9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00" name="Shape 10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01" name="Shape 10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02" name="Shape 102"/>
          <p:cNvSpPr/>
          <p:nvPr>
            <p:ph type="title"/>
          </p:nvPr>
        </p:nvSpPr>
        <p:spPr>
          <a:prstGeom prst="rect">
            <a:avLst/>
          </a:prstGeom>
        </p:spPr>
        <p:txBody>
          <a:bodyPr/>
          <a:lstStyle/>
          <a:p>
            <a:pPr lvl="0">
              <a:defRPr sz="1800">
                <a:solidFill>
                  <a:srgbClr val="000000"/>
                </a:solidFill>
              </a:defRPr>
            </a:pPr>
            <a:r>
              <a:rPr sz="4000">
                <a:solidFill>
                  <a:srgbClr val="482400"/>
                </a:solidFill>
              </a:rPr>
              <a:t>Click to edit Master title style</a:t>
            </a:r>
          </a:p>
        </p:txBody>
      </p:sp>
      <p:sp>
        <p:nvSpPr>
          <p:cNvPr id="103" name="Shape 10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Click to edit Master text styles</a:t>
            </a:r>
            <a:endParaRPr sz="3000"/>
          </a:p>
          <a:p>
            <a:pPr lvl="1">
              <a:defRPr sz="1800"/>
            </a:pPr>
            <a:r>
              <a:rPr sz="3000"/>
              <a:t>Second level</a:t>
            </a:r>
            <a:endParaRPr sz="3000"/>
          </a:p>
          <a:p>
            <a:pPr lvl="2">
              <a:defRPr sz="1800"/>
            </a:pPr>
            <a:r>
              <a:rPr sz="3000"/>
              <a:t>Third level</a:t>
            </a:r>
            <a:endParaRPr sz="3000"/>
          </a:p>
          <a:p>
            <a:pPr lvl="3">
              <a:defRPr sz="1800"/>
            </a:pPr>
            <a:r>
              <a:rPr sz="3000"/>
              <a:t>Fourth level</a:t>
            </a:r>
            <a:endParaRPr sz="3000"/>
          </a:p>
          <a:p>
            <a:pPr lvl="4">
              <a:defRPr sz="1800"/>
            </a:pPr>
            <a:r>
              <a:rPr sz="3000"/>
              <a:t>Fifth level</a:t>
            </a:r>
          </a:p>
        </p:txBody>
      </p:sp>
      <p:sp>
        <p:nvSpPr>
          <p:cNvPr id="104" name="Shape 10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10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07" name="Shape 10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0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0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10" name="Shape 11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11" name="Shape 11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12" name="Shape 112"/>
          <p:cNvSpPr/>
          <p:nvPr>
            <p:ph type="title"/>
          </p:nvPr>
        </p:nvSpPr>
        <p:spPr>
          <a:prstGeom prst="rect">
            <a:avLst/>
          </a:prstGeom>
        </p:spPr>
        <p:txBody>
          <a:bodyPr/>
          <a:lstStyle/>
          <a:p>
            <a:pPr lvl="0">
              <a:defRPr sz="1800">
                <a:solidFill>
                  <a:srgbClr val="000000"/>
                </a:solidFill>
              </a:defRPr>
            </a:pPr>
            <a:r>
              <a:rPr sz="4000">
                <a:solidFill>
                  <a:srgbClr val="482400"/>
                </a:solidFill>
              </a:rPr>
              <a:t>Click to edit Master title style</a:t>
            </a:r>
          </a:p>
        </p:txBody>
      </p:sp>
      <p:sp>
        <p:nvSpPr>
          <p:cNvPr id="113" name="Shape 11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Click to edit Master text styles</a:t>
            </a:r>
            <a:endParaRPr sz="3000"/>
          </a:p>
          <a:p>
            <a:pPr lvl="1">
              <a:defRPr sz="1800"/>
            </a:pPr>
            <a:r>
              <a:rPr sz="3000"/>
              <a:t>Second level</a:t>
            </a:r>
            <a:endParaRPr sz="3000"/>
          </a:p>
          <a:p>
            <a:pPr lvl="2">
              <a:defRPr sz="1800"/>
            </a:pPr>
            <a:r>
              <a:rPr sz="3000"/>
              <a:t>Third level</a:t>
            </a:r>
            <a:endParaRPr sz="3000"/>
          </a:p>
          <a:p>
            <a:pPr lvl="3">
              <a:defRPr sz="1800"/>
            </a:pPr>
            <a:r>
              <a:rPr sz="3000"/>
              <a:t>Fourth level</a:t>
            </a:r>
            <a:endParaRPr sz="3000"/>
          </a:p>
          <a:p>
            <a:pPr lvl="4">
              <a:defRPr sz="1800"/>
            </a:pPr>
            <a:r>
              <a:rPr sz="3000"/>
              <a:t>Fifth level</a:t>
            </a:r>
          </a:p>
        </p:txBody>
      </p:sp>
      <p:sp>
        <p:nvSpPr>
          <p:cNvPr id="114" name="Shape 11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4000">
                <a:solidFill>
                  <a:srgbClr val="482400"/>
                </a:solidFill>
              </a:rPr>
              <a:t>Click to edit Master title style</a:t>
            </a:r>
          </a:p>
        </p:txBody>
      </p:sp>
      <p:sp>
        <p:nvSpPr>
          <p:cNvPr id="17" name="Shape 17"/>
          <p:cNvSpPr/>
          <p:nvPr>
            <p:ph type="body" idx="1"/>
          </p:nvPr>
        </p:nvSpPr>
        <p:spPr>
          <a:prstGeom prst="rect">
            <a:avLst/>
          </a:prstGeom>
        </p:spPr>
        <p:txBody>
          <a:bodyPr/>
          <a:lstStyle>
            <a:lvl1pPr>
              <a:buBlip>
                <a:blip r:embed="rId2"/>
              </a:buBlip>
            </a:lvl1pPr>
            <a:lvl2pPr>
              <a:buBlip>
                <a:blip r:embed="rId3"/>
              </a:buBlip>
            </a:lvl2pPr>
          </a:lstStyle>
          <a:p>
            <a:pPr lvl="0">
              <a:defRPr sz="1800"/>
            </a:pPr>
            <a:r>
              <a:rPr sz="3000"/>
              <a:t>Click to edit Master text styles</a:t>
            </a:r>
            <a:endParaRPr sz="3000"/>
          </a:p>
          <a:p>
            <a:pPr lvl="1">
              <a:defRPr sz="1800"/>
            </a:pPr>
            <a:r>
              <a:rPr sz="3000"/>
              <a:t>Second level</a:t>
            </a:r>
            <a:endParaRPr sz="3000"/>
          </a:p>
          <a:p>
            <a:pPr lvl="2">
              <a:defRPr sz="1800"/>
            </a:pPr>
            <a:r>
              <a:rPr sz="3000"/>
              <a:t>Third level</a:t>
            </a:r>
            <a:endParaRPr sz="3000"/>
          </a:p>
          <a:p>
            <a:pPr lvl="3">
              <a:defRPr sz="1800"/>
            </a:pPr>
            <a:r>
              <a:rPr sz="3000"/>
              <a:t>Fourth level</a:t>
            </a:r>
            <a:endParaRPr sz="3000"/>
          </a:p>
          <a:p>
            <a:pPr lvl="4">
              <a:defRPr sz="1800"/>
            </a:pPr>
            <a:r>
              <a:rPr sz="3000"/>
              <a:t>Fifth level</a:t>
            </a:r>
          </a:p>
        </p:txBody>
      </p:sp>
      <p:sp>
        <p:nvSpPr>
          <p:cNvPr id="18" name="Shape 1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0"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21" name="Shape 21"/>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22"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23"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24" name="Shape 24"/>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25" name="Shape 25"/>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26" name="Shape 2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29" name="Shape 2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3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3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32" name="Shape 3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33" name="Shape 3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34" name="Shape 34"/>
          <p:cNvSpPr/>
          <p:nvPr>
            <p:ph type="title"/>
          </p:nvPr>
        </p:nvSpPr>
        <p:spPr>
          <a:prstGeom prst="rect">
            <a:avLst/>
          </a:prstGeom>
        </p:spPr>
        <p:txBody>
          <a:bodyPr/>
          <a:lstStyle/>
          <a:p>
            <a:pPr lvl="0">
              <a:defRPr sz="1800">
                <a:solidFill>
                  <a:srgbClr val="000000"/>
                </a:solidFill>
              </a:defRPr>
            </a:pPr>
            <a:r>
              <a:rPr sz="4000">
                <a:solidFill>
                  <a:srgbClr val="482400"/>
                </a:solidFill>
              </a:rPr>
              <a:t>Click to edit Master title style</a:t>
            </a:r>
          </a:p>
        </p:txBody>
      </p:sp>
      <p:sp>
        <p:nvSpPr>
          <p:cNvPr id="35" name="Shape 3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Click to edit Master text styles</a:t>
            </a:r>
            <a:endParaRPr sz="3000"/>
          </a:p>
          <a:p>
            <a:pPr lvl="1">
              <a:defRPr sz="1800"/>
            </a:pPr>
            <a:r>
              <a:rPr sz="3000"/>
              <a:t>Second level</a:t>
            </a:r>
            <a:endParaRPr sz="3000"/>
          </a:p>
          <a:p>
            <a:pPr lvl="2">
              <a:defRPr sz="1800"/>
            </a:pPr>
            <a:r>
              <a:rPr sz="3000"/>
              <a:t>Third level</a:t>
            </a:r>
            <a:endParaRPr sz="3000"/>
          </a:p>
          <a:p>
            <a:pPr lvl="3">
              <a:defRPr sz="1800"/>
            </a:pPr>
            <a:r>
              <a:rPr sz="3000"/>
              <a:t>Fourth level</a:t>
            </a:r>
            <a:endParaRPr sz="3000"/>
          </a:p>
          <a:p>
            <a:pPr lvl="4">
              <a:defRPr sz="1800"/>
            </a:pPr>
            <a:r>
              <a:rPr sz="3000"/>
              <a:t>Fifth level</a:t>
            </a:r>
          </a:p>
        </p:txBody>
      </p:sp>
      <p:sp>
        <p:nvSpPr>
          <p:cNvPr id="36" name="Shape 3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3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39" name="Shape 3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4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4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42" name="Shape 4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43" name="Shape 4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44" name="Shape 44"/>
          <p:cNvSpPr/>
          <p:nvPr>
            <p:ph type="title"/>
          </p:nvPr>
        </p:nvSpPr>
        <p:spPr>
          <a:prstGeom prst="rect">
            <a:avLst/>
          </a:prstGeom>
        </p:spPr>
        <p:txBody>
          <a:bodyPr/>
          <a:lstStyle/>
          <a:p>
            <a:pPr lvl="0">
              <a:defRPr sz="1800">
                <a:solidFill>
                  <a:srgbClr val="000000"/>
                </a:solidFill>
              </a:defRPr>
            </a:pPr>
            <a:r>
              <a:rPr sz="4000">
                <a:solidFill>
                  <a:srgbClr val="482400"/>
                </a:solidFill>
              </a:rPr>
              <a:t>Click to edit Master title style</a:t>
            </a:r>
          </a:p>
        </p:txBody>
      </p:sp>
      <p:sp>
        <p:nvSpPr>
          <p:cNvPr id="45" name="Shape 4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Click to edit Master text styles</a:t>
            </a:r>
            <a:endParaRPr sz="3000"/>
          </a:p>
          <a:p>
            <a:pPr lvl="1">
              <a:defRPr sz="1800"/>
            </a:pPr>
            <a:r>
              <a:rPr sz="3000"/>
              <a:t>Second level</a:t>
            </a:r>
            <a:endParaRPr sz="3000"/>
          </a:p>
          <a:p>
            <a:pPr lvl="2">
              <a:defRPr sz="1800"/>
            </a:pPr>
            <a:r>
              <a:rPr sz="3000"/>
              <a:t>Third level</a:t>
            </a:r>
            <a:endParaRPr sz="3000"/>
          </a:p>
          <a:p>
            <a:pPr lvl="3">
              <a:defRPr sz="1800"/>
            </a:pPr>
            <a:r>
              <a:rPr sz="3000"/>
              <a:t>Fourth level</a:t>
            </a:r>
            <a:endParaRPr sz="3000"/>
          </a:p>
          <a:p>
            <a:pPr lvl="4">
              <a:defRPr sz="1800"/>
            </a:pPr>
            <a:r>
              <a:rPr sz="3000"/>
              <a:t>Fifth level</a:t>
            </a:r>
          </a:p>
        </p:txBody>
      </p:sp>
      <p:sp>
        <p:nvSpPr>
          <p:cNvPr id="46" name="Shape 4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4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49" name="Shape 4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5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5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52" name="Shape 5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53" name="Shape 5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54" name="Shape 54"/>
          <p:cNvSpPr/>
          <p:nvPr>
            <p:ph type="title"/>
          </p:nvPr>
        </p:nvSpPr>
        <p:spPr>
          <a:prstGeom prst="rect">
            <a:avLst/>
          </a:prstGeom>
        </p:spPr>
        <p:txBody>
          <a:bodyPr/>
          <a:lstStyle/>
          <a:p>
            <a:pPr lvl="0">
              <a:defRPr sz="1800">
                <a:solidFill>
                  <a:srgbClr val="000000"/>
                </a:solidFill>
              </a:defRPr>
            </a:pPr>
            <a:r>
              <a:rPr sz="4000">
                <a:solidFill>
                  <a:srgbClr val="482400"/>
                </a:solidFill>
              </a:rPr>
              <a:t>Click to edit Master title style</a:t>
            </a:r>
          </a:p>
        </p:txBody>
      </p:sp>
      <p:sp>
        <p:nvSpPr>
          <p:cNvPr id="55" name="Shape 5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Click to edit Master text styles</a:t>
            </a:r>
            <a:endParaRPr sz="3000"/>
          </a:p>
          <a:p>
            <a:pPr lvl="1">
              <a:defRPr sz="1800"/>
            </a:pPr>
            <a:r>
              <a:rPr sz="3000"/>
              <a:t>Second level</a:t>
            </a:r>
            <a:endParaRPr sz="3000"/>
          </a:p>
          <a:p>
            <a:pPr lvl="2">
              <a:defRPr sz="1800"/>
            </a:pPr>
            <a:r>
              <a:rPr sz="3000"/>
              <a:t>Third level</a:t>
            </a:r>
            <a:endParaRPr sz="3000"/>
          </a:p>
          <a:p>
            <a:pPr lvl="3">
              <a:defRPr sz="1800"/>
            </a:pPr>
            <a:r>
              <a:rPr sz="3000"/>
              <a:t>Fourth level</a:t>
            </a:r>
            <a:endParaRPr sz="3000"/>
          </a:p>
          <a:p>
            <a:pPr lvl="4">
              <a:defRPr sz="1800"/>
            </a:pPr>
            <a:r>
              <a:rPr sz="3000"/>
              <a:t>Fifth level</a:t>
            </a:r>
          </a:p>
        </p:txBody>
      </p:sp>
      <p:sp>
        <p:nvSpPr>
          <p:cNvPr id="56" name="Shape 5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5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59" name="Shape 5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6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6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62" name="Shape 6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63" name="Shape 6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64" name="Shape 64"/>
          <p:cNvSpPr/>
          <p:nvPr>
            <p:ph type="title"/>
          </p:nvPr>
        </p:nvSpPr>
        <p:spPr>
          <a:prstGeom prst="rect">
            <a:avLst/>
          </a:prstGeom>
        </p:spPr>
        <p:txBody>
          <a:bodyPr/>
          <a:lstStyle/>
          <a:p>
            <a:pPr lvl="0">
              <a:defRPr sz="1800">
                <a:solidFill>
                  <a:srgbClr val="000000"/>
                </a:solidFill>
              </a:defRPr>
            </a:pPr>
            <a:r>
              <a:rPr sz="4000">
                <a:solidFill>
                  <a:srgbClr val="482400"/>
                </a:solidFill>
              </a:rPr>
              <a:t>Click to edit Master title style</a:t>
            </a:r>
          </a:p>
        </p:txBody>
      </p:sp>
      <p:sp>
        <p:nvSpPr>
          <p:cNvPr id="65" name="Shape 6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Click to edit Master text styles</a:t>
            </a:r>
            <a:endParaRPr sz="3000"/>
          </a:p>
          <a:p>
            <a:pPr lvl="1">
              <a:defRPr sz="1800"/>
            </a:pPr>
            <a:r>
              <a:rPr sz="3000"/>
              <a:t>Second level</a:t>
            </a:r>
            <a:endParaRPr sz="3000"/>
          </a:p>
          <a:p>
            <a:pPr lvl="2">
              <a:defRPr sz="1800"/>
            </a:pPr>
            <a:r>
              <a:rPr sz="3000"/>
              <a:t>Third level</a:t>
            </a:r>
            <a:endParaRPr sz="3000"/>
          </a:p>
          <a:p>
            <a:pPr lvl="3">
              <a:defRPr sz="1800"/>
            </a:pPr>
            <a:r>
              <a:rPr sz="3000"/>
              <a:t>Fourth level</a:t>
            </a:r>
            <a:endParaRPr sz="3000"/>
          </a:p>
          <a:p>
            <a:pPr lvl="4">
              <a:defRPr sz="1800"/>
            </a:pPr>
            <a:r>
              <a:rPr sz="3000"/>
              <a:t>Fifth level</a:t>
            </a:r>
          </a:p>
        </p:txBody>
      </p:sp>
      <p:sp>
        <p:nvSpPr>
          <p:cNvPr id="66" name="Shape 6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6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69" name="Shape 6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7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72" name="Shape 7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73" name="Shape 7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74" name="Shape 7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7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77" name="Shape 7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7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80" name="Shape 8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81" name="Shape 8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82" name="Shape 82"/>
          <p:cNvSpPr/>
          <p:nvPr>
            <p:ph type="title"/>
          </p:nvPr>
        </p:nvSpPr>
        <p:spPr>
          <a:prstGeom prst="rect">
            <a:avLst/>
          </a:prstGeom>
        </p:spPr>
        <p:txBody>
          <a:bodyPr/>
          <a:lstStyle/>
          <a:p>
            <a:pPr lvl="0">
              <a:defRPr sz="1800">
                <a:solidFill>
                  <a:srgbClr val="000000"/>
                </a:solidFill>
              </a:defRPr>
            </a:pPr>
            <a:r>
              <a:rPr sz="4000">
                <a:solidFill>
                  <a:srgbClr val="482400"/>
                </a:solidFill>
              </a:rPr>
              <a:t>Click to edit Master title style</a:t>
            </a:r>
          </a:p>
        </p:txBody>
      </p:sp>
      <p:sp>
        <p:nvSpPr>
          <p:cNvPr id="83" name="Shape 8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Click to edit Master text styles</a:t>
            </a:r>
            <a:endParaRPr sz="3000"/>
          </a:p>
          <a:p>
            <a:pPr lvl="1">
              <a:defRPr sz="1800"/>
            </a:pPr>
            <a:r>
              <a:rPr sz="3000"/>
              <a:t>Second level</a:t>
            </a:r>
            <a:endParaRPr sz="3000"/>
          </a:p>
          <a:p>
            <a:pPr lvl="2">
              <a:defRPr sz="1800"/>
            </a:pPr>
            <a:r>
              <a:rPr sz="3000"/>
              <a:t>Third level</a:t>
            </a:r>
            <a:endParaRPr sz="3000"/>
          </a:p>
          <a:p>
            <a:pPr lvl="3">
              <a:defRPr sz="1800"/>
            </a:pPr>
            <a:r>
              <a:rPr sz="3000"/>
              <a:t>Fourth level</a:t>
            </a:r>
            <a:endParaRPr sz="3000"/>
          </a:p>
          <a:p>
            <a:pPr lvl="4">
              <a:defRPr sz="1800"/>
            </a:pPr>
            <a:r>
              <a:rPr sz="3000"/>
              <a:t>Fifth level</a:t>
            </a:r>
          </a:p>
        </p:txBody>
      </p:sp>
      <p:sp>
        <p:nvSpPr>
          <p:cNvPr id="84" name="Shape 8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slideLayout" Target="../slideLayouts/slideLayout1.xml"/><Relationship Id="rId8" Type="http://schemas.openxmlformats.org/officeDocument/2006/relationships/slideLayout" Target="../slideLayouts/slideLayout2.xml"/><Relationship Id="rId9" Type="http://schemas.openxmlformats.org/officeDocument/2006/relationships/slideLayout" Target="../slideLayouts/slideLayout3.xml"/><Relationship Id="rId10" Type="http://schemas.openxmlformats.org/officeDocument/2006/relationships/slideLayout" Target="../slideLayouts/slideLayout4.xml"/><Relationship Id="rId11" Type="http://schemas.openxmlformats.org/officeDocument/2006/relationships/slideLayout" Target="../slideLayouts/slideLayout5.xml"/><Relationship Id="rId12" Type="http://schemas.openxmlformats.org/officeDocument/2006/relationships/slideLayout" Target="../slideLayouts/slideLayout6.xml"/><Relationship Id="rId13" Type="http://schemas.openxmlformats.org/officeDocument/2006/relationships/slideLayout" Target="../slideLayouts/slideLayout7.xml"/><Relationship Id="rId14" Type="http://schemas.openxmlformats.org/officeDocument/2006/relationships/slideLayout" Target="../slideLayouts/slideLayout8.xml"/><Relationship Id="rId15" Type="http://schemas.openxmlformats.org/officeDocument/2006/relationships/slideLayout" Target="../slideLayouts/slideLayout9.xml"/><Relationship Id="rId16" Type="http://schemas.openxmlformats.org/officeDocument/2006/relationships/slideLayout" Target="../slideLayouts/slideLayout10.xml"/><Relationship Id="rId17" Type="http://schemas.openxmlformats.org/officeDocument/2006/relationships/slideLayout" Target="../slideLayouts/slideLayout11.xml"/><Relationship Id="rId18"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grpSp>
        <p:nvGrpSpPr>
          <p:cNvPr id="4" name="Group 4"/>
          <p:cNvGrpSpPr/>
          <p:nvPr/>
        </p:nvGrpSpPr>
        <p:grpSpPr>
          <a:xfrm>
            <a:off x="0" y="0"/>
            <a:ext cx="6362700" cy="6858000"/>
            <a:chOff x="0" y="0"/>
            <a:chExt cx="6362700" cy="6858000"/>
          </a:xfrm>
        </p:grpSpPr>
        <p:pic>
          <p:nvPicPr>
            <p:cNvPr id="2" name="Expbanna.png" descr="Expbanna"/>
            <p:cNvPicPr/>
            <p:nvPr/>
          </p:nvPicPr>
          <p:blipFill>
            <a:blip r:embed="rId3">
              <a:extLst/>
            </a:blip>
            <a:stretch>
              <a:fillRect/>
            </a:stretch>
          </p:blipFill>
          <p:spPr>
            <a:xfrm>
              <a:off x="0" y="0"/>
              <a:ext cx="685800" cy="6858000"/>
            </a:xfrm>
            <a:prstGeom prst="rect">
              <a:avLst/>
            </a:prstGeom>
            <a:ln w="12700" cap="flat">
              <a:noFill/>
              <a:miter lim="400000"/>
            </a:ln>
            <a:effectLst/>
          </p:spPr>
        </p:pic>
        <p:pic>
          <p:nvPicPr>
            <p:cNvPr id="3" name="EXPHORSA.png" descr="EXPHORSA"/>
            <p:cNvPicPr/>
            <p:nvPr/>
          </p:nvPicPr>
          <p:blipFill>
            <a:blip r:embed="rId4">
              <a:extLst/>
            </a:blip>
            <a:stretch>
              <a:fillRect/>
            </a:stretch>
          </p:blipFill>
          <p:spPr>
            <a:xfrm>
              <a:off x="3505200" y="5715000"/>
              <a:ext cx="2857500" cy="95250"/>
            </a:xfrm>
            <a:prstGeom prst="rect">
              <a:avLst/>
            </a:prstGeom>
            <a:ln w="12700" cap="flat">
              <a:noFill/>
              <a:miter lim="400000"/>
            </a:ln>
            <a:effectLst/>
          </p:spPr>
        </p:pic>
      </p:grpSp>
      <p:sp>
        <p:nvSpPr>
          <p:cNvPr id="5" name="Shape 5"/>
          <p:cNvSpPr/>
          <p:nvPr>
            <p:ph type="title"/>
          </p:nvPr>
        </p:nvSpPr>
        <p:spPr>
          <a:xfrm>
            <a:off x="838200" y="0"/>
            <a:ext cx="8229600" cy="15240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lvl="0">
              <a:defRPr sz="1800">
                <a:solidFill>
                  <a:srgbClr val="000000"/>
                </a:solidFill>
              </a:defRPr>
            </a:pPr>
            <a:r>
              <a:rPr sz="4000">
                <a:solidFill>
                  <a:srgbClr val="482400"/>
                </a:solidFill>
              </a:rPr>
              <a:t>Click to edit Master title style</a:t>
            </a:r>
          </a:p>
        </p:txBody>
      </p:sp>
      <p:sp>
        <p:nvSpPr>
          <p:cNvPr id="6" name="Shape 6"/>
          <p:cNvSpPr/>
          <p:nvPr>
            <p:ph type="body" idx="1"/>
          </p:nvPr>
        </p:nvSpPr>
        <p:spPr>
          <a:xfrm>
            <a:off x="1062037" y="1524000"/>
            <a:ext cx="7769226" cy="53340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buBlip>
                <a:blip r:embed="rId5"/>
              </a:buBlip>
            </a:lvl1pPr>
            <a:lvl2pPr>
              <a:buBlip>
                <a:blip r:embed="rId6"/>
              </a:buBlip>
            </a:lvl2pPr>
          </a:lstStyle>
          <a:p>
            <a:pPr lvl="0">
              <a:defRPr sz="1800"/>
            </a:pPr>
            <a:r>
              <a:rPr sz="3000"/>
              <a:t>Click to edit Master text styles</a:t>
            </a:r>
            <a:endParaRPr sz="3000"/>
          </a:p>
          <a:p>
            <a:pPr lvl="1">
              <a:defRPr sz="1800"/>
            </a:pPr>
            <a:r>
              <a:rPr sz="3000"/>
              <a:t>Second level</a:t>
            </a:r>
            <a:endParaRPr sz="3000"/>
          </a:p>
          <a:p>
            <a:pPr lvl="2">
              <a:defRPr sz="1800"/>
            </a:pPr>
            <a:r>
              <a:rPr sz="3000"/>
              <a:t>Third level</a:t>
            </a:r>
            <a:endParaRPr sz="3000"/>
          </a:p>
          <a:p>
            <a:pPr lvl="3">
              <a:defRPr sz="1800"/>
            </a:pPr>
            <a:r>
              <a:rPr sz="3000"/>
              <a:t>Fourth level</a:t>
            </a:r>
            <a:endParaRPr sz="3000"/>
          </a:p>
          <a:p>
            <a:pPr lvl="4">
              <a:defRPr sz="1800"/>
            </a:pPr>
            <a:r>
              <a:rPr sz="3000"/>
              <a:t>Fifth level</a:t>
            </a:r>
          </a:p>
        </p:txBody>
      </p:sp>
      <p:sp>
        <p:nvSpPr>
          <p:cNvPr id="7" name="Shape 7"/>
          <p:cNvSpPr/>
          <p:nvPr>
            <p:ph type="sldNum" sz="quarter" idx="2"/>
          </p:nvPr>
        </p:nvSpPr>
        <p:spPr>
          <a:xfrm>
            <a:off x="6858000" y="6400800"/>
            <a:ext cx="1905000" cy="348429"/>
          </a:xfrm>
          <a:prstGeom prst="rect">
            <a:avLst/>
          </a:prstGeom>
          <a:ln w="12700">
            <a:miter lim="400000"/>
          </a:ln>
        </p:spPr>
        <p:txBody>
          <a:bodyPr lIns="45719" rIns="45719">
            <a:spAutoFit/>
          </a:bodyPr>
          <a:lstStyle>
            <a:lvl1pPr defTabSz="457200">
              <a:defRPr sz="1800">
                <a:latin typeface="Times New Roman"/>
                <a:ea typeface="Times New Roman"/>
                <a:cs typeface="Times New Roman"/>
                <a:sym typeface="Times New Roman"/>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Lst>
  <p:transition spd="med" advClick="1"/>
  <p:txStyles>
    <p:titleStyle>
      <a:lvl1pPr algn="ctr">
        <a:defRPr sz="4000">
          <a:solidFill>
            <a:srgbClr val="482400"/>
          </a:solidFill>
          <a:latin typeface="Verdana"/>
          <a:ea typeface="Verdana"/>
          <a:cs typeface="Verdana"/>
          <a:sym typeface="Verdana"/>
        </a:defRPr>
      </a:lvl1pPr>
      <a:lvl2pPr algn="ctr">
        <a:defRPr sz="4000">
          <a:solidFill>
            <a:srgbClr val="482400"/>
          </a:solidFill>
          <a:latin typeface="Verdana"/>
          <a:ea typeface="Verdana"/>
          <a:cs typeface="Verdana"/>
          <a:sym typeface="Verdana"/>
        </a:defRPr>
      </a:lvl2pPr>
      <a:lvl3pPr algn="ctr">
        <a:defRPr sz="4000">
          <a:solidFill>
            <a:srgbClr val="482400"/>
          </a:solidFill>
          <a:latin typeface="Verdana"/>
          <a:ea typeface="Verdana"/>
          <a:cs typeface="Verdana"/>
          <a:sym typeface="Verdana"/>
        </a:defRPr>
      </a:lvl3pPr>
      <a:lvl4pPr algn="ctr">
        <a:defRPr sz="4000">
          <a:solidFill>
            <a:srgbClr val="482400"/>
          </a:solidFill>
          <a:latin typeface="Verdana"/>
          <a:ea typeface="Verdana"/>
          <a:cs typeface="Verdana"/>
          <a:sym typeface="Verdana"/>
        </a:defRPr>
      </a:lvl4pPr>
      <a:lvl5pPr algn="ctr">
        <a:defRPr sz="4000">
          <a:solidFill>
            <a:srgbClr val="482400"/>
          </a:solidFill>
          <a:latin typeface="Verdana"/>
          <a:ea typeface="Verdana"/>
          <a:cs typeface="Verdana"/>
          <a:sym typeface="Verdana"/>
        </a:defRPr>
      </a:lvl5pPr>
      <a:lvl6pPr indent="457200" algn="ctr">
        <a:defRPr sz="4000">
          <a:solidFill>
            <a:srgbClr val="482400"/>
          </a:solidFill>
          <a:latin typeface="Verdana"/>
          <a:ea typeface="Verdana"/>
          <a:cs typeface="Verdana"/>
          <a:sym typeface="Verdana"/>
        </a:defRPr>
      </a:lvl6pPr>
      <a:lvl7pPr indent="914400" algn="ctr">
        <a:defRPr sz="4000">
          <a:solidFill>
            <a:srgbClr val="482400"/>
          </a:solidFill>
          <a:latin typeface="Verdana"/>
          <a:ea typeface="Verdana"/>
          <a:cs typeface="Verdana"/>
          <a:sym typeface="Verdana"/>
        </a:defRPr>
      </a:lvl7pPr>
      <a:lvl8pPr indent="1371600" algn="ctr">
        <a:defRPr sz="4000">
          <a:solidFill>
            <a:srgbClr val="482400"/>
          </a:solidFill>
          <a:latin typeface="Verdana"/>
          <a:ea typeface="Verdana"/>
          <a:cs typeface="Verdana"/>
          <a:sym typeface="Verdana"/>
        </a:defRPr>
      </a:lvl8pPr>
      <a:lvl9pPr indent="1828800" algn="ctr">
        <a:defRPr sz="4000">
          <a:solidFill>
            <a:srgbClr val="482400"/>
          </a:solidFill>
          <a:latin typeface="Verdana"/>
          <a:ea typeface="Verdana"/>
          <a:cs typeface="Verdana"/>
          <a:sym typeface="Verdana"/>
        </a:defRPr>
      </a:lvl9pPr>
    </p:titleStyle>
    <p:bodyStyle>
      <a:lvl1pPr marL="342900" indent="-342900">
        <a:spcBef>
          <a:spcPts val="700"/>
        </a:spcBef>
        <a:buSzPct val="100000"/>
        <a:buBlip>
          <a:blip r:embed="rId5"/>
        </a:buBlip>
        <a:defRPr sz="3000">
          <a:latin typeface="Verdana"/>
          <a:ea typeface="Verdana"/>
          <a:cs typeface="Verdana"/>
          <a:sym typeface="Verdana"/>
        </a:defRPr>
      </a:lvl1pPr>
      <a:lvl2pPr marL="786911" indent="-329711">
        <a:spcBef>
          <a:spcPts val="700"/>
        </a:spcBef>
        <a:buSzPct val="100000"/>
        <a:buBlip>
          <a:blip r:embed="rId6"/>
        </a:buBlip>
        <a:defRPr sz="3000">
          <a:latin typeface="Verdana"/>
          <a:ea typeface="Verdana"/>
          <a:cs typeface="Verdana"/>
          <a:sym typeface="Verdana"/>
        </a:defRPr>
      </a:lvl2pPr>
      <a:lvl3pPr marL="1200150" indent="-285750">
        <a:spcBef>
          <a:spcPts val="700"/>
        </a:spcBef>
        <a:buSzPct val="100000"/>
        <a:buChar char="•"/>
        <a:defRPr sz="3000">
          <a:latin typeface="Verdana"/>
          <a:ea typeface="Verdana"/>
          <a:cs typeface="Verdana"/>
          <a:sym typeface="Verdana"/>
        </a:defRPr>
      </a:lvl3pPr>
      <a:lvl4pPr marL="1683327" indent="-311727">
        <a:spcBef>
          <a:spcPts val="700"/>
        </a:spcBef>
        <a:buSzPct val="100000"/>
        <a:buChar char="⬧"/>
        <a:defRPr sz="3000">
          <a:latin typeface="Verdana"/>
          <a:ea typeface="Verdana"/>
          <a:cs typeface="Verdana"/>
          <a:sym typeface="Verdana"/>
        </a:defRPr>
      </a:lvl4pPr>
      <a:lvl5pPr marL="2171700" indent="-342900">
        <a:spcBef>
          <a:spcPts val="700"/>
        </a:spcBef>
        <a:buSzPct val="100000"/>
        <a:buChar char="⬧"/>
        <a:defRPr sz="3000">
          <a:latin typeface="Verdana"/>
          <a:ea typeface="Verdana"/>
          <a:cs typeface="Verdana"/>
          <a:sym typeface="Verdana"/>
        </a:defRPr>
      </a:lvl5pPr>
      <a:lvl6pPr marL="2628900" indent="-342900">
        <a:spcBef>
          <a:spcPts val="700"/>
        </a:spcBef>
        <a:buSzPct val="100000"/>
        <a:buChar char="•"/>
        <a:defRPr sz="3000">
          <a:latin typeface="Verdana"/>
          <a:ea typeface="Verdana"/>
          <a:cs typeface="Verdana"/>
          <a:sym typeface="Verdana"/>
        </a:defRPr>
      </a:lvl6pPr>
      <a:lvl7pPr marL="3086100" indent="-342900">
        <a:spcBef>
          <a:spcPts val="700"/>
        </a:spcBef>
        <a:buSzPct val="100000"/>
        <a:buChar char="•"/>
        <a:defRPr sz="3000">
          <a:latin typeface="Verdana"/>
          <a:ea typeface="Verdana"/>
          <a:cs typeface="Verdana"/>
          <a:sym typeface="Verdana"/>
        </a:defRPr>
      </a:lvl7pPr>
      <a:lvl8pPr marL="3543300" indent="-342900">
        <a:spcBef>
          <a:spcPts val="700"/>
        </a:spcBef>
        <a:buSzPct val="100000"/>
        <a:buChar char="•"/>
        <a:defRPr sz="3000">
          <a:latin typeface="Verdana"/>
          <a:ea typeface="Verdana"/>
          <a:cs typeface="Verdana"/>
          <a:sym typeface="Verdana"/>
        </a:defRPr>
      </a:lvl8pPr>
      <a:lvl9pPr marL="4000500" indent="-342900">
        <a:spcBef>
          <a:spcPts val="700"/>
        </a:spcBef>
        <a:buSzPct val="100000"/>
        <a:buChar char="•"/>
        <a:defRPr sz="3000">
          <a:latin typeface="Verdana"/>
          <a:ea typeface="Verdana"/>
          <a:cs typeface="Verdana"/>
          <a:sym typeface="Verdana"/>
        </a:defRPr>
      </a:lvl9pPr>
    </p:bodyStyle>
    <p:otherStyle>
      <a:lvl1pPr defTabSz="457200">
        <a:defRPr>
          <a:solidFill>
            <a:schemeClr val="tx1"/>
          </a:solidFill>
          <a:latin typeface="+mn-lt"/>
          <a:ea typeface="+mn-ea"/>
          <a:cs typeface="+mn-cs"/>
          <a:sym typeface="Times New Roman"/>
        </a:defRPr>
      </a:lvl1pPr>
      <a:lvl2pPr indent="457200" defTabSz="457200">
        <a:defRPr>
          <a:solidFill>
            <a:schemeClr val="tx1"/>
          </a:solidFill>
          <a:latin typeface="+mn-lt"/>
          <a:ea typeface="+mn-ea"/>
          <a:cs typeface="+mn-cs"/>
          <a:sym typeface="Times New Roman"/>
        </a:defRPr>
      </a:lvl2pPr>
      <a:lvl3pPr indent="914400" defTabSz="457200">
        <a:defRPr>
          <a:solidFill>
            <a:schemeClr val="tx1"/>
          </a:solidFill>
          <a:latin typeface="+mn-lt"/>
          <a:ea typeface="+mn-ea"/>
          <a:cs typeface="+mn-cs"/>
          <a:sym typeface="Times New Roman"/>
        </a:defRPr>
      </a:lvl3pPr>
      <a:lvl4pPr indent="1371600" defTabSz="457200">
        <a:defRPr>
          <a:solidFill>
            <a:schemeClr val="tx1"/>
          </a:solidFill>
          <a:latin typeface="+mn-lt"/>
          <a:ea typeface="+mn-ea"/>
          <a:cs typeface="+mn-cs"/>
          <a:sym typeface="Times New Roman"/>
        </a:defRPr>
      </a:lvl4pPr>
      <a:lvl5pPr indent="1828800" defTabSz="457200">
        <a:defRPr>
          <a:solidFill>
            <a:schemeClr val="tx1"/>
          </a:solidFill>
          <a:latin typeface="+mn-lt"/>
          <a:ea typeface="+mn-ea"/>
          <a:cs typeface="+mn-cs"/>
          <a:sym typeface="Times New Roman"/>
        </a:defRPr>
      </a:lvl5pPr>
      <a:lvl6pPr defTabSz="457200">
        <a:defRPr>
          <a:solidFill>
            <a:schemeClr val="tx1"/>
          </a:solidFill>
          <a:latin typeface="+mn-lt"/>
          <a:ea typeface="+mn-ea"/>
          <a:cs typeface="+mn-cs"/>
          <a:sym typeface="Times New Roman"/>
        </a:defRPr>
      </a:lvl6pPr>
      <a:lvl7pPr defTabSz="457200">
        <a:defRPr>
          <a:solidFill>
            <a:schemeClr val="tx1"/>
          </a:solidFill>
          <a:latin typeface="+mn-lt"/>
          <a:ea typeface="+mn-ea"/>
          <a:cs typeface="+mn-cs"/>
          <a:sym typeface="Times New Roman"/>
        </a:defRPr>
      </a:lvl7pPr>
      <a:lvl8pPr defTabSz="457200">
        <a:defRPr>
          <a:solidFill>
            <a:schemeClr val="tx1"/>
          </a:solidFill>
          <a:latin typeface="+mn-lt"/>
          <a:ea typeface="+mn-ea"/>
          <a:cs typeface="+mn-cs"/>
          <a:sym typeface="Times New Roman"/>
        </a:defRPr>
      </a:lvl8pPr>
      <a:lvl9pPr defTabSz="457200">
        <a:defRPr>
          <a:solidFill>
            <a:schemeClr val="tx1"/>
          </a:solidFill>
          <a:latin typeface="+mn-lt"/>
          <a:ea typeface="+mn-ea"/>
          <a:cs typeface="+mn-cs"/>
          <a:sym typeface="Times New Roma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jpe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Shape 118"/>
          <p:cNvSpPr/>
          <p:nvPr/>
        </p:nvSpPr>
        <p:spPr>
          <a:xfrm>
            <a:off x="990600" y="4191000"/>
            <a:ext cx="7772400" cy="1954855"/>
          </a:xfrm>
          <a:prstGeom prst="rect">
            <a:avLst/>
          </a:prstGeom>
          <a:ln w="12700">
            <a:miter lim="400000"/>
          </a:ln>
          <a:effectLst>
            <a:outerShdw sx="100000" sy="100000" kx="0" ky="0" algn="b" rotWithShape="0" blurRad="63500" dist="35921" dir="2700000">
              <a:srgbClr val="808080">
                <a:alpha val="74996"/>
              </a:srgbClr>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sz="7000">
                <a:latin typeface="Times New Roman"/>
                <a:ea typeface="Times New Roman"/>
                <a:cs typeface="Times New Roman"/>
                <a:sym typeface="Times New Roman"/>
              </a:rPr>
              <a:t>Chapter 16</a:t>
            </a:r>
            <a:endParaRPr sz="7000">
              <a:latin typeface="Times New Roman"/>
              <a:ea typeface="Times New Roman"/>
              <a:cs typeface="Times New Roman"/>
              <a:sym typeface="Times New Roman"/>
            </a:endParaRPr>
          </a:p>
          <a:p>
            <a:pPr lvl="0" algn="ctr" defTabSz="457200">
              <a:defRPr sz="1800"/>
            </a:pPr>
            <a:r>
              <a:rPr sz="3000">
                <a:latin typeface="Times New Roman"/>
                <a:ea typeface="Times New Roman"/>
                <a:cs typeface="Times New Roman"/>
                <a:sym typeface="Times New Roman"/>
              </a:rPr>
              <a:t>The Transatlantic Economy,</a:t>
            </a:r>
            <a:endParaRPr sz="3000">
              <a:latin typeface="Times New Roman"/>
              <a:ea typeface="Times New Roman"/>
              <a:cs typeface="Times New Roman"/>
              <a:sym typeface="Times New Roman"/>
            </a:endParaRPr>
          </a:p>
          <a:p>
            <a:pPr lvl="0" algn="ctr" defTabSz="457200">
              <a:defRPr sz="1800"/>
            </a:pPr>
            <a:r>
              <a:rPr sz="3000">
                <a:latin typeface="Times New Roman"/>
                <a:ea typeface="Times New Roman"/>
                <a:cs typeface="Times New Roman"/>
                <a:sym typeface="Times New Roman"/>
              </a:rPr>
              <a:t>Trade Wars, and Colonial Revolution</a:t>
            </a:r>
          </a:p>
        </p:txBody>
      </p:sp>
      <p:pic>
        <p:nvPicPr>
          <p:cNvPr id="119" name="title.png" descr="title"/>
          <p:cNvPicPr/>
          <p:nvPr/>
        </p:nvPicPr>
        <p:blipFill>
          <a:blip r:embed="rId2">
            <a:extLst/>
          </a:blip>
          <a:stretch>
            <a:fillRect/>
          </a:stretch>
        </p:blipFill>
        <p:spPr>
          <a:xfrm>
            <a:off x="1549400" y="762000"/>
            <a:ext cx="6680200" cy="3413125"/>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Spanish Colonial System</a:t>
            </a:r>
          </a:p>
        </p:txBody>
      </p:sp>
      <p:sp>
        <p:nvSpPr>
          <p:cNvPr id="150" name="Shape 15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Colonial Government</a:t>
            </a:r>
            <a:endParaRPr sz="3000"/>
          </a:p>
          <a:p>
            <a:pPr lvl="1" marL="742950" indent="-285750">
              <a:spcBef>
                <a:spcPts val="600"/>
              </a:spcBef>
              <a:buBlip>
                <a:blip r:embed="rId3"/>
              </a:buBlip>
              <a:defRPr sz="1800"/>
            </a:pPr>
            <a:r>
              <a:rPr sz="2600"/>
              <a:t>The technical link between New World and Spain was crown of Castile </a:t>
            </a:r>
            <a:endParaRPr sz="2600"/>
          </a:p>
          <a:p>
            <a:pPr lvl="1" marL="742950" indent="-285750">
              <a:spcBef>
                <a:spcPts val="600"/>
              </a:spcBef>
              <a:buBlip>
                <a:blip r:embed="rId3"/>
              </a:buBlip>
              <a:defRPr sz="1800"/>
            </a:pPr>
            <a:r>
              <a:rPr sz="2600"/>
              <a:t>Top-down administration, almost no self-government</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Shape 152"/>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defTabSz="804672">
              <a:defRPr sz="1800">
                <a:solidFill>
                  <a:srgbClr val="000000"/>
                </a:solidFill>
              </a:defRPr>
            </a:pPr>
            <a:r>
              <a:rPr sz="968">
                <a:solidFill>
                  <a:srgbClr val="482400"/>
                </a:solidFill>
                <a:latin typeface="Arial"/>
                <a:ea typeface="Arial"/>
                <a:cs typeface="Arial"/>
                <a:sym typeface="Arial"/>
              </a:rPr>
              <a:t>The Silver Mines of Potosí. The Spanish had discovered precious metals in their South American Empire early in the sixteenth century; the mines provided Spain with a vast treasure in silver until the eighteenth century. The silver mines of Potosí were worked by conscripted Indian laborers under extremely harsh conditions (note the head impaled on a stake in the foreground).</a:t>
            </a:r>
            <a:br>
              <a:rPr sz="968">
                <a:solidFill>
                  <a:srgbClr val="482400"/>
                </a:solidFill>
                <a:latin typeface="Arial"/>
                <a:ea typeface="Arial"/>
                <a:cs typeface="Arial"/>
                <a:sym typeface="Arial"/>
              </a:rPr>
            </a:br>
            <a:r>
              <a:rPr sz="968">
                <a:solidFill>
                  <a:srgbClr val="482400"/>
                </a:solidFill>
                <a:latin typeface="Arial"/>
                <a:ea typeface="Arial"/>
                <a:cs typeface="Arial"/>
                <a:sym typeface="Arial"/>
              </a:rPr>
              <a:t>© INTERFOTO/Alamy</a:t>
            </a:r>
          </a:p>
        </p:txBody>
      </p:sp>
      <p:pic>
        <p:nvPicPr>
          <p:cNvPr id="153" name="C420A3.jpeg" descr="C420A3.jpg"/>
          <p:cNvPicPr/>
          <p:nvPr/>
        </p:nvPicPr>
        <p:blipFill>
          <a:blip r:embed="rId3">
            <a:extLst/>
          </a:blip>
          <a:stretch>
            <a:fillRect/>
          </a:stretch>
        </p:blipFill>
        <p:spPr>
          <a:xfrm>
            <a:off x="685800" y="100012"/>
            <a:ext cx="8477250" cy="6224588"/>
          </a:xfrm>
          <a:prstGeom prst="rect">
            <a:avLst/>
          </a:prstGeom>
          <a:ln w="12700">
            <a:miter lim="400000"/>
          </a:ln>
        </p:spPr>
      </p:pic>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7" name="Shape 157"/>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defTabSz="905255">
              <a:defRPr sz="1800">
                <a:solidFill>
                  <a:srgbClr val="000000"/>
                </a:solidFill>
              </a:defRPr>
            </a:pPr>
            <a:r>
              <a:rPr sz="1089">
                <a:solidFill>
                  <a:srgbClr val="482400"/>
                </a:solidFill>
                <a:latin typeface="Arial"/>
                <a:ea typeface="Arial"/>
                <a:cs typeface="Arial"/>
                <a:sym typeface="Arial"/>
              </a:rPr>
              <a:t>Map 16–1 </a:t>
            </a:r>
            <a:r>
              <a:rPr sz="1089">
                <a:solidFill>
                  <a:srgbClr val="482400"/>
                </a:solidFill>
                <a:latin typeface="Arial Bold"/>
                <a:ea typeface="Arial Bold"/>
                <a:cs typeface="Arial Bold"/>
                <a:sym typeface="Arial Bold"/>
              </a:rPr>
              <a:t>VICEROYALTIES IN LATIN AMERICA IN 1780</a:t>
            </a:r>
            <a:r>
              <a:rPr sz="1089">
                <a:solidFill>
                  <a:srgbClr val="482400"/>
                </a:solidFill>
                <a:latin typeface="Arial"/>
                <a:ea typeface="Arial"/>
                <a:cs typeface="Arial"/>
                <a:sym typeface="Arial"/>
              </a:rPr>
              <a:t> The late eighteenth-century viceroyalties in Latin America display the effort of the Spanish Bourbon monarchy to establish more direct control of the colonies. They sought this control through the introduction of more royal officials and by establishing more governmental districts.</a:t>
            </a:r>
          </a:p>
        </p:txBody>
      </p:sp>
      <p:pic>
        <p:nvPicPr>
          <p:cNvPr id="158" name="KNB16M01.jpeg" descr="KNB16M01.jpg"/>
          <p:cNvPicPr/>
          <p:nvPr/>
        </p:nvPicPr>
        <p:blipFill>
          <a:blip r:embed="rId3">
            <a:extLst/>
          </a:blip>
          <a:stretch>
            <a:fillRect/>
          </a:stretch>
        </p:blipFill>
        <p:spPr>
          <a:xfrm>
            <a:off x="2330450" y="0"/>
            <a:ext cx="5092700" cy="6400800"/>
          </a:xfrm>
          <a:prstGeom prst="rect">
            <a:avLst/>
          </a:prstGeom>
          <a:ln w="12700">
            <a:miter lim="400000"/>
          </a:ln>
        </p:spPr>
      </p:pic>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Shape 16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Trade Regulation </a:t>
            </a:r>
          </a:p>
        </p:txBody>
      </p:sp>
      <p:sp>
        <p:nvSpPr>
          <p:cNvPr id="163" name="Shape 16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lnSpc>
                <a:spcPct val="90000"/>
              </a:lnSpc>
              <a:buBlip>
                <a:blip r:embed="rId2"/>
              </a:buBlip>
              <a:defRPr sz="1800"/>
            </a:pPr>
            <a:r>
              <a:rPr sz="3000"/>
              <a:t>Only one port authorized for use in American trade</a:t>
            </a:r>
            <a:endParaRPr sz="3000"/>
          </a:p>
          <a:p>
            <a:pPr lvl="0">
              <a:lnSpc>
                <a:spcPct val="90000"/>
              </a:lnSpc>
              <a:buBlip>
                <a:blip r:embed="rId2"/>
              </a:buBlip>
              <a:defRPr sz="1800"/>
            </a:pPr>
            <a:r>
              <a:rPr i="1" sz="3000"/>
              <a:t>Casa de Contración</a:t>
            </a:r>
            <a:r>
              <a:rPr sz="3000"/>
              <a:t> regulated all trade with New World </a:t>
            </a:r>
            <a:endParaRPr sz="3000"/>
          </a:p>
          <a:p>
            <a:pPr lvl="0">
              <a:lnSpc>
                <a:spcPct val="90000"/>
              </a:lnSpc>
              <a:buBlip>
                <a:blip r:embed="rId2"/>
              </a:buBlip>
              <a:defRPr sz="1800"/>
            </a:pPr>
            <a:r>
              <a:rPr sz="3000"/>
              <a:t>Functioned to serve Spanish commercial interests (precious-metal mines)</a:t>
            </a:r>
            <a:endParaRPr sz="3000"/>
          </a:p>
          <a:p>
            <a:pPr lvl="0">
              <a:lnSpc>
                <a:spcPct val="90000"/>
              </a:lnSpc>
              <a:buBlip>
                <a:blip r:embed="rId2"/>
              </a:buBlip>
              <a:defRPr sz="1800"/>
            </a:pPr>
            <a:r>
              <a:rPr i="1" sz="3000"/>
              <a:t>Flota</a:t>
            </a:r>
            <a:r>
              <a:rPr sz="3000"/>
              <a:t> system tried to ensure Spanish economic hegemony</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 name="Shape 16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Colonial Reform Under the Spanish Bourbon Monarchs</a:t>
            </a:r>
          </a:p>
        </p:txBody>
      </p:sp>
      <p:sp>
        <p:nvSpPr>
          <p:cNvPr id="166" name="Shape 16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Crucial early 18th-c. change: War of the Spanish Succession (1701–1714) and Treaty of Utrecht replaced </a:t>
            </a:r>
            <a:r>
              <a:rPr sz="3000">
                <a:latin typeface="Verdana Bold"/>
                <a:ea typeface="Verdana Bold"/>
                <a:cs typeface="Verdana Bold"/>
                <a:sym typeface="Verdana Bold"/>
              </a:rPr>
              <a:t>Spanish Habsburgs </a:t>
            </a:r>
            <a:r>
              <a:rPr sz="3000"/>
              <a:t>with </a:t>
            </a:r>
            <a:r>
              <a:rPr sz="3000">
                <a:latin typeface="Verdana Bold"/>
                <a:ea typeface="Verdana Bold"/>
                <a:cs typeface="Verdana Bold"/>
                <a:sym typeface="Verdana Bold"/>
              </a:rPr>
              <a:t>Bourbons </a:t>
            </a:r>
            <a:r>
              <a:rPr sz="3000"/>
              <a:t>of France</a:t>
            </a:r>
            <a:endParaRPr sz="3000"/>
          </a:p>
          <a:p>
            <a:pPr lvl="0">
              <a:buBlip>
                <a:blip r:embed="rId2"/>
              </a:buBlip>
              <a:defRPr sz="1800"/>
            </a:pPr>
            <a:r>
              <a:rPr sz="3000"/>
              <a:t>Philip V (r. 1700–1714) and successors tried to revive decaying trade monopoly, suppress smuggling</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ph type="title" idx="4294967295"/>
          </p:nvPr>
        </p:nvSpPr>
        <p:spPr>
          <a:xfrm>
            <a:off x="838200" y="76200"/>
            <a:ext cx="8229600" cy="1371600"/>
          </a:xfrm>
          <a:prstGeom prst="rect">
            <a:avLst/>
          </a:prstGeom>
        </p:spPr>
        <p:txBody>
          <a:bodyPr lIns="0" tIns="0" rIns="0" bIns="0">
            <a:normAutofit fontScale="100000" lnSpcReduction="0"/>
          </a:bodyPr>
          <a:lstStyle>
            <a:lvl1pPr>
              <a:defRPr sz="3600"/>
            </a:lvl1pPr>
          </a:lstStyle>
          <a:p>
            <a:pPr lvl="0">
              <a:defRPr sz="1800">
                <a:solidFill>
                  <a:srgbClr val="000000"/>
                </a:solidFill>
              </a:defRPr>
            </a:pPr>
            <a:r>
              <a:rPr sz="3600">
                <a:solidFill>
                  <a:srgbClr val="482400"/>
                </a:solidFill>
              </a:rPr>
              <a:t>Colonial Reform Under the Spanish Bourbon Monarchs (cont.)</a:t>
            </a:r>
          </a:p>
        </p:txBody>
      </p:sp>
      <p:sp>
        <p:nvSpPr>
          <p:cNvPr id="169" name="Shape 169"/>
          <p:cNvSpPr/>
          <p:nvPr>
            <p:ph type="body" idx="4294967295"/>
          </p:nvPr>
        </p:nvSpPr>
        <p:spPr>
          <a:xfrm>
            <a:off x="1062037" y="1524000"/>
            <a:ext cx="7769226" cy="4727575"/>
          </a:xfrm>
          <a:prstGeom prst="rect">
            <a:avLst/>
          </a:prstGeom>
        </p:spPr>
        <p:txBody>
          <a:bodyPr lIns="0" tIns="0" rIns="0" bIns="0">
            <a:normAutofit fontScale="100000" lnSpcReduction="0"/>
          </a:bodyPr>
          <a:lstStyle>
            <a:lvl1pPr>
              <a:buBlip>
                <a:blip r:embed="rId2"/>
              </a:buBlip>
            </a:lvl1pPr>
          </a:lstStyle>
          <a:p>
            <a:pPr lvl="0">
              <a:defRPr sz="1800"/>
            </a:pPr>
            <a:r>
              <a:rPr sz="3000"/>
              <a:t>Charles III (r. 1759–1788): most important imperial reformer—royal representatives favored over local councils; improved imperial economy, but introduced tensions between Spanish from Spain and creoles (Spanish born in America)</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 name="Shape 17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African Presence in Americas</a:t>
            </a:r>
          </a:p>
        </p:txBody>
      </p:sp>
      <p:sp>
        <p:nvSpPr>
          <p:cNvPr id="172" name="Shape 17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t>Had always existed in some form in parts of Europe, but from 16th c., became fundamental to the British &amp; Spanish imperial economies (plantation economy)</a:t>
            </a:r>
            <a:endParaRPr sz="2910"/>
          </a:p>
          <a:p>
            <a:pPr lvl="0" marL="332613" indent="-332613" defTabSz="886968">
              <a:spcBef>
                <a:spcPts val="600"/>
              </a:spcBef>
              <a:buBlip>
                <a:blip r:embed="rId2"/>
              </a:buBlip>
              <a:defRPr sz="1800"/>
            </a:pPr>
            <a:r>
              <a:rPr sz="2910"/>
              <a:t>Driven by labor shortage</a:t>
            </a:r>
            <a:endParaRPr sz="2910"/>
          </a:p>
          <a:p>
            <a:pPr lvl="0" marL="332613" indent="-332613" defTabSz="886968">
              <a:spcBef>
                <a:spcPts val="600"/>
              </a:spcBef>
              <a:buBlip>
                <a:blip r:embed="rId2"/>
              </a:buBlip>
              <a:defRPr sz="1800"/>
            </a:pPr>
            <a:r>
              <a:rPr sz="2910"/>
              <a:t>Supplied by internal African warfare: slave markets on West African coast—not imposed by Europeans, but preexisting</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 name="Shape 17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African Presence in Americas (cont.)</a:t>
            </a:r>
          </a:p>
        </p:txBody>
      </p:sp>
      <p:sp>
        <p:nvSpPr>
          <p:cNvPr id="175" name="Shape 17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Began in 16th c. in Spanish America, 17th c. in British America</a:t>
            </a:r>
            <a:endParaRPr sz="3000"/>
          </a:p>
          <a:p>
            <a:pPr lvl="0">
              <a:buBlip>
                <a:blip r:embed="rId2"/>
              </a:buBlip>
              <a:defRPr sz="1800"/>
            </a:pPr>
            <a:r>
              <a:rPr sz="3000"/>
              <a:t>Slave trade grew in 18th c. because of low fertility rate and high mortality rate of established slaves—difficult to create stable self-reproducing population</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West Indies, Brazil, and Sugar</a:t>
            </a:r>
          </a:p>
        </p:txBody>
      </p:sp>
      <p:sp>
        <p:nvSpPr>
          <p:cNvPr id="178" name="Shape 17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More slaves transported to the W. Indies and Brazil than North America</a:t>
            </a:r>
            <a:endParaRPr sz="3000"/>
          </a:p>
          <a:p>
            <a:pPr lvl="0">
              <a:buBlip>
                <a:blip r:embed="rId2"/>
              </a:buBlip>
              <a:defRPr sz="1800"/>
            </a:pPr>
            <a:r>
              <a:rPr sz="3000"/>
              <a:t>African culture sustained in W. Indies</a:t>
            </a:r>
            <a:endParaRPr sz="3000"/>
          </a:p>
          <a:p>
            <a:pPr lvl="0">
              <a:buBlip>
                <a:blip r:embed="rId2"/>
              </a:buBlip>
              <a:defRPr sz="1800"/>
            </a:pPr>
            <a:r>
              <a:rPr sz="3000"/>
              <a:t>By 1725, 90% of Jamaican population consisted of black slaves</a:t>
            </a:r>
            <a:endParaRPr sz="3000"/>
          </a:p>
          <a:p>
            <a:pPr lvl="0">
              <a:buBlip>
                <a:blip r:embed="rId2"/>
              </a:buBlip>
              <a:defRPr sz="1800"/>
            </a:pPr>
            <a:r>
              <a:rPr sz="3000"/>
              <a:t>Sugar very profitable for plantation owners and merchants; slaves were overworked, malnourished, and vulnerable to new pathogens</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Slavery and the </a:t>
            </a:r>
            <a:br>
              <a:rPr sz="4000">
                <a:solidFill>
                  <a:srgbClr val="482400"/>
                </a:solidFill>
              </a:rPr>
            </a:br>
            <a:r>
              <a:rPr sz="4000">
                <a:solidFill>
                  <a:srgbClr val="482400"/>
                </a:solidFill>
              </a:rPr>
              <a:t>Transatlantic Economy</a:t>
            </a:r>
          </a:p>
        </p:txBody>
      </p:sp>
      <p:sp>
        <p:nvSpPr>
          <p:cNvPr id="181" name="Shape 18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Slave trade: dominated by Portuguese &amp; Spanish in 16th c., Dutch in 17th c., and English in 18th c.</a:t>
            </a:r>
            <a:endParaRPr sz="3000"/>
          </a:p>
          <a:p>
            <a:pPr lvl="0">
              <a:buBlip>
                <a:blip r:embed="rId2"/>
              </a:buBlip>
              <a:defRPr sz="1800"/>
            </a:pPr>
            <a:r>
              <a:rPr sz="3000"/>
              <a:t>“Triangular trade”: Africa, West Indies, Europe</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 name="Shape 121"/>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defTabSz="868680">
              <a:defRPr sz="1800">
                <a:solidFill>
                  <a:srgbClr val="000000"/>
                </a:solidFill>
              </a:defRPr>
            </a:pPr>
            <a:r>
              <a:rPr sz="1045">
                <a:solidFill>
                  <a:srgbClr val="482400"/>
                </a:solidFill>
                <a:latin typeface="Arial"/>
                <a:ea typeface="Arial"/>
                <a:cs typeface="Arial"/>
                <a:sym typeface="Arial"/>
              </a:rPr>
              <a:t>General James Wolfe was mortally wounded during his victory over the French at Quebec in 1759. This painting by American artist Benjamin West (1738–1820) became famous for portraying the dying Wolfe and the officers around him in poses modeled after classical statues.</a:t>
            </a:r>
            <a:br>
              <a:rPr sz="1045">
                <a:solidFill>
                  <a:srgbClr val="482400"/>
                </a:solidFill>
                <a:latin typeface="Arial"/>
                <a:ea typeface="Arial"/>
                <a:cs typeface="Arial"/>
                <a:sym typeface="Arial"/>
              </a:rPr>
            </a:br>
            <a:r>
              <a:rPr sz="1045">
                <a:solidFill>
                  <a:srgbClr val="482400"/>
                </a:solidFill>
                <a:latin typeface="Arial"/>
                <a:ea typeface="Arial"/>
                <a:cs typeface="Arial"/>
                <a:sym typeface="Arial"/>
              </a:rPr>
              <a:t>Quebec House, Westerham, Kent, Great Britain/National Trust Photo Library/John Hammond/Art Resource, NY</a:t>
            </a:r>
          </a:p>
        </p:txBody>
      </p:sp>
      <p:pic>
        <p:nvPicPr>
          <p:cNvPr id="122" name="AABYTZW0.jpeg" descr="AABYTZW0.jpg"/>
          <p:cNvPicPr/>
          <p:nvPr/>
        </p:nvPicPr>
        <p:blipFill>
          <a:blip r:embed="rId3">
            <a:extLst/>
          </a:blip>
          <a:stretch>
            <a:fillRect/>
          </a:stretch>
        </p:blipFill>
        <p:spPr>
          <a:xfrm>
            <a:off x="685800" y="0"/>
            <a:ext cx="8477250" cy="6400800"/>
          </a:xfrm>
          <a:prstGeom prst="rect">
            <a:avLst/>
          </a:prstGeom>
          <a:ln w="12700">
            <a:miter lim="400000"/>
          </a:ln>
        </p:spPr>
      </p:pic>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Shape 183"/>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This eighteenth-century print shows bound African captives being forced to a slaving port. It was largely African middlemen who captured slaves in the interior and marched them to the coast.</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North Wind Picture Archives</a:t>
            </a:r>
          </a:p>
        </p:txBody>
      </p:sp>
      <p:pic>
        <p:nvPicPr>
          <p:cNvPr id="184" name="AAGPQNI0.jpeg" descr="AAGPQNI0.jpg"/>
          <p:cNvPicPr/>
          <p:nvPr/>
        </p:nvPicPr>
        <p:blipFill>
          <a:blip r:embed="rId3">
            <a:extLst/>
          </a:blip>
          <a:stretch>
            <a:fillRect/>
          </a:stretch>
        </p:blipFill>
        <p:spPr>
          <a:xfrm>
            <a:off x="685800" y="609600"/>
            <a:ext cx="8477250" cy="5334000"/>
          </a:xfrm>
          <a:prstGeom prst="rect">
            <a:avLst/>
          </a:prstGeom>
          <a:ln w="12700">
            <a:miter lim="400000"/>
          </a:ln>
        </p:spPr>
      </p:pic>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Shape 188"/>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Sugar was both raised and processed on plantations such as this one in Brazil.</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Library of Congress</a:t>
            </a:r>
          </a:p>
        </p:txBody>
      </p:sp>
      <p:pic>
        <p:nvPicPr>
          <p:cNvPr id="189" name="AAAGYVX0.jpeg" descr="AAAGYVX0.jpg"/>
          <p:cNvPicPr/>
          <p:nvPr/>
        </p:nvPicPr>
        <p:blipFill>
          <a:blip r:embed="rId3">
            <a:extLst/>
          </a:blip>
          <a:stretch>
            <a:fillRect/>
          </a:stretch>
        </p:blipFill>
        <p:spPr>
          <a:xfrm>
            <a:off x="685800" y="1143000"/>
            <a:ext cx="8477250" cy="4356100"/>
          </a:xfrm>
          <a:prstGeom prst="rect">
            <a:avLst/>
          </a:prstGeom>
          <a:ln w="12700">
            <a:miter lim="400000"/>
          </a:ln>
        </p:spPr>
      </p:pic>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3" name="Shape 193"/>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defTabSz="685800">
              <a:defRPr sz="1800">
                <a:solidFill>
                  <a:srgbClr val="000000"/>
                </a:solidFill>
              </a:defRPr>
            </a:pPr>
            <a:r>
              <a:rPr sz="825">
                <a:solidFill>
                  <a:srgbClr val="482400"/>
                </a:solidFill>
                <a:latin typeface="Arial Bold"/>
                <a:ea typeface="Arial Bold"/>
                <a:cs typeface="Arial Bold"/>
                <a:sym typeface="Arial Bold"/>
              </a:rPr>
              <a:t>A Sugar Plantation in the West Indies</a:t>
            </a:r>
            <a:r>
              <a:rPr sz="825">
                <a:solidFill>
                  <a:srgbClr val="482400"/>
                </a:solidFill>
                <a:latin typeface="Arial"/>
                <a:ea typeface="Arial"/>
                <a:cs typeface="Arial"/>
                <a:sym typeface="Arial"/>
              </a:rPr>
              <a:t>  West Indies Sugar plantations, owned by Europeans who often stayed only long enough to make their fortunes, were located on the fertile islands of the Caribbean. Employing slave laborers imported from Africa, the sugar plantations combined agricultural production of sugarcane and the industrial processing of it into sugar for export to Europe. Both stages were potentially deadly; the latter involved slaves working with dangerous machinery often near fires and hot metal equipment used in the distillation process.</a:t>
            </a:r>
            <a:br>
              <a:rPr sz="825">
                <a:solidFill>
                  <a:srgbClr val="482400"/>
                </a:solidFill>
                <a:latin typeface="Arial"/>
                <a:ea typeface="Arial"/>
                <a:cs typeface="Arial"/>
                <a:sym typeface="Arial"/>
              </a:rPr>
            </a:br>
            <a:r>
              <a:rPr sz="825">
                <a:latin typeface="Times New Roman (Headings)"/>
                <a:ea typeface="Times New Roman (Headings)"/>
                <a:cs typeface="Times New Roman (Headings)"/>
                <a:sym typeface="Times New Roman (Headings)"/>
              </a:rPr>
              <a:t>The Granger Collection, New York</a:t>
            </a:r>
          </a:p>
        </p:txBody>
      </p:sp>
      <p:pic>
        <p:nvPicPr>
          <p:cNvPr id="194" name="AAEQQYM0.jpeg" descr="AAEQQYM0.jpg"/>
          <p:cNvPicPr/>
          <p:nvPr/>
        </p:nvPicPr>
        <p:blipFill>
          <a:blip r:embed="rId3">
            <a:extLst/>
          </a:blip>
          <a:stretch>
            <a:fillRect/>
          </a:stretch>
        </p:blipFill>
        <p:spPr>
          <a:xfrm>
            <a:off x="685800" y="609600"/>
            <a:ext cx="8477250" cy="5240338"/>
          </a:xfrm>
          <a:prstGeom prst="rect">
            <a:avLst/>
          </a:prstGeom>
          <a:ln w="12700">
            <a:miter lim="400000"/>
          </a:ln>
        </p:spPr>
      </p:pic>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 name="Shape 198"/>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defTabSz="585215">
              <a:defRPr sz="1800">
                <a:solidFill>
                  <a:srgbClr val="000000"/>
                </a:solidFill>
              </a:defRPr>
            </a:pPr>
            <a:r>
              <a:rPr sz="704">
                <a:solidFill>
                  <a:srgbClr val="482400"/>
                </a:solidFill>
                <a:latin typeface="Arial Bold"/>
                <a:ea typeface="Arial Bold"/>
                <a:cs typeface="Arial Bold"/>
                <a:sym typeface="Arial Bold"/>
              </a:rPr>
              <a:t>A Sugar Plantation in the West Indies</a:t>
            </a:r>
            <a:r>
              <a:rPr sz="704">
                <a:solidFill>
                  <a:srgbClr val="482400"/>
                </a:solidFill>
                <a:latin typeface="Arial"/>
                <a:ea typeface="Arial"/>
                <a:cs typeface="Arial"/>
                <a:sym typeface="Arial"/>
              </a:rPr>
              <a:t>  West Indies Sugar plantations, owned by Europeans who often stayed only long enough to make their fortunes, were located on the fertile islands of the Caribbean. Employing slave laborers imported from Africa, the sugar plantations combined agricultural production of sugarcane and the industrial processing of it into sugar for export to Europe. Both stages were potentially deadly; the latter involved slaves working with dangerous machinery often near fires and hot metal equipment used in the distillation process.</a:t>
            </a:r>
            <a:br>
              <a:rPr sz="704">
                <a:solidFill>
                  <a:srgbClr val="482400"/>
                </a:solidFill>
                <a:latin typeface="Arial"/>
                <a:ea typeface="Arial"/>
                <a:cs typeface="Arial"/>
                <a:sym typeface="Arial"/>
              </a:rPr>
            </a:br>
            <a:r>
              <a:rPr sz="704">
                <a:latin typeface="Times New Roman (Headings)"/>
                <a:ea typeface="Times New Roman (Headings)"/>
                <a:cs typeface="Times New Roman (Headings)"/>
                <a:sym typeface="Times New Roman (Headings)"/>
              </a:rPr>
              <a:t>Denis Diderot, </a:t>
            </a:r>
            <a:r>
              <a:rPr i="1" sz="704">
                <a:latin typeface="Times New Roman (Headings)"/>
                <a:ea typeface="Times New Roman (Headings)"/>
                <a:cs typeface="Times New Roman (Headings)"/>
                <a:sym typeface="Times New Roman (Headings)"/>
              </a:rPr>
              <a:t>Encyclopedie, ou, Dictionnaire Raisonné des Sciences, des Arts et des Métiers. </a:t>
            </a:r>
            <a:r>
              <a:rPr sz="704">
                <a:latin typeface="Times New Roman (Headings)"/>
                <a:ea typeface="Times New Roman (Headings)"/>
                <a:cs typeface="Times New Roman (Headings)"/>
                <a:sym typeface="Times New Roman (Headings)"/>
              </a:rPr>
              <a:t>Recueil de Planches, sur les Sciences. (Paris, 1762), vol. 1. Special Collections, University of Virginia Library</a:t>
            </a:r>
          </a:p>
        </p:txBody>
      </p:sp>
      <p:pic>
        <p:nvPicPr>
          <p:cNvPr id="199" name="AAFOAAH0.jpeg" descr="AAFOAAH0.jpg"/>
          <p:cNvPicPr/>
          <p:nvPr/>
        </p:nvPicPr>
        <p:blipFill>
          <a:blip r:embed="rId3">
            <a:extLst/>
          </a:blip>
          <a:stretch>
            <a:fillRect/>
          </a:stretch>
        </p:blipFill>
        <p:spPr>
          <a:xfrm>
            <a:off x="898525" y="0"/>
            <a:ext cx="8016875" cy="6400800"/>
          </a:xfrm>
          <a:prstGeom prst="rect">
            <a:avLst/>
          </a:prstGeom>
          <a:ln w="12700">
            <a:miter lim="400000"/>
          </a:ln>
        </p:spPr>
      </p:pic>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Shape 203"/>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Map 16–2 </a:t>
            </a:r>
            <a:r>
              <a:rPr sz="1100">
                <a:solidFill>
                  <a:srgbClr val="482400"/>
                </a:solidFill>
                <a:latin typeface="Arial Bold"/>
                <a:ea typeface="Arial Bold"/>
                <a:cs typeface="Arial Bold"/>
                <a:sym typeface="Arial Bold"/>
              </a:rPr>
              <a:t>THE SLAVE TRADE, 1400–1860</a:t>
            </a:r>
            <a:r>
              <a:rPr sz="1100">
                <a:solidFill>
                  <a:srgbClr val="482400"/>
                </a:solidFill>
                <a:latin typeface="Arial"/>
                <a:ea typeface="Arial"/>
                <a:cs typeface="Arial"/>
                <a:sym typeface="Arial"/>
              </a:rPr>
              <a:t> Slavery is an ancient institution and complex slave-trading routes were in existence in Africa, the Middle East, and Asia for centuries, but it was the need to supply labor for the plantations of the Americas that led to the greatest movement of peoples across the face of the earth.</a:t>
            </a:r>
          </a:p>
        </p:txBody>
      </p:sp>
      <p:pic>
        <p:nvPicPr>
          <p:cNvPr id="204" name="KNB16M02.jpeg" descr="KNB16M02.jpg"/>
          <p:cNvPicPr/>
          <p:nvPr/>
        </p:nvPicPr>
        <p:blipFill>
          <a:blip r:embed="rId3">
            <a:extLst/>
          </a:blip>
          <a:stretch>
            <a:fillRect/>
          </a:stretch>
        </p:blipFill>
        <p:spPr>
          <a:xfrm>
            <a:off x="666750" y="95250"/>
            <a:ext cx="8477250" cy="6229350"/>
          </a:xfrm>
          <a:prstGeom prst="rect">
            <a:avLst/>
          </a:prstGeom>
          <a:ln w="12700">
            <a:miter lim="400000"/>
          </a:ln>
        </p:spPr>
      </p:pic>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Shape 208"/>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Bold"/>
                <a:ea typeface="Arial Bold"/>
                <a:cs typeface="Arial Bold"/>
                <a:sym typeface="Arial Bold"/>
              </a:rPr>
              <a:t>The Slave Ship Brookes</a:t>
            </a:r>
            <a:r>
              <a:rPr sz="1100">
                <a:solidFill>
                  <a:srgbClr val="482400"/>
                </a:solidFill>
                <a:latin typeface="Arial"/>
                <a:ea typeface="Arial"/>
                <a:cs typeface="Arial"/>
                <a:sym typeface="Arial"/>
              </a:rPr>
              <a:t> This print records the main decks of the 320-ton slave ship </a:t>
            </a:r>
            <a:r>
              <a:rPr i="1" sz="1100">
                <a:solidFill>
                  <a:srgbClr val="482400"/>
                </a:solidFill>
                <a:latin typeface="Arial"/>
                <a:ea typeface="Arial"/>
                <a:cs typeface="Arial"/>
                <a:sym typeface="Arial"/>
              </a:rPr>
              <a:t>Brookes</a:t>
            </a:r>
            <a:r>
              <a:rPr sz="1100">
                <a:solidFill>
                  <a:srgbClr val="482400"/>
                </a:solidFill>
                <a:latin typeface="Arial"/>
                <a:ea typeface="Arial"/>
                <a:cs typeface="Arial"/>
                <a:sym typeface="Arial"/>
              </a:rPr>
              <a:t>.</a:t>
            </a:r>
            <a:br>
              <a:rPr sz="1100">
                <a:solidFill>
                  <a:srgbClr val="482400"/>
                </a:solidFill>
                <a:latin typeface="Arial"/>
                <a:ea typeface="Arial"/>
                <a:cs typeface="Arial"/>
                <a:sym typeface="Arial"/>
              </a:rPr>
            </a:br>
            <a:r>
              <a:rPr sz="1100">
                <a:latin typeface="Times New Roman (Headings)"/>
                <a:ea typeface="Times New Roman (Headings)"/>
                <a:cs typeface="Times New Roman (Headings)"/>
                <a:sym typeface="Times New Roman (Headings)"/>
              </a:rPr>
              <a:t>Library of Congress</a:t>
            </a:r>
          </a:p>
        </p:txBody>
      </p:sp>
      <p:pic>
        <p:nvPicPr>
          <p:cNvPr id="209" name="AAAGXGL0.jpeg" descr="AAAGXGL0.jpg"/>
          <p:cNvPicPr/>
          <p:nvPr/>
        </p:nvPicPr>
        <p:blipFill>
          <a:blip r:embed="rId3">
            <a:extLst/>
          </a:blip>
          <a:stretch>
            <a:fillRect/>
          </a:stretch>
        </p:blipFill>
        <p:spPr>
          <a:xfrm>
            <a:off x="666750" y="685800"/>
            <a:ext cx="8477250" cy="5133975"/>
          </a:xfrm>
          <a:prstGeom prst="rect">
            <a:avLst/>
          </a:prstGeom>
          <a:ln w="12700">
            <a:miter lim="400000"/>
          </a:ln>
        </p:spPr>
      </p:pic>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3" name="Shape 21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Experience of Slavery</a:t>
            </a:r>
          </a:p>
        </p:txBody>
      </p:sp>
      <p:sp>
        <p:nvSpPr>
          <p:cNvPr id="214" name="Shape 21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Estimated 9 million Africans or more brought to Americas over 4 centuries</a:t>
            </a:r>
            <a:endParaRPr sz="3000"/>
          </a:p>
          <a:p>
            <a:pPr lvl="0">
              <a:buBlip>
                <a:blip r:embed="rId2"/>
              </a:buBlip>
              <a:defRPr sz="1800"/>
            </a:pPr>
            <a:r>
              <a:rPr sz="3000"/>
              <a:t>“Seasoned” slaves worth more than those newly arrived</a:t>
            </a:r>
            <a:endParaRPr sz="3000"/>
          </a:p>
          <a:p>
            <a:pPr lvl="0">
              <a:buBlip>
                <a:blip r:embed="rId2"/>
              </a:buBlip>
              <a:defRPr sz="1800"/>
            </a:pPr>
            <a:r>
              <a:rPr sz="3000"/>
              <a:t>Maintenance of ethnic bonds in the New World—African language, religion</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 name="Shape 21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Experience of Slavery (cont.)</a:t>
            </a:r>
          </a:p>
        </p:txBody>
      </p:sp>
      <p:sp>
        <p:nvSpPr>
          <p:cNvPr id="217" name="Shape 21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Generally accepted that all the slaves in plantation societies led difficult lives with little variation </a:t>
            </a:r>
            <a:endParaRPr sz="3000"/>
          </a:p>
          <a:p>
            <a:pPr lvl="0">
              <a:buBlip>
                <a:blip r:embed="rId2"/>
              </a:buBlip>
              <a:defRPr sz="1800"/>
            </a:pPr>
            <a:r>
              <a:rPr sz="3000"/>
              <a:t>Some slaves mixed Christianity with African religions</a:t>
            </a:r>
            <a:endParaRPr sz="3000"/>
          </a:p>
          <a:p>
            <a:pPr lvl="0">
              <a:buBlip>
                <a:blip r:embed="rId2"/>
              </a:buBlip>
              <a:defRPr sz="1800"/>
            </a:pPr>
            <a:r>
              <a:rPr sz="3000"/>
              <a:t>One of the factors that continued slavery was racist ideology in European society</a:t>
            </a: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Shape 219"/>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Slaves on the plantations of the American South were the chattel property of their masters, and their lives were grim. Some artists sought to disguise this harsh reality by depicting the lighter moments of slave society as in this scene of slaves dancing.</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MPI/Stringer/Archive Photos/Getty Images</a:t>
            </a:r>
          </a:p>
        </p:txBody>
      </p:sp>
      <p:pic>
        <p:nvPicPr>
          <p:cNvPr id="220" name="AABYLVZ0.jpeg" descr="AABYLVZ0.jpg"/>
          <p:cNvPicPr/>
          <p:nvPr/>
        </p:nvPicPr>
        <p:blipFill>
          <a:blip r:embed="rId3">
            <a:extLst/>
          </a:blip>
          <a:stretch>
            <a:fillRect/>
          </a:stretch>
        </p:blipFill>
        <p:spPr>
          <a:xfrm>
            <a:off x="685800" y="533400"/>
            <a:ext cx="8477250" cy="5427663"/>
          </a:xfrm>
          <a:prstGeom prst="rect">
            <a:avLst/>
          </a:prstGeom>
          <a:ln w="12700">
            <a:miter lim="400000"/>
          </a:ln>
        </p:spPr>
      </p:pic>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Shape 22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Mid-Eighteenth-Century Wars</a:t>
            </a:r>
          </a:p>
        </p:txBody>
      </p:sp>
      <p:sp>
        <p:nvSpPr>
          <p:cNvPr id="225" name="Shape 22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War of Jenkins’ Ear</a:t>
            </a:r>
            <a:r>
              <a:rPr sz="3000"/>
              <a:t> (1739)</a:t>
            </a:r>
            <a:endParaRPr sz="3000"/>
          </a:p>
          <a:p>
            <a:pPr lvl="1" marL="742950" indent="-285750">
              <a:spcBef>
                <a:spcPts val="600"/>
              </a:spcBef>
              <a:buBlip>
                <a:blip r:embed="rId3"/>
              </a:buBlip>
              <a:defRPr sz="1800"/>
            </a:pPr>
            <a:r>
              <a:rPr sz="2600"/>
              <a:t>English-Spanish competition in West Indies</a:t>
            </a:r>
            <a:endParaRPr sz="2600"/>
          </a:p>
          <a:p>
            <a:pPr lvl="1" marL="742950" indent="-285750">
              <a:spcBef>
                <a:spcPts val="600"/>
              </a:spcBef>
              <a:buBlip>
                <a:blip r:embed="rId3"/>
              </a:buBlip>
              <a:defRPr sz="1800"/>
            </a:pPr>
            <a:r>
              <a:rPr sz="2600"/>
              <a:t>British declared war on Spain in 1739</a:t>
            </a:r>
            <a:endParaRPr sz="2600"/>
          </a:p>
          <a:p>
            <a:pPr lvl="1" marL="742950" indent="-285750">
              <a:spcBef>
                <a:spcPts val="600"/>
              </a:spcBef>
              <a:buBlip>
                <a:blip r:embed="rId3"/>
              </a:buBlip>
              <a:defRPr sz="1800"/>
            </a:pPr>
            <a:r>
              <a:rPr sz="2600"/>
              <a:t>Minor war but was opening encounter to series of European wars through 1815</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 name="Shape 12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Overview</a:t>
            </a:r>
          </a:p>
        </p:txBody>
      </p:sp>
      <p:sp>
        <p:nvSpPr>
          <p:cNvPr id="127" name="Shape 12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Mid-18th c. renewal of European warfare:</a:t>
            </a:r>
            <a:endParaRPr sz="3000"/>
          </a:p>
          <a:p>
            <a:pPr lvl="1" marL="742950" indent="-285750">
              <a:spcBef>
                <a:spcPts val="600"/>
              </a:spcBef>
              <a:buBlip>
                <a:blip r:embed="rId3"/>
              </a:buBlip>
              <a:defRPr sz="1800"/>
            </a:pPr>
            <a:r>
              <a:rPr sz="2600"/>
              <a:t>Austria vs. Prussia over dominance of central Europe</a:t>
            </a:r>
            <a:endParaRPr sz="2600"/>
          </a:p>
          <a:p>
            <a:pPr lvl="1" marL="742950" indent="-285750">
              <a:spcBef>
                <a:spcPts val="600"/>
              </a:spcBef>
              <a:buBlip>
                <a:blip r:embed="rId3"/>
              </a:buBlip>
              <a:defRPr sz="1800"/>
            </a:pPr>
            <a:r>
              <a:rPr sz="2600"/>
              <a:t>Great Britain vs. France for commercial &amp; colonial supremacy</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7" name="Shape 22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latin typeface="Verdana Bold"/>
                <a:ea typeface="Verdana Bold"/>
                <a:cs typeface="Verdana Bold"/>
                <a:sym typeface="Verdana Bold"/>
              </a:rPr>
              <a:t>War of the Austrian Succession</a:t>
            </a:r>
            <a:r>
              <a:rPr sz="4000">
                <a:solidFill>
                  <a:srgbClr val="482400"/>
                </a:solidFill>
              </a:rPr>
              <a:t> (1740–1748)</a:t>
            </a:r>
          </a:p>
        </p:txBody>
      </p:sp>
      <p:sp>
        <p:nvSpPr>
          <p:cNvPr id="228" name="Shape 22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00837" indent="-300837" defTabSz="859536">
              <a:spcBef>
                <a:spcPts val="600"/>
              </a:spcBef>
              <a:buBlip>
                <a:blip r:embed="rId2"/>
              </a:buBlip>
              <a:defRPr sz="1800"/>
            </a:pPr>
            <a:r>
              <a:rPr sz="2632"/>
              <a:t>Central &amp; Eastern Europe </a:t>
            </a:r>
            <a:endParaRPr sz="2632"/>
          </a:p>
          <a:p>
            <a:pPr lvl="0" marL="300837" indent="-300837" defTabSz="859536">
              <a:spcBef>
                <a:spcPts val="600"/>
              </a:spcBef>
              <a:buBlip>
                <a:blip r:embed="rId2"/>
              </a:buBlip>
              <a:defRPr sz="1800"/>
            </a:pPr>
            <a:r>
              <a:rPr sz="2632"/>
              <a:t>Prussia invades (Habsburg) Silesia; France &amp; Spain back Prussia, England backs Austria</a:t>
            </a:r>
            <a:endParaRPr sz="2632"/>
          </a:p>
          <a:p>
            <a:pPr lvl="0" marL="300837" indent="-300837" defTabSz="859536">
              <a:spcBef>
                <a:spcPts val="600"/>
              </a:spcBef>
              <a:buBlip>
                <a:blip r:embed="rId2"/>
              </a:buBlip>
              <a:defRPr sz="1800"/>
            </a:pPr>
            <a:r>
              <a:rPr sz="2632"/>
              <a:t>Maria Theresa maintains Hapsburg empire as a major political power</a:t>
            </a:r>
            <a:endParaRPr sz="2632"/>
          </a:p>
          <a:p>
            <a:pPr lvl="0" marL="300837" indent="-300837" defTabSz="859536">
              <a:spcBef>
                <a:spcPts val="600"/>
              </a:spcBef>
              <a:buBlip>
                <a:blip r:embed="rId2"/>
              </a:buBlip>
              <a:defRPr sz="1800"/>
            </a:pPr>
            <a:r>
              <a:rPr sz="2632"/>
              <a:t>Ended with Treaty of Aix-la-Chapelle in 1748 </a:t>
            </a:r>
            <a:endParaRPr sz="2632"/>
          </a:p>
          <a:p>
            <a:pPr lvl="1" marL="677711" indent="-247943" defTabSz="859536">
              <a:spcBef>
                <a:spcPts val="500"/>
              </a:spcBef>
              <a:buBlip>
                <a:blip r:embed="rId3"/>
              </a:buBlip>
              <a:defRPr sz="1800"/>
            </a:pPr>
            <a:r>
              <a:rPr sz="2256"/>
              <a:t>Prussia retained Silesia, Spain renewed Treaty of Utrecht with Britain so they could import slaves from Spanish colonies </a:t>
            </a: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Shape 230"/>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Maria Theresa of Austria provided the leadership that saved the Habsburg Empire from possible disintegration after the Prussian invasion of Silesia in 1740. </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Martin van Meytens: </a:t>
            </a:r>
            <a:r>
              <a:rPr i="1" sz="1100">
                <a:solidFill>
                  <a:srgbClr val="482400"/>
                </a:solidFill>
                <a:latin typeface="Arial"/>
                <a:ea typeface="Arial"/>
                <a:cs typeface="Arial"/>
                <a:sym typeface="Arial"/>
              </a:rPr>
              <a:t>Kaiserin Maria Theresia mit ihrer Familie auf der Schloßterasse von Schönbrunn</a:t>
            </a:r>
            <a:r>
              <a:rPr sz="1100">
                <a:solidFill>
                  <a:srgbClr val="482400"/>
                </a:solidFill>
                <a:latin typeface="Arial"/>
                <a:ea typeface="Arial"/>
                <a:cs typeface="Arial"/>
                <a:sym typeface="Arial"/>
              </a:rPr>
              <a:t>. Kunsthistorisches Museum, Vienna, Austria</a:t>
            </a:r>
          </a:p>
        </p:txBody>
      </p:sp>
      <p:pic>
        <p:nvPicPr>
          <p:cNvPr id="231" name="AAACANJ0.jpeg" descr="AAACANJ0.jpg"/>
          <p:cNvPicPr/>
          <p:nvPr/>
        </p:nvPicPr>
        <p:blipFill>
          <a:blip r:embed="rId3">
            <a:extLst/>
          </a:blip>
          <a:stretch>
            <a:fillRect/>
          </a:stretch>
        </p:blipFill>
        <p:spPr>
          <a:xfrm>
            <a:off x="2008187" y="0"/>
            <a:ext cx="5737226" cy="6400800"/>
          </a:xfrm>
          <a:prstGeom prst="rect">
            <a:avLst/>
          </a:prstGeom>
          <a:ln w="12700">
            <a:miter lim="400000"/>
          </a:ln>
        </p:spPr>
      </p:pic>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5" name="Shape 235"/>
          <p:cNvSpPr/>
          <p:nvPr>
            <p:ph type="title" idx="4294967295"/>
          </p:nvPr>
        </p:nvSpPr>
        <p:spPr>
          <a:xfrm>
            <a:off x="1066800" y="825499"/>
            <a:ext cx="7772400" cy="1143002"/>
          </a:xfrm>
          <a:prstGeom prst="rect">
            <a:avLst/>
          </a:prstGeom>
        </p:spPr>
        <p:txBody>
          <a:bodyPr lIns="0" tIns="0" rIns="0" bIns="0">
            <a:normAutofit fontScale="100000" lnSpcReduction="0"/>
          </a:bodyPr>
          <a:lstStyle/>
          <a:p>
            <a:pPr lvl="0" defTabSz="777240">
              <a:defRPr sz="1800">
                <a:solidFill>
                  <a:srgbClr val="000000"/>
                </a:solidFill>
              </a:defRPr>
            </a:pPr>
            <a:r>
              <a:rPr sz="3400">
                <a:solidFill>
                  <a:srgbClr val="482400"/>
                </a:solidFill>
              </a:rPr>
              <a:t>The “Diplomatic Revolution” </a:t>
            </a:r>
            <a:br>
              <a:rPr sz="3400">
                <a:solidFill>
                  <a:srgbClr val="482400"/>
                </a:solidFill>
              </a:rPr>
            </a:br>
            <a:r>
              <a:rPr sz="3400">
                <a:solidFill>
                  <a:srgbClr val="482400"/>
                </a:solidFill>
              </a:rPr>
              <a:t>of 1756</a:t>
            </a:r>
          </a:p>
        </p:txBody>
      </p:sp>
      <p:sp>
        <p:nvSpPr>
          <p:cNvPr id="236" name="Shape 236"/>
          <p:cNvSpPr/>
          <p:nvPr>
            <p:ph type="body" idx="4294967295"/>
          </p:nvPr>
        </p:nvSpPr>
        <p:spPr>
          <a:xfrm>
            <a:off x="1062037" y="2211387"/>
            <a:ext cx="7769226" cy="4113213"/>
          </a:xfrm>
          <a:prstGeom prst="rect">
            <a:avLst/>
          </a:prstGeom>
        </p:spPr>
        <p:txBody>
          <a:bodyPr lIns="0" tIns="0" rIns="0" bIns="0">
            <a:normAutofit fontScale="100000" lnSpcReduction="0"/>
          </a:bodyPr>
          <a:lstStyle/>
          <a:p>
            <a:pPr lvl="0">
              <a:buBlip>
                <a:blip r:embed="rId2"/>
              </a:buBlip>
              <a:defRPr sz="1800"/>
            </a:pPr>
            <a:r>
              <a:rPr sz="3000"/>
              <a:t>France and Britain clash in New England</a:t>
            </a:r>
            <a:endParaRPr sz="3000"/>
          </a:p>
          <a:p>
            <a:pPr lvl="0">
              <a:buBlip>
                <a:blip r:embed="rId2"/>
              </a:buBlip>
              <a:defRPr sz="1800"/>
            </a:pPr>
            <a:r>
              <a:rPr sz="3000"/>
              <a:t>Great Britain joined forces with Germany, </a:t>
            </a:r>
            <a:r>
              <a:rPr sz="3000">
                <a:latin typeface="Verdana Bold"/>
                <a:ea typeface="Verdana Bold"/>
                <a:cs typeface="Verdana Bold"/>
                <a:sym typeface="Verdana Bold"/>
              </a:rPr>
              <a:t>Convention of Westminster</a:t>
            </a:r>
            <a:endParaRPr sz="3000">
              <a:latin typeface="Verdana Bold"/>
              <a:ea typeface="Verdana Bold"/>
              <a:cs typeface="Verdana Bold"/>
              <a:sym typeface="Verdana Bold"/>
            </a:endParaRPr>
          </a:p>
          <a:p>
            <a:pPr lvl="0">
              <a:buBlip>
                <a:blip r:embed="rId2"/>
              </a:buBlip>
              <a:defRPr sz="1800"/>
            </a:pPr>
            <a:r>
              <a:rPr sz="3000"/>
              <a:t>France and Austria agreed to defensive alliance</a:t>
            </a: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8" name="Shape 23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latin typeface="Verdana Bold"/>
                <a:ea typeface="Verdana Bold"/>
                <a:cs typeface="Verdana Bold"/>
                <a:sym typeface="Verdana Bold"/>
              </a:rPr>
              <a:t>Seven Years’ War</a:t>
            </a:r>
            <a:r>
              <a:rPr sz="4000">
                <a:solidFill>
                  <a:srgbClr val="482400"/>
                </a:solidFill>
              </a:rPr>
              <a:t> (1756–1763)</a:t>
            </a:r>
          </a:p>
        </p:txBody>
      </p:sp>
      <p:sp>
        <p:nvSpPr>
          <p:cNvPr id="239" name="Shape 23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2325" indent="-322325" defTabSz="859536">
              <a:spcBef>
                <a:spcPts val="600"/>
              </a:spcBef>
              <a:buBlip>
                <a:blip r:embed="rId2"/>
              </a:buBlip>
              <a:defRPr sz="1800"/>
            </a:pPr>
            <a:r>
              <a:rPr sz="2820"/>
              <a:t>Frederick II (the Great) began war by invading German state of Saxony</a:t>
            </a:r>
            <a:endParaRPr sz="2820"/>
          </a:p>
          <a:p>
            <a:pPr lvl="0" marL="322325" indent="-322325" defTabSz="859536">
              <a:spcBef>
                <a:spcPts val="600"/>
              </a:spcBef>
              <a:buBlip>
                <a:blip r:embed="rId2"/>
              </a:buBlip>
              <a:defRPr sz="1800"/>
            </a:pPr>
            <a:r>
              <a:rPr sz="2820"/>
              <a:t>England now backs Prussia, France backs Austria</a:t>
            </a:r>
            <a:endParaRPr sz="2820"/>
          </a:p>
          <a:p>
            <a:pPr lvl="0" marL="322325" indent="-322325" defTabSz="859536">
              <a:spcBef>
                <a:spcPts val="600"/>
              </a:spcBef>
              <a:buBlip>
                <a:blip r:embed="rId2"/>
              </a:buBlip>
              <a:defRPr sz="1800"/>
            </a:pPr>
            <a:r>
              <a:rPr i="1" sz="2820"/>
              <a:t>Colonial theater</a:t>
            </a:r>
            <a:r>
              <a:rPr sz="2820"/>
              <a:t>: Britain, led by William Pitt the Elder, trounces France in N. America</a:t>
            </a:r>
            <a:endParaRPr sz="2820"/>
          </a:p>
          <a:p>
            <a:pPr lvl="0" marL="322325" indent="-322325" defTabSz="859536">
              <a:spcBef>
                <a:spcPts val="600"/>
              </a:spcBef>
              <a:buBlip>
                <a:blip r:embed="rId2"/>
              </a:buBlip>
              <a:defRPr sz="1800"/>
            </a:pPr>
            <a:r>
              <a:rPr sz="2820"/>
              <a:t>Treaty of Paris of 1763 made Britain into a world power, through      World War II</a:t>
            </a:r>
          </a:p>
        </p:txBody>
      </p:sp>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1" name="Shape 241"/>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defTabSz="749808">
              <a:defRPr sz="1800">
                <a:solidFill>
                  <a:srgbClr val="000000"/>
                </a:solidFill>
              </a:defRPr>
            </a:pPr>
            <a:r>
              <a:rPr sz="901">
                <a:solidFill>
                  <a:srgbClr val="482400"/>
                </a:solidFill>
                <a:latin typeface="Times New Roman (Headings)"/>
                <a:ea typeface="Times New Roman (Headings)"/>
                <a:cs typeface="Times New Roman (Headings)"/>
                <a:sym typeface="Times New Roman (Headings)"/>
              </a:rPr>
              <a:t>This scene, painted by artist Edward Penny, shows Robert Clive receiving a sum of money from Siraj-ud-daulah, the Mughal Nawab of Bengal, for injured officers and soldiers at Plassey. Clive’s victory in 1757 at the Battle of Plassey led to English domination of the Indian subcontinent for almost two centuries. Clive had won the battle largely through bribing many of the Nawab’s troops and potential allies.</a:t>
            </a:r>
            <a:br>
              <a:rPr sz="901">
                <a:solidFill>
                  <a:srgbClr val="482400"/>
                </a:solidFill>
                <a:latin typeface="Times New Roman (Headings)"/>
                <a:ea typeface="Times New Roman (Headings)"/>
                <a:cs typeface="Times New Roman (Headings)"/>
                <a:sym typeface="Times New Roman (Headings)"/>
              </a:rPr>
            </a:br>
            <a:r>
              <a:rPr sz="901">
                <a:solidFill>
                  <a:srgbClr val="482400"/>
                </a:solidFill>
                <a:latin typeface="Times New Roman (Headings)"/>
                <a:ea typeface="Times New Roman (Headings)"/>
                <a:cs typeface="Times New Roman (Headings)"/>
                <a:sym typeface="Times New Roman (Headings)"/>
              </a:rPr>
              <a:t>Erich Lessing/British Library, London, Great Britain/Art Resource, NY</a:t>
            </a:r>
          </a:p>
        </p:txBody>
      </p:sp>
      <p:pic>
        <p:nvPicPr>
          <p:cNvPr id="242" name="AAIGLVM0.jpeg" descr="AAIGLVM0.jpg"/>
          <p:cNvPicPr/>
          <p:nvPr/>
        </p:nvPicPr>
        <p:blipFill>
          <a:blip r:embed="rId3">
            <a:extLst/>
          </a:blip>
          <a:stretch>
            <a:fillRect/>
          </a:stretch>
        </p:blipFill>
        <p:spPr>
          <a:xfrm>
            <a:off x="1960562" y="0"/>
            <a:ext cx="5832476" cy="6400800"/>
          </a:xfrm>
          <a:prstGeom prst="rect">
            <a:avLst/>
          </a:prstGeom>
          <a:ln w="12700">
            <a:miter lim="400000"/>
          </a:ln>
        </p:spPr>
      </p:pic>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Shape 24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Europe and the </a:t>
            </a:r>
            <a:br>
              <a:rPr sz="4000">
                <a:solidFill>
                  <a:srgbClr val="482400"/>
                </a:solidFill>
              </a:rPr>
            </a:br>
            <a:r>
              <a:rPr sz="4000">
                <a:solidFill>
                  <a:srgbClr val="482400"/>
                </a:solidFill>
              </a:rPr>
              <a:t>American Revolution</a:t>
            </a:r>
          </a:p>
        </p:txBody>
      </p:sp>
      <p:sp>
        <p:nvSpPr>
          <p:cNvPr id="247" name="Shape 24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Resistance to the Imperial Search for Revenue</a:t>
            </a:r>
            <a:endParaRPr sz="3000"/>
          </a:p>
          <a:p>
            <a:pPr lvl="1" marL="742950" indent="-285750">
              <a:spcBef>
                <a:spcPts val="600"/>
              </a:spcBef>
              <a:buBlip>
                <a:blip r:embed="rId3"/>
              </a:buBlip>
              <a:defRPr sz="1800"/>
            </a:pPr>
            <a:r>
              <a:rPr sz="2600"/>
              <a:t>Caused by problems of revenue collection common to all powers after Seven Years’ War</a:t>
            </a:r>
            <a:endParaRPr sz="2600"/>
          </a:p>
          <a:p>
            <a:pPr lvl="1" marL="742950" indent="-285750">
              <a:spcBef>
                <a:spcPts val="600"/>
              </a:spcBef>
              <a:buBlip>
                <a:blip r:embed="rId3"/>
              </a:buBlip>
              <a:defRPr sz="1800"/>
            </a:pPr>
            <a:r>
              <a:rPr sz="2600"/>
              <a:t>British tried to tax colonies to pay for war</a:t>
            </a:r>
            <a:endParaRPr sz="2600"/>
          </a:p>
          <a:p>
            <a:pPr lvl="1" marL="742950" indent="-285750">
              <a:spcBef>
                <a:spcPts val="600"/>
              </a:spcBef>
              <a:buBlip>
                <a:blip r:embed="rId3"/>
              </a:buBlip>
              <a:defRPr sz="1800"/>
            </a:pPr>
            <a:r>
              <a:rPr sz="2600"/>
              <a:t>Colonies responded that they wouldn’t be taxed without representation</a:t>
            </a:r>
          </a:p>
        </p:txBody>
      </p:sp>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Shape 249"/>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Map 16–3 </a:t>
            </a:r>
            <a:r>
              <a:rPr sz="1100">
                <a:solidFill>
                  <a:srgbClr val="482400"/>
                </a:solidFill>
                <a:latin typeface="Arial Bold"/>
                <a:ea typeface="Arial Bold"/>
                <a:cs typeface="Arial Bold"/>
                <a:sym typeface="Arial Bold"/>
              </a:rPr>
              <a:t>NORTH AMERICA IN 1763</a:t>
            </a:r>
            <a:r>
              <a:rPr sz="1100">
                <a:solidFill>
                  <a:srgbClr val="482400"/>
                </a:solidFill>
                <a:latin typeface="Arial"/>
                <a:ea typeface="Arial"/>
                <a:cs typeface="Arial"/>
                <a:sym typeface="Arial"/>
              </a:rPr>
              <a:t> In the year of the victory over France, the English colonies lay along the Atlantic seaboard. The difficulties of organizing authority over the previous French territory in Canada and west of the Appalachian Mountains would contribute to the coming of the American Revolution.</a:t>
            </a:r>
          </a:p>
        </p:txBody>
      </p:sp>
      <p:pic>
        <p:nvPicPr>
          <p:cNvPr id="250" name="KNB16M03.jpeg" descr="KNB16M03.jpg"/>
          <p:cNvPicPr/>
          <p:nvPr/>
        </p:nvPicPr>
        <p:blipFill>
          <a:blip r:embed="rId3">
            <a:extLst/>
          </a:blip>
          <a:stretch>
            <a:fillRect/>
          </a:stretch>
        </p:blipFill>
        <p:spPr>
          <a:xfrm>
            <a:off x="2735262" y="0"/>
            <a:ext cx="4283076" cy="6400800"/>
          </a:xfrm>
          <a:prstGeom prst="rect">
            <a:avLst/>
          </a:prstGeom>
          <a:ln w="12700">
            <a:miter lim="400000"/>
          </a:ln>
        </p:spPr>
      </p:pic>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Shape 25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Crisis and Independence</a:t>
            </a:r>
          </a:p>
        </p:txBody>
      </p:sp>
      <p:sp>
        <p:nvSpPr>
          <p:cNvPr id="255" name="Shape 25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Colonies resisted several measures designed to raise money, including Intolerable Acts</a:t>
            </a:r>
            <a:endParaRPr sz="3000"/>
          </a:p>
          <a:p>
            <a:pPr lvl="0">
              <a:buBlip>
                <a:blip r:embed="rId2"/>
              </a:buBlip>
              <a:defRPr sz="1800"/>
            </a:pPr>
            <a:r>
              <a:rPr sz="3000"/>
              <a:t>Thomas Paine’s </a:t>
            </a:r>
            <a:r>
              <a:rPr i="1" sz="3000"/>
              <a:t>Common Sense</a:t>
            </a:r>
            <a:r>
              <a:rPr sz="3000"/>
              <a:t> aroused revolutionary sentiments</a:t>
            </a:r>
            <a:endParaRPr sz="3000"/>
          </a:p>
          <a:p>
            <a:pPr lvl="0">
              <a:buBlip>
                <a:blip r:embed="rId2"/>
              </a:buBlip>
              <a:defRPr sz="1800"/>
            </a:pPr>
            <a:r>
              <a:rPr sz="3000"/>
              <a:t>Continental Congress declared Declaration of Independence</a:t>
            </a:r>
          </a:p>
        </p:txBody>
      </p:sp>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 name="Shape 257"/>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defTabSz="868680">
              <a:lnSpc>
                <a:spcPct val="80000"/>
              </a:lnSpc>
              <a:defRPr sz="1800">
                <a:solidFill>
                  <a:srgbClr val="000000"/>
                </a:solidFill>
              </a:defRPr>
            </a:pPr>
            <a:r>
              <a:rPr sz="1045">
                <a:solidFill>
                  <a:srgbClr val="482400"/>
                </a:solidFill>
                <a:latin typeface="Arial"/>
                <a:ea typeface="Arial"/>
                <a:cs typeface="Arial"/>
                <a:sym typeface="Arial"/>
              </a:rPr>
              <a:t>Many Americans fiercely objected to the British Parliament’s attempts to tax the colonies. This print of a British tax collector being tarred and feathered warned officials of what could happen to them if they tried to collect these taxes.</a:t>
            </a:r>
            <a:br>
              <a:rPr sz="1045">
                <a:solidFill>
                  <a:srgbClr val="482400"/>
                </a:solidFill>
                <a:latin typeface="Arial"/>
                <a:ea typeface="Arial"/>
                <a:cs typeface="Arial"/>
                <a:sym typeface="Arial"/>
              </a:rPr>
            </a:br>
            <a:r>
              <a:rPr sz="1045">
                <a:solidFill>
                  <a:srgbClr val="482400"/>
                </a:solidFill>
                <a:latin typeface="Arial"/>
                <a:ea typeface="Arial"/>
                <a:cs typeface="Arial"/>
                <a:sym typeface="Arial"/>
              </a:rPr>
              <a:t>Philip Dawe (c. 1750–c. 1785), </a:t>
            </a:r>
            <a:r>
              <a:rPr i="1" sz="1045">
                <a:solidFill>
                  <a:srgbClr val="482400"/>
                </a:solidFill>
                <a:latin typeface="Arial"/>
                <a:ea typeface="Arial"/>
                <a:cs typeface="Arial"/>
                <a:sym typeface="Arial"/>
              </a:rPr>
              <a:t>The Bostonians Paying the Excise-Man or Tarring &amp; Feathering</a:t>
            </a:r>
            <a:r>
              <a:rPr sz="1045">
                <a:solidFill>
                  <a:srgbClr val="482400"/>
                </a:solidFill>
                <a:latin typeface="Arial"/>
                <a:ea typeface="Arial"/>
                <a:cs typeface="Arial"/>
                <a:sym typeface="Arial"/>
              </a:rPr>
              <a:t>. London, 1774. Colored Engraving. The Gilder Lehman Collection on deposit at the Pierpont Morgan Library. GL 4961.01. Private Collection/Art Resource, NY</a:t>
            </a:r>
          </a:p>
        </p:txBody>
      </p:sp>
      <p:pic>
        <p:nvPicPr>
          <p:cNvPr id="258" name="AACFJUH0.jpeg" descr="AACFJUH0.jpg"/>
          <p:cNvPicPr/>
          <p:nvPr/>
        </p:nvPicPr>
        <p:blipFill>
          <a:blip r:embed="rId3">
            <a:extLst/>
          </a:blip>
          <a:stretch>
            <a:fillRect/>
          </a:stretch>
        </p:blipFill>
        <p:spPr>
          <a:xfrm>
            <a:off x="2579687" y="0"/>
            <a:ext cx="4594226" cy="6400800"/>
          </a:xfrm>
          <a:prstGeom prst="rect">
            <a:avLst/>
          </a:prstGeom>
          <a:ln w="12700">
            <a:miter lim="400000"/>
          </a:ln>
        </p:spPr>
      </p:pic>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2" name="Shape 26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American Political Ideas</a:t>
            </a:r>
          </a:p>
        </p:txBody>
      </p:sp>
      <p:sp>
        <p:nvSpPr>
          <p:cNvPr id="263" name="Shape 263"/>
          <p:cNvSpPr/>
          <p:nvPr>
            <p:ph type="body" idx="4294967295"/>
          </p:nvPr>
        </p:nvSpPr>
        <p:spPr>
          <a:xfrm>
            <a:off x="1062037" y="1524000"/>
            <a:ext cx="8081963" cy="4727575"/>
          </a:xfrm>
          <a:prstGeom prst="rect">
            <a:avLst/>
          </a:prstGeom>
        </p:spPr>
        <p:txBody>
          <a:bodyPr lIns="0" tIns="0" rIns="0" bIns="0">
            <a:normAutofit fontScale="100000" lnSpcReduction="0"/>
          </a:bodyPr>
          <a:lstStyle/>
          <a:p>
            <a:pPr lvl="0">
              <a:buBlip>
                <a:blip r:embed="rId2"/>
              </a:buBlip>
              <a:defRPr sz="1800"/>
            </a:pPr>
            <a:r>
              <a:rPr sz="3000"/>
              <a:t>Influence of English ideas &amp; events in America</a:t>
            </a:r>
            <a:endParaRPr sz="3000"/>
          </a:p>
          <a:p>
            <a:pPr lvl="0">
              <a:buBlip>
                <a:blip r:embed="rId2"/>
              </a:buBlip>
              <a:defRPr sz="1800"/>
            </a:pPr>
            <a:r>
              <a:rPr sz="3000"/>
              <a:t>Revolution of 1688</a:t>
            </a:r>
            <a:endParaRPr sz="3000"/>
          </a:p>
          <a:p>
            <a:pPr lvl="0">
              <a:buBlip>
                <a:blip r:embed="rId2"/>
              </a:buBlip>
              <a:defRPr sz="1800"/>
            </a:pPr>
            <a:r>
              <a:rPr sz="3000"/>
              <a:t>Writings of </a:t>
            </a:r>
            <a:r>
              <a:rPr sz="3000">
                <a:latin typeface="Verdana Bold"/>
                <a:ea typeface="Verdana Bold"/>
                <a:cs typeface="Verdana Bold"/>
                <a:sym typeface="Verdana Bold"/>
              </a:rPr>
              <a:t>John Locke</a:t>
            </a:r>
            <a:r>
              <a:rPr sz="3000"/>
              <a:t> </a:t>
            </a:r>
            <a:endParaRPr sz="3000"/>
          </a:p>
          <a:p>
            <a:pPr lvl="0">
              <a:buBlip>
                <a:blip r:embed="rId2"/>
              </a:buBlip>
              <a:defRPr sz="1800"/>
            </a:pPr>
            <a:r>
              <a:rPr sz="3000"/>
              <a:t>America becomes familiar with British political writers, </a:t>
            </a:r>
            <a:r>
              <a:rPr sz="3000">
                <a:latin typeface="Verdana Bold"/>
                <a:ea typeface="Verdana Bold"/>
                <a:cs typeface="Verdana Bold"/>
                <a:sym typeface="Verdana Bold"/>
              </a:rPr>
              <a:t>Commonwealthmen</a:t>
            </a:r>
            <a:endParaRPr sz="3000">
              <a:latin typeface="Verdana Bold"/>
              <a:ea typeface="Verdana Bold"/>
              <a:cs typeface="Verdana Bold"/>
              <a:sym typeface="Verdana Bold"/>
            </a:endParaRPr>
          </a:p>
          <a:p>
            <a:pPr lvl="1" marL="742950" indent="-285750">
              <a:spcBef>
                <a:spcPts val="600"/>
              </a:spcBef>
              <a:buBlip>
                <a:blip r:embed="rId3"/>
              </a:buBlip>
              <a:defRPr sz="1800"/>
            </a:pPr>
            <a:r>
              <a:rPr sz="2600"/>
              <a:t>John Trenchard and Thomas Gordon, </a:t>
            </a:r>
            <a:r>
              <a:rPr i="1" sz="2600"/>
              <a:t>Cato’s Letters</a:t>
            </a:r>
            <a:r>
              <a:rPr sz="2600"/>
              <a:t> (1720-1723)</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Overview (cont.)</a:t>
            </a:r>
          </a:p>
        </p:txBody>
      </p:sp>
      <p:sp>
        <p:nvSpPr>
          <p:cNvPr id="130" name="Shape 13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Cost of these wars led to restructuring of taxation &amp; finance, leading in turn to:</a:t>
            </a:r>
            <a:endParaRPr sz="3000"/>
          </a:p>
          <a:p>
            <a:pPr lvl="1" marL="742950" indent="-285750">
              <a:spcBef>
                <a:spcPts val="600"/>
              </a:spcBef>
              <a:buBlip>
                <a:blip r:embed="rId3"/>
              </a:buBlip>
              <a:defRPr sz="1800"/>
            </a:pPr>
            <a:r>
              <a:rPr sz="2600"/>
              <a:t>American Revolution</a:t>
            </a:r>
            <a:endParaRPr sz="2600"/>
          </a:p>
          <a:p>
            <a:pPr lvl="1" marL="742950" indent="-285750">
              <a:spcBef>
                <a:spcPts val="600"/>
              </a:spcBef>
              <a:buBlip>
                <a:blip r:embed="rId3"/>
              </a:buBlip>
              <a:defRPr sz="1800"/>
            </a:pPr>
            <a:r>
              <a:rPr sz="2600"/>
              <a:t>Continental enlightened absolutism</a:t>
            </a:r>
            <a:endParaRPr sz="2600"/>
          </a:p>
          <a:p>
            <a:pPr lvl="1" marL="742950" indent="-285750">
              <a:spcBef>
                <a:spcPts val="600"/>
              </a:spcBef>
              <a:buBlip>
                <a:blip r:embed="rId3"/>
              </a:buBlip>
              <a:defRPr sz="1800"/>
            </a:pPr>
            <a:r>
              <a:rPr sz="2600"/>
              <a:t>Continuing French financial crisis</a:t>
            </a:r>
            <a:endParaRPr sz="2600"/>
          </a:p>
          <a:p>
            <a:pPr lvl="1" marL="742950" indent="-285750">
              <a:spcBef>
                <a:spcPts val="600"/>
              </a:spcBef>
              <a:buBlip>
                <a:blip r:embed="rId3"/>
              </a:buBlip>
              <a:defRPr sz="1800"/>
            </a:pPr>
            <a:r>
              <a:rPr sz="2600"/>
              <a:t>Reform of Spanish South American empire</a:t>
            </a:r>
          </a:p>
        </p:txBody>
      </p:sp>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5" name="Shape 26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Events in Great Britain</a:t>
            </a:r>
          </a:p>
        </p:txBody>
      </p:sp>
      <p:sp>
        <p:nvSpPr>
          <p:cNvPr id="266" name="Shape 26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John Wilkes </a:t>
            </a:r>
            <a:r>
              <a:rPr sz="3000"/>
              <a:t>affair </a:t>
            </a:r>
            <a:endParaRPr sz="3000"/>
          </a:p>
          <a:p>
            <a:pPr lvl="1" marL="742950" indent="-285750">
              <a:spcBef>
                <a:spcPts val="600"/>
              </a:spcBef>
              <a:buBlip>
                <a:blip r:embed="rId3"/>
              </a:buBlip>
              <a:defRPr sz="1800"/>
            </a:pPr>
            <a:r>
              <a:rPr sz="2600"/>
              <a:t>Arrested after criticizing treaty with France in print</a:t>
            </a:r>
            <a:endParaRPr sz="2600"/>
          </a:p>
          <a:p>
            <a:pPr lvl="1" marL="742950" indent="-285750">
              <a:spcBef>
                <a:spcPts val="600"/>
              </a:spcBef>
              <a:buBlip>
                <a:blip r:embed="rId3"/>
              </a:buBlip>
              <a:defRPr sz="1800"/>
            </a:pPr>
            <a:r>
              <a:rPr sz="2600"/>
              <a:t>Elected several times to Parliament but king would not seat him</a:t>
            </a:r>
          </a:p>
        </p:txBody>
      </p:sp>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8" name="Shape 268"/>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defTabSz="777240">
              <a:lnSpc>
                <a:spcPct val="90000"/>
              </a:lnSpc>
              <a:defRPr sz="1800">
                <a:solidFill>
                  <a:srgbClr val="000000"/>
                </a:solidFill>
              </a:defRPr>
            </a:pPr>
            <a:r>
              <a:rPr sz="935">
                <a:solidFill>
                  <a:srgbClr val="482400"/>
                </a:solidFill>
                <a:latin typeface="Arial"/>
                <a:ea typeface="Arial"/>
                <a:cs typeface="Arial"/>
                <a:sym typeface="Arial"/>
              </a:rPr>
              <a:t>“Wilkes and Liberty” was a popular slogan among political radicals in England long after Wilkes’ 1763 arrest for seditious libel. In this 1771 mezzotint, “The City Chanters,” women sell ballads in front of the Fleet prison; one of the sheets is labeled “An Irregular Ode to Wilkes &amp; Liberty.” Wilkes’ widespread popularity among the “middling and inferior set of people, who stand most in need of protection,” as he referred to his constituency, contributed to the ruling elites’ anxieties.</a:t>
            </a:r>
            <a:br>
              <a:rPr sz="935">
                <a:solidFill>
                  <a:srgbClr val="482400"/>
                </a:solidFill>
                <a:latin typeface="Arial"/>
                <a:ea typeface="Arial"/>
                <a:cs typeface="Arial"/>
                <a:sym typeface="Arial"/>
              </a:rPr>
            </a:br>
            <a:r>
              <a:rPr sz="935">
                <a:solidFill>
                  <a:srgbClr val="482400"/>
                </a:solidFill>
                <a:latin typeface="Arial"/>
                <a:ea typeface="Arial"/>
                <a:cs typeface="Arial"/>
                <a:sym typeface="Arial"/>
              </a:rPr>
              <a:t>© Timewatch Images/Alamy</a:t>
            </a:r>
          </a:p>
        </p:txBody>
      </p:sp>
      <p:pic>
        <p:nvPicPr>
          <p:cNvPr id="269" name="BX5XGW.jpeg" descr="BX5XGW.jpg"/>
          <p:cNvPicPr/>
          <p:nvPr/>
        </p:nvPicPr>
        <p:blipFill>
          <a:blip r:embed="rId3">
            <a:extLst/>
          </a:blip>
          <a:stretch>
            <a:fillRect/>
          </a:stretch>
        </p:blipFill>
        <p:spPr>
          <a:xfrm>
            <a:off x="685800" y="166687"/>
            <a:ext cx="8477250" cy="6005513"/>
          </a:xfrm>
          <a:prstGeom prst="rect">
            <a:avLst/>
          </a:prstGeom>
          <a:ln w="12700">
            <a:miter lim="400000"/>
          </a:ln>
        </p:spPr>
      </p:pic>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Events in Great Britain (cont.)</a:t>
            </a:r>
          </a:p>
        </p:txBody>
      </p:sp>
      <p:sp>
        <p:nvSpPr>
          <p:cNvPr id="274" name="Shape 27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Influence of American ideas &amp; events in Britain</a:t>
            </a:r>
            <a:endParaRPr sz="3000"/>
          </a:p>
          <a:p>
            <a:pPr lvl="1" marL="742950" indent="-285750">
              <a:spcBef>
                <a:spcPts val="600"/>
              </a:spcBef>
              <a:buBlip>
                <a:blip r:embed="rId3"/>
              </a:buBlip>
              <a:defRPr sz="1800"/>
            </a:pPr>
            <a:r>
              <a:rPr sz="2600"/>
              <a:t>Appeal to popular opinion </a:t>
            </a:r>
            <a:endParaRPr sz="2600"/>
          </a:p>
          <a:p>
            <a:pPr lvl="1" marL="742950" indent="-285750">
              <a:spcBef>
                <a:spcPts val="600"/>
              </a:spcBef>
              <a:buBlip>
                <a:blip r:embed="rId3"/>
              </a:buBlip>
              <a:defRPr sz="1800"/>
            </a:pPr>
            <a:r>
              <a:rPr sz="2600"/>
              <a:t>Broadly rejected monarchy, social hierarchies</a:t>
            </a:r>
            <a:endParaRPr sz="2600"/>
          </a:p>
          <a:p>
            <a:pPr lvl="1" marL="742950" indent="-285750">
              <a:spcBef>
                <a:spcPts val="600"/>
              </a:spcBef>
              <a:buBlip>
                <a:blip r:embed="rId3"/>
              </a:buBlip>
              <a:defRPr sz="1800"/>
            </a:pPr>
            <a:r>
              <a:rPr sz="2600">
                <a:latin typeface="Verdana Bold"/>
                <a:ea typeface="Verdana Bold"/>
                <a:cs typeface="Verdana Bold"/>
                <a:sym typeface="Verdana Bold"/>
              </a:rPr>
              <a:t>Yorkshire Association Movement </a:t>
            </a:r>
            <a:r>
              <a:rPr sz="2600"/>
              <a:t>demanded changes in parliamentary elections</a:t>
            </a:r>
          </a:p>
        </p:txBody>
      </p:sp>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Shape 27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Broader Impact </a:t>
            </a:r>
            <a:br>
              <a:rPr sz="4000">
                <a:solidFill>
                  <a:srgbClr val="482400"/>
                </a:solidFill>
              </a:rPr>
            </a:br>
            <a:r>
              <a:rPr sz="4000">
                <a:solidFill>
                  <a:srgbClr val="482400"/>
                </a:solidFill>
              </a:rPr>
              <a:t>of American Revolution </a:t>
            </a:r>
          </a:p>
        </p:txBody>
      </p:sp>
      <p:sp>
        <p:nvSpPr>
          <p:cNvPr id="277" name="Shape 27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Demonstrated to Europe possibility of government without kings</a:t>
            </a:r>
            <a:endParaRPr sz="3000"/>
          </a:p>
          <a:p>
            <a:pPr lvl="0">
              <a:buBlip>
                <a:blip r:embed="rId2"/>
              </a:buBlip>
              <a:defRPr sz="1800"/>
            </a:pPr>
            <a:r>
              <a:rPr sz="3000"/>
              <a:t>Idea of preserving traditional liberties</a:t>
            </a:r>
            <a:endParaRPr sz="3000"/>
          </a:p>
          <a:p>
            <a:pPr lvl="0">
              <a:buBlip>
                <a:blip r:embed="rId2"/>
              </a:buBlip>
              <a:defRPr sz="1800"/>
            </a:pPr>
            <a:r>
              <a:rPr sz="3000"/>
              <a:t>Rejected social status</a:t>
            </a:r>
          </a:p>
        </p:txBody>
      </p:sp>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9" name="Shape 27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Columbian Exchange: Disease</a:t>
            </a:r>
          </a:p>
        </p:txBody>
      </p:sp>
      <p:sp>
        <p:nvSpPr>
          <p:cNvPr id="280" name="Shape 28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Diseases enter the Americas</a:t>
            </a:r>
            <a:endParaRPr sz="3000"/>
          </a:p>
          <a:p>
            <a:pPr lvl="1" marL="742950" indent="-285750">
              <a:spcBef>
                <a:spcPts val="600"/>
              </a:spcBef>
              <a:buBlip>
                <a:blip r:embed="rId3"/>
              </a:buBlip>
              <a:defRPr sz="1800"/>
            </a:pPr>
            <a:r>
              <a:rPr sz="2600"/>
              <a:t>Smallpox</a:t>
            </a:r>
            <a:endParaRPr sz="2600"/>
          </a:p>
          <a:p>
            <a:pPr lvl="1" marL="742950" indent="-285750">
              <a:spcBef>
                <a:spcPts val="600"/>
              </a:spcBef>
              <a:buBlip>
                <a:blip r:embed="rId3"/>
              </a:buBlip>
              <a:defRPr sz="1800"/>
            </a:pPr>
            <a:r>
              <a:rPr sz="2600"/>
              <a:t>Typhus</a:t>
            </a:r>
            <a:endParaRPr sz="2600"/>
          </a:p>
          <a:p>
            <a:pPr lvl="1" marL="742950" indent="-285750">
              <a:spcBef>
                <a:spcPts val="600"/>
              </a:spcBef>
              <a:buBlip>
                <a:blip r:embed="rId3"/>
              </a:buBlip>
              <a:defRPr sz="1800"/>
            </a:pPr>
            <a:r>
              <a:rPr sz="2600"/>
              <a:t>Influenza</a:t>
            </a:r>
            <a:endParaRPr sz="2600"/>
          </a:p>
          <a:p>
            <a:pPr lvl="0">
              <a:buBlip>
                <a:blip r:embed="rId2"/>
              </a:buBlip>
              <a:defRPr sz="1800"/>
            </a:pPr>
            <a:r>
              <a:rPr sz="3000"/>
              <a:t>Native Americans highly susceptible, lacked immunity</a:t>
            </a:r>
          </a:p>
        </p:txBody>
      </p:sp>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Shape 282"/>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a:lnSpc>
                <a:spcPct val="90000"/>
              </a:lnSpc>
              <a:defRPr sz="1800">
                <a:solidFill>
                  <a:srgbClr val="000000"/>
                </a:solidFill>
              </a:defRPr>
            </a:pPr>
            <a:r>
              <a:rPr sz="1100">
                <a:solidFill>
                  <a:srgbClr val="482400"/>
                </a:solidFill>
                <a:latin typeface="Arial"/>
                <a:ea typeface="Arial"/>
                <a:cs typeface="Arial"/>
                <a:sym typeface="Arial"/>
              </a:rPr>
              <a:t>Nothing so destroyed the life of the Native Americans whom the Spanish encountered as the introduction of smallpox. With no immune defenses to this new disease, millions of Native Americans died of smallpox during the sixteenth and seventeenth centuries.</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The Granger Collection</a:t>
            </a:r>
          </a:p>
        </p:txBody>
      </p:sp>
      <p:pic>
        <p:nvPicPr>
          <p:cNvPr id="283" name="AABQIPJ0.jpeg" descr="AABQIPJ0.jpg"/>
          <p:cNvPicPr/>
          <p:nvPr/>
        </p:nvPicPr>
        <p:blipFill>
          <a:blip r:embed="rId3">
            <a:extLst/>
          </a:blip>
          <a:stretch>
            <a:fillRect/>
          </a:stretch>
        </p:blipFill>
        <p:spPr>
          <a:xfrm>
            <a:off x="685800" y="228600"/>
            <a:ext cx="8477250" cy="5964238"/>
          </a:xfrm>
          <a:prstGeom prst="rect">
            <a:avLst/>
          </a:prstGeom>
          <a:ln w="12700">
            <a:miter lim="400000"/>
          </a:ln>
        </p:spPr>
      </p:pic>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Shape 28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Columbian Exchange:</a:t>
            </a:r>
            <a:br>
              <a:rPr sz="4000">
                <a:solidFill>
                  <a:srgbClr val="482400"/>
                </a:solidFill>
              </a:rPr>
            </a:br>
            <a:r>
              <a:rPr sz="4000">
                <a:solidFill>
                  <a:srgbClr val="482400"/>
                </a:solidFill>
              </a:rPr>
              <a:t>Animals, and Agriculture</a:t>
            </a:r>
          </a:p>
        </p:txBody>
      </p:sp>
      <p:sp>
        <p:nvSpPr>
          <p:cNvPr id="288" name="Shape 28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European livestock</a:t>
            </a:r>
            <a:endParaRPr sz="3000"/>
          </a:p>
          <a:p>
            <a:pPr lvl="1" marL="742950" indent="-285750">
              <a:spcBef>
                <a:spcPts val="600"/>
              </a:spcBef>
              <a:buBlip>
                <a:blip r:embed="rId3"/>
              </a:buBlip>
              <a:defRPr sz="1800"/>
            </a:pPr>
            <a:r>
              <a:rPr sz="2600"/>
              <a:t>Pigs, cattle, goats, and sheep</a:t>
            </a:r>
            <a:endParaRPr sz="2600"/>
          </a:p>
          <a:p>
            <a:pPr lvl="1" marL="742950" indent="-285750">
              <a:spcBef>
                <a:spcPts val="600"/>
              </a:spcBef>
              <a:buBlip>
                <a:blip r:embed="rId3"/>
              </a:buBlip>
              <a:defRPr sz="1800"/>
            </a:pPr>
            <a:r>
              <a:rPr sz="2600"/>
              <a:t>Horses</a:t>
            </a:r>
            <a:endParaRPr sz="2600"/>
          </a:p>
          <a:p>
            <a:pPr lvl="2" marL="1143000" indent="-228600">
              <a:spcBef>
                <a:spcPts val="500"/>
              </a:spcBef>
              <a:defRPr sz="1800"/>
            </a:pPr>
            <a:r>
              <a:rPr sz="2400"/>
              <a:t>Animal of conquest</a:t>
            </a:r>
            <a:endParaRPr sz="2400"/>
          </a:p>
          <a:p>
            <a:pPr lvl="2" marL="1143000" indent="-228600">
              <a:spcBef>
                <a:spcPts val="500"/>
              </a:spcBef>
              <a:defRPr sz="1800"/>
            </a:pPr>
            <a:r>
              <a:rPr sz="2400"/>
              <a:t>Colonial Latin American culture</a:t>
            </a:r>
          </a:p>
        </p:txBody>
      </p:sp>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Shape 29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3600">
                <a:solidFill>
                  <a:srgbClr val="482400"/>
                </a:solidFill>
              </a:rPr>
              <a:t>The Columbian Exchange:</a:t>
            </a:r>
            <a:br>
              <a:rPr sz="3600">
                <a:solidFill>
                  <a:srgbClr val="482400"/>
                </a:solidFill>
              </a:rPr>
            </a:br>
            <a:r>
              <a:rPr sz="3600">
                <a:solidFill>
                  <a:srgbClr val="482400"/>
                </a:solidFill>
              </a:rPr>
              <a:t>Animals, and Agriculture (cont.)</a:t>
            </a:r>
          </a:p>
        </p:txBody>
      </p:sp>
      <p:sp>
        <p:nvSpPr>
          <p:cNvPr id="291" name="Shape 29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Plants</a:t>
            </a:r>
            <a:endParaRPr sz="3000"/>
          </a:p>
          <a:p>
            <a:pPr lvl="1" marL="742950" indent="-285750">
              <a:spcBef>
                <a:spcPts val="600"/>
              </a:spcBef>
              <a:buBlip>
                <a:blip r:embed="rId3"/>
              </a:buBlip>
              <a:defRPr sz="1800"/>
            </a:pPr>
            <a:r>
              <a:rPr sz="2600"/>
              <a:t>Fruits and vegetables</a:t>
            </a:r>
            <a:endParaRPr sz="2600"/>
          </a:p>
          <a:p>
            <a:pPr lvl="1" marL="742950" indent="-285750">
              <a:spcBef>
                <a:spcPts val="600"/>
              </a:spcBef>
              <a:buBlip>
                <a:blip r:embed="rId3"/>
              </a:buBlip>
              <a:defRPr sz="1800"/>
            </a:pPr>
            <a:r>
              <a:rPr sz="2600"/>
              <a:t>Sugarcane</a:t>
            </a:r>
            <a:endParaRPr sz="2600"/>
          </a:p>
          <a:p>
            <a:pPr lvl="2" marL="1143000" indent="-228600">
              <a:spcBef>
                <a:spcPts val="500"/>
              </a:spcBef>
              <a:defRPr sz="1800"/>
            </a:pPr>
            <a:r>
              <a:rPr sz="2400"/>
              <a:t>Plantation economy</a:t>
            </a:r>
            <a:endParaRPr sz="2400"/>
          </a:p>
          <a:p>
            <a:pPr lvl="2" marL="1143000" indent="-228600">
              <a:spcBef>
                <a:spcPts val="500"/>
              </a:spcBef>
              <a:defRPr sz="1800"/>
            </a:pPr>
            <a:r>
              <a:rPr sz="2400"/>
              <a:t>Slavery</a:t>
            </a:r>
          </a:p>
        </p:txBody>
      </p:sp>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Shape 293"/>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a:lnSpc>
                <a:spcPct val="90000"/>
              </a:lnSpc>
              <a:defRPr sz="1800">
                <a:solidFill>
                  <a:srgbClr val="000000"/>
                </a:solidFill>
              </a:defRPr>
            </a:pPr>
            <a:r>
              <a:rPr sz="1100">
                <a:solidFill>
                  <a:srgbClr val="482400"/>
                </a:solidFill>
                <a:latin typeface="Arial"/>
                <a:ea typeface="Arial"/>
                <a:cs typeface="Arial"/>
                <a:sym typeface="Arial"/>
              </a:rPr>
              <a:t>Within one year of Columbus’s encounter with the Americas, the event had been captured in this woodcut (c. 1493). Columbus’s several voyages, and those of later Europeans as well, introduced not only European warfare but also began a vast ecological exchange of plants, animals, and diseases between the Old and New Worlds.</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Courtesy of the Library of Congress</a:t>
            </a:r>
          </a:p>
        </p:txBody>
      </p:sp>
      <p:pic>
        <p:nvPicPr>
          <p:cNvPr id="294" name="AAGRAKH0.jpeg" descr="AAGRAKH0.jpg"/>
          <p:cNvPicPr/>
          <p:nvPr/>
        </p:nvPicPr>
        <p:blipFill>
          <a:blip r:embed="rId3">
            <a:extLst/>
          </a:blip>
          <a:stretch>
            <a:fillRect/>
          </a:stretch>
        </p:blipFill>
        <p:spPr>
          <a:xfrm>
            <a:off x="2722562" y="0"/>
            <a:ext cx="4308476" cy="6400800"/>
          </a:xfrm>
          <a:prstGeom prst="rect">
            <a:avLst/>
          </a:prstGeom>
          <a:ln w="12700">
            <a:miter lim="400000"/>
          </a:ln>
        </p:spPr>
      </p:pic>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Shape 13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European Overseas Empires</a:t>
            </a:r>
          </a:p>
        </p:txBody>
      </p:sp>
      <p:sp>
        <p:nvSpPr>
          <p:cNvPr id="133" name="Shape 13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lnSpc>
                <a:spcPct val="90000"/>
              </a:lnSpc>
              <a:spcBef>
                <a:spcPts val="600"/>
              </a:spcBef>
              <a:buBlip>
                <a:blip r:embed="rId2"/>
              </a:buBlip>
              <a:defRPr sz="1800"/>
            </a:pPr>
            <a:r>
              <a:rPr sz="2800"/>
              <a:t>Four phases of European contact with the New World:</a:t>
            </a:r>
            <a:endParaRPr sz="2800"/>
          </a:p>
          <a:p>
            <a:pPr lvl="1" marL="720969" indent="-263769">
              <a:lnSpc>
                <a:spcPct val="90000"/>
              </a:lnSpc>
              <a:spcBef>
                <a:spcPts val="500"/>
              </a:spcBef>
              <a:buBlip>
                <a:blip r:embed="rId3"/>
              </a:buBlip>
              <a:defRPr sz="1800"/>
            </a:pPr>
            <a:r>
              <a:rPr sz="2400"/>
              <a:t>Discovery, exploration, conquest, settlement—to end of 17th c.</a:t>
            </a:r>
            <a:endParaRPr sz="2400"/>
          </a:p>
          <a:p>
            <a:pPr lvl="1" marL="720969" indent="-263769">
              <a:lnSpc>
                <a:spcPct val="90000"/>
              </a:lnSpc>
              <a:spcBef>
                <a:spcPts val="500"/>
              </a:spcBef>
              <a:buBlip>
                <a:blip r:embed="rId3"/>
              </a:buBlip>
              <a:defRPr sz="1800"/>
            </a:pPr>
            <a:r>
              <a:rPr sz="2400"/>
              <a:t>Mercantile empires &amp; great power trade rivalries; slavery; colonial independence—to 1820s</a:t>
            </a:r>
            <a:endParaRPr sz="2400"/>
          </a:p>
          <a:p>
            <a:pPr lvl="1" marL="720969" indent="-263769">
              <a:lnSpc>
                <a:spcPct val="90000"/>
              </a:lnSpc>
              <a:spcBef>
                <a:spcPts val="500"/>
              </a:spcBef>
              <a:buBlip>
                <a:blip r:embed="rId3"/>
              </a:buBlip>
              <a:defRPr sz="1800"/>
            </a:pPr>
            <a:r>
              <a:rPr sz="2400"/>
              <a:t>19th-c. empires in Africa &amp; Asia</a:t>
            </a:r>
            <a:endParaRPr sz="2400"/>
          </a:p>
          <a:p>
            <a:pPr lvl="1" marL="720969" indent="-263769">
              <a:lnSpc>
                <a:spcPct val="90000"/>
              </a:lnSpc>
              <a:spcBef>
                <a:spcPts val="500"/>
              </a:spcBef>
              <a:buBlip>
                <a:blip r:embed="rId3"/>
              </a:buBlip>
              <a:defRPr sz="1800"/>
            </a:pPr>
            <a:r>
              <a:rPr sz="2400"/>
              <a:t>Decolonization, mid- to late-20th c.</a:t>
            </a:r>
            <a:endParaRPr sz="2400"/>
          </a:p>
          <a:p>
            <a:pPr lvl="0" marL="320039" indent="-320039">
              <a:lnSpc>
                <a:spcPct val="90000"/>
              </a:lnSpc>
              <a:spcBef>
                <a:spcPts val="600"/>
              </a:spcBef>
              <a:buBlip>
                <a:blip r:embed="rId2"/>
              </a:buBlip>
              <a:defRPr sz="1800"/>
            </a:pPr>
            <a:r>
              <a:rPr sz="2800"/>
              <a:t>Source of European world domination: technology (ships &amp; guns)</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Shape 135"/>
          <p:cNvSpPr/>
          <p:nvPr>
            <p:ph type="title" idx="4294967295"/>
          </p:nvPr>
        </p:nvSpPr>
        <p:spPr>
          <a:xfrm>
            <a:off x="3048000" y="2857499"/>
            <a:ext cx="3657600" cy="1143002"/>
          </a:xfrm>
          <a:prstGeom prst="rect">
            <a:avLst/>
          </a:prstGeom>
        </p:spPr>
        <p:txBody>
          <a:bodyPr lIns="0" tIns="0" rIns="0" bIns="0">
            <a:normAutofit fontScale="100000" lnSpcReduction="0"/>
          </a:bodyPr>
          <a:lstStyle/>
          <a:p>
            <a:pPr lvl="0" defTabSz="630936">
              <a:defRPr sz="1800">
                <a:solidFill>
                  <a:srgbClr val="000000"/>
                </a:solidFill>
              </a:defRPr>
            </a:pPr>
            <a:r>
              <a:rPr sz="759">
                <a:solidFill>
                  <a:srgbClr val="482400"/>
                </a:solidFill>
                <a:latin typeface="Arial"/>
                <a:ea typeface="Arial"/>
                <a:cs typeface="Arial"/>
                <a:sym typeface="Arial"/>
              </a:rPr>
              <a:t>During the seventeenth and eighteenth centuries, European maritime nations established overseas empires and set up trading monopolies within them in an effort to magnify their economic strength. As this painting of the Old Custom House Quay in London suggests, trade from these empires and the tariffs imposed on it were expected to generate revenue for the home country. But behind many of the goods carried in the great sailing ships in the harbor and landed on these docks lay the labor of African slaves working on the plantations of North and South America.</a:t>
            </a:r>
            <a:br>
              <a:rPr sz="759">
                <a:solidFill>
                  <a:srgbClr val="482400"/>
                </a:solidFill>
                <a:latin typeface="Arial"/>
                <a:ea typeface="Arial"/>
                <a:cs typeface="Arial"/>
                <a:sym typeface="Arial"/>
              </a:rPr>
            </a:br>
            <a:r>
              <a:rPr sz="759">
                <a:solidFill>
                  <a:srgbClr val="482400"/>
                </a:solidFill>
                <a:latin typeface="Arial"/>
                <a:ea typeface="Arial"/>
                <a:cs typeface="Arial"/>
                <a:sym typeface="Arial"/>
              </a:rPr>
              <a:t>Samuel Scott “Old Custom House Quay” Collection. V &amp; A Images, The Victoria and Albert Museum, London</a:t>
            </a:r>
          </a:p>
        </p:txBody>
      </p:sp>
      <p:pic>
        <p:nvPicPr>
          <p:cNvPr id="136" name="AAACNPS0.jpeg" descr="AAACNPS0.jpg"/>
          <p:cNvPicPr/>
          <p:nvPr/>
        </p:nvPicPr>
        <p:blipFill>
          <a:blip r:embed="rId3">
            <a:extLst/>
          </a:blip>
          <a:stretch>
            <a:fillRect/>
          </a:stretch>
        </p:blipFill>
        <p:spPr>
          <a:xfrm>
            <a:off x="2127250" y="0"/>
            <a:ext cx="5499100" cy="6400800"/>
          </a:xfrm>
          <a:prstGeom prst="rect">
            <a:avLst/>
          </a:prstGeom>
          <a:ln w="12700">
            <a:miter lim="400000"/>
          </a:ln>
        </p:spPr>
      </p:pic>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title" idx="4294967295"/>
          </p:nvPr>
        </p:nvSpPr>
        <p:spPr>
          <a:xfrm>
            <a:off x="838200" y="76200"/>
            <a:ext cx="8229600" cy="1371600"/>
          </a:xfrm>
          <a:prstGeom prst="rect">
            <a:avLst/>
          </a:prstGeom>
        </p:spPr>
        <p:txBody>
          <a:bodyPr lIns="0" tIns="0" rIns="0" bIns="0">
            <a:normAutofit fontScale="100000" lnSpcReduction="0"/>
          </a:bodyPr>
          <a:lstStyle>
            <a:lvl1pPr defTabSz="868680">
              <a:defRPr sz="3040"/>
            </a:lvl1pPr>
          </a:lstStyle>
          <a:p>
            <a:pPr lvl="0">
              <a:defRPr sz="1800">
                <a:solidFill>
                  <a:srgbClr val="000000"/>
                </a:solidFill>
              </a:defRPr>
            </a:pPr>
            <a:r>
              <a:rPr sz="3040">
                <a:solidFill>
                  <a:srgbClr val="482400"/>
                </a:solidFill>
              </a:rPr>
              <a:t>Mercantile Empires, Early 18th c. —Boundaries Set by 1713 Treaty of Utrecht</a:t>
            </a:r>
          </a:p>
        </p:txBody>
      </p:sp>
      <p:sp>
        <p:nvSpPr>
          <p:cNvPr id="141" name="Shape 14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268833" indent="-268833" defTabSz="896111">
              <a:lnSpc>
                <a:spcPct val="90000"/>
              </a:lnSpc>
              <a:spcBef>
                <a:spcPts val="500"/>
              </a:spcBef>
              <a:buBlip>
                <a:blip r:embed="rId2"/>
              </a:buBlip>
              <a:defRPr sz="1800"/>
            </a:pPr>
            <a:r>
              <a:rPr sz="2352">
                <a:latin typeface="Verdana Bold"/>
                <a:ea typeface="Verdana Bold"/>
                <a:cs typeface="Verdana Bold"/>
                <a:sym typeface="Verdana Bold"/>
              </a:rPr>
              <a:t>Spain</a:t>
            </a:r>
            <a:r>
              <a:rPr sz="2352"/>
              <a:t>: South America except for Brazil; Florida, Mexico, California &amp; N. American Southwest; Central America; Caribbean possessions</a:t>
            </a:r>
            <a:endParaRPr sz="2352"/>
          </a:p>
          <a:p>
            <a:pPr lvl="0" marL="268833" indent="-268833" defTabSz="896111">
              <a:lnSpc>
                <a:spcPct val="90000"/>
              </a:lnSpc>
              <a:spcBef>
                <a:spcPts val="500"/>
              </a:spcBef>
              <a:buBlip>
                <a:blip r:embed="rId2"/>
              </a:buBlip>
              <a:defRPr sz="1800"/>
            </a:pPr>
            <a:r>
              <a:rPr sz="2352">
                <a:latin typeface="Verdana Bold"/>
                <a:ea typeface="Verdana Bold"/>
                <a:cs typeface="Verdana Bold"/>
                <a:sym typeface="Verdana Bold"/>
              </a:rPr>
              <a:t>Britain</a:t>
            </a:r>
            <a:r>
              <a:rPr sz="2352"/>
              <a:t>: N. Atlantic seaboard, Nova Scotia, Newfoundland; Caribbean possessions; trading posts on Indian subcontinent</a:t>
            </a:r>
            <a:endParaRPr sz="2352"/>
          </a:p>
          <a:p>
            <a:pPr lvl="0" marL="268833" indent="-268833" defTabSz="896111">
              <a:lnSpc>
                <a:spcPct val="90000"/>
              </a:lnSpc>
              <a:spcBef>
                <a:spcPts val="500"/>
              </a:spcBef>
              <a:buBlip>
                <a:blip r:embed="rId2"/>
              </a:buBlip>
              <a:defRPr sz="1800"/>
            </a:pPr>
            <a:r>
              <a:rPr sz="2352">
                <a:latin typeface="Verdana Bold"/>
                <a:ea typeface="Verdana Bold"/>
                <a:cs typeface="Verdana Bold"/>
                <a:sym typeface="Verdana Bold"/>
              </a:rPr>
              <a:t>France</a:t>
            </a:r>
            <a:r>
              <a:rPr sz="2352"/>
              <a:t>: St. Lawrence, Ohio, &amp; Mississippi river valleys; Caribbean possessions; trading posts in India &amp; West Africa</a:t>
            </a:r>
            <a:endParaRPr sz="2352"/>
          </a:p>
          <a:p>
            <a:pPr lvl="0" marL="268833" indent="-268833" defTabSz="896111">
              <a:lnSpc>
                <a:spcPct val="90000"/>
              </a:lnSpc>
              <a:spcBef>
                <a:spcPts val="500"/>
              </a:spcBef>
              <a:buBlip>
                <a:blip r:embed="rId2"/>
              </a:buBlip>
              <a:defRPr sz="1800"/>
            </a:pPr>
            <a:r>
              <a:rPr sz="2352">
                <a:latin typeface="Verdana Bold"/>
                <a:ea typeface="Verdana Bold"/>
                <a:cs typeface="Verdana Bold"/>
                <a:sym typeface="Verdana Bold"/>
              </a:rPr>
              <a:t>Netherlands</a:t>
            </a:r>
            <a:r>
              <a:rPr sz="2352"/>
              <a:t>: Surinam (S. America); Cape Colony (S. Africa); trading posts in West Africa, Sri Lanka, &amp; India; also controlled trade with Java in SE Pacific</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Mercantilist Goals</a:t>
            </a:r>
          </a:p>
        </p:txBody>
      </p:sp>
      <p:sp>
        <p:nvSpPr>
          <p:cNvPr id="144" name="Shape 14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lnSpc>
                <a:spcPct val="90000"/>
              </a:lnSpc>
              <a:buBlip>
                <a:blip r:embed="rId2"/>
              </a:buBlip>
              <a:defRPr sz="1800"/>
            </a:pPr>
            <a:r>
              <a:rPr sz="3000"/>
              <a:t>Underlying economic theory of 18th-c. empires was </a:t>
            </a:r>
            <a:r>
              <a:rPr sz="3000">
                <a:latin typeface="Verdana Bold"/>
                <a:ea typeface="Verdana Bold"/>
                <a:cs typeface="Verdana Bold"/>
                <a:sym typeface="Verdana Bold"/>
              </a:rPr>
              <a:t>mercantilism</a:t>
            </a:r>
            <a:endParaRPr sz="3000">
              <a:latin typeface="Verdana Bold"/>
              <a:ea typeface="Verdana Bold"/>
              <a:cs typeface="Verdana Bold"/>
              <a:sym typeface="Verdana Bold"/>
            </a:endParaRPr>
          </a:p>
          <a:p>
            <a:pPr lvl="0">
              <a:lnSpc>
                <a:spcPct val="90000"/>
              </a:lnSpc>
              <a:buBlip>
                <a:blip r:embed="rId2"/>
              </a:buBlip>
              <a:defRPr sz="1800"/>
            </a:pPr>
            <a:r>
              <a:rPr sz="3000"/>
              <a:t>International trade as zero-sum game; whoever gets the most gold wins</a:t>
            </a:r>
            <a:endParaRPr sz="3000"/>
          </a:p>
          <a:p>
            <a:pPr lvl="0">
              <a:lnSpc>
                <a:spcPct val="90000"/>
              </a:lnSpc>
              <a:buBlip>
                <a:blip r:embed="rId2"/>
              </a:buBlip>
              <a:defRPr sz="1800"/>
            </a:pPr>
            <a:r>
              <a:rPr sz="3000"/>
              <a:t>Colonies meant to trade exclusively with home country; hard to enforce because it was more profitable to trade with other colonies</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French–British Rivalry</a:t>
            </a:r>
          </a:p>
        </p:txBody>
      </p:sp>
      <p:sp>
        <p:nvSpPr>
          <p:cNvPr id="147" name="Shape 14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lnSpc>
                <a:spcPct val="90000"/>
              </a:lnSpc>
              <a:buBlip>
                <a:blip r:embed="rId2"/>
              </a:buBlip>
              <a:defRPr sz="1800"/>
            </a:pPr>
            <a:r>
              <a:rPr sz="3000"/>
              <a:t>N. American colonial quarrels over St. Lawrence River valley, upper New England, Ohio River valley; fishing rights, fur trade, Native American alliances</a:t>
            </a:r>
            <a:endParaRPr sz="3000"/>
          </a:p>
          <a:p>
            <a:pPr lvl="0">
              <a:lnSpc>
                <a:spcPct val="90000"/>
              </a:lnSpc>
              <a:buBlip>
                <a:blip r:embed="rId2"/>
              </a:buBlip>
              <a:defRPr sz="1800"/>
            </a:pPr>
            <a:r>
              <a:rPr sz="3000"/>
              <a:t>Biggest area of rivalry: West Indies—tobacco, cotton, indigo, coffee, sugar</a:t>
            </a:r>
            <a:endParaRPr sz="3000"/>
          </a:p>
          <a:p>
            <a:pPr lvl="0">
              <a:lnSpc>
                <a:spcPct val="90000"/>
              </a:lnSpc>
              <a:buBlip>
                <a:blip r:embed="rId2"/>
              </a:buBlip>
              <a:defRPr sz="1800"/>
            </a:pPr>
            <a:r>
              <a:rPr sz="3000"/>
              <a:t>India; trading posts called </a:t>
            </a:r>
            <a:r>
              <a:rPr i="1" sz="3000"/>
              <a:t>factories</a:t>
            </a:r>
          </a:p>
        </p:txBody>
      </p:sp>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