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p:nvPr>
            <p:ph type="sldImg"/>
          </p:nvPr>
        </p:nvSpPr>
        <p:spPr>
          <a:xfrm>
            <a:off x="1143000" y="685800"/>
            <a:ext cx="4572000" cy="3429000"/>
          </a:xfrm>
          <a:prstGeom prst="rect">
            <a:avLst/>
          </a:prstGeom>
        </p:spPr>
        <p:txBody>
          <a:bodyPr/>
          <a:lstStyle/>
          <a:p>
            <a:pPr lvl="0"/>
          </a:p>
        </p:txBody>
      </p:sp>
      <p:sp>
        <p:nvSpPr>
          <p:cNvPr id="127" name="Shape 127"/>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lvl="0"/>
          </a:p>
        </p:txBody>
      </p:sp>
      <p:sp>
        <p:nvSpPr>
          <p:cNvPr id="135" name="Shape 13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salon of Madame Marie Thérèse Geoffrin (1699–1777) was one of the most important Parisian gathering spots for Enlightenment writers during the middle of the eighteenth century. Well-connected women such as Madame Geoffrin were instrumental in helping the philosophes they patronized to bring their ideas to the attention of influential people in French society and politics.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Chateaux de Malmaison et Bois-Preau, Rueil-Malmaison/© RMN-Grand Palais/Art Resource, NY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lvl="0"/>
          </a:p>
        </p:txBody>
      </p:sp>
      <p:sp>
        <p:nvSpPr>
          <p:cNvPr id="279" name="Shape 27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this 1756 portrait of Madame de Pompadour, painted by the French artist François Boucher, the opulence of her lifestyle is as prominent as the features of her face.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bpk, Berlin/Alte Pinakothek, Bayerische Staatsgemaeldesammlungen, Munich, Germany/Art Resource, NY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3" name="Shape 283"/>
          <p:cNvSpPr/>
          <p:nvPr>
            <p:ph type="sldImg"/>
          </p:nvPr>
        </p:nvSpPr>
        <p:spPr>
          <a:prstGeom prst="rect">
            <a:avLst/>
          </a:prstGeom>
        </p:spPr>
        <p:txBody>
          <a:bodyPr/>
          <a:lstStyle/>
          <a:p>
            <a:pPr lvl="0"/>
          </a:p>
        </p:txBody>
      </p:sp>
      <p:sp>
        <p:nvSpPr>
          <p:cNvPr id="284" name="Shape 28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Jean-Antoine Watteau, </a:t>
            </a:r>
            <a:r>
              <a:rPr i="1" sz="1200">
                <a:latin typeface="Arial"/>
                <a:ea typeface="Arial"/>
                <a:cs typeface="Arial"/>
                <a:sym typeface="Arial"/>
              </a:rPr>
              <a:t>The Music Party </a:t>
            </a:r>
            <a:r>
              <a:rPr sz="1200">
                <a:latin typeface="Arial"/>
                <a:ea typeface="Arial"/>
                <a:cs typeface="Arial"/>
                <a:sym typeface="Arial"/>
              </a:rPr>
              <a:t>(1718). This oil painting portrays young French aristocrats enjoying a leisurely musical serenade. Men, women, children, and pets repose to the left, while an African servant—another sign of the party’s high status—cools champagne behind the musician’s back.</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Peter Barritt/Alamy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lvl="0"/>
          </a:p>
        </p:txBody>
      </p:sp>
      <p:sp>
        <p:nvSpPr>
          <p:cNvPr id="289" name="Shape 28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color, the light, and the elaborate decorative details associated with Rococo style are splendidly exemplified in the Imperial Hall (Kaisarsaal) built in Würzburg, Bavaria, according to the design of Balthasar Neumann (1687–1753).</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Art Resource, NY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lvl="0"/>
          </a:p>
        </p:txBody>
      </p:sp>
      <p:sp>
        <p:nvSpPr>
          <p:cNvPr id="294" name="Shape 29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passion for neoclassical architecture stretched from France to the eastern reaches of Europe. This palace in Warsaw was designed in 1764 to 1795 by Domenico Merlini for the King of Poland, Stanisław August Poniatowski (1732– 1798).</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LOOK. Die Bildagentur der Fotografen GmbH/Alamy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lvl="0"/>
          </a:p>
        </p:txBody>
      </p:sp>
      <p:sp>
        <p:nvSpPr>
          <p:cNvPr id="299" name="Shape 299"/>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Jacques-Louis David completed </a:t>
            </a:r>
            <a:r>
              <a:rPr i="1" sz="1200">
                <a:latin typeface="Calibri"/>
                <a:ea typeface="Calibri"/>
                <a:cs typeface="Calibri"/>
                <a:sym typeface="Calibri"/>
              </a:rPr>
              <a:t>The Oath of the Horatii </a:t>
            </a:r>
            <a:r>
              <a:rPr sz="1200">
                <a:latin typeface="Calibri"/>
                <a:ea typeface="Calibri"/>
                <a:cs typeface="Calibri"/>
                <a:sym typeface="Calibri"/>
              </a:rPr>
              <a:t>in 1784. Like many of his other works, it used themes from the supposedly morally austere ancient Roman Republic to criticize the political life of his own day. David intended the painting to contrast ancient civic virtue with the luxurious aristocratic culture of contemporary France.</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Jacques-Louis David, </a:t>
            </a:r>
            <a:r>
              <a:rPr i="1" sz="1200">
                <a:latin typeface="Calibri"/>
                <a:ea typeface="Calibri"/>
                <a:cs typeface="Calibri"/>
                <a:sym typeface="Calibri"/>
              </a:rPr>
              <a:t>The Oath of the Horatii. </a:t>
            </a:r>
            <a:r>
              <a:rPr sz="1200">
                <a:latin typeface="Calibri"/>
                <a:ea typeface="Calibri"/>
                <a:cs typeface="Calibri"/>
                <a:sym typeface="Calibri"/>
              </a:rPr>
              <a:t>1784–1785. © Réunion des Musees Nationaux, Paris, France/Art Resource, NY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lvl="0"/>
          </a:p>
        </p:txBody>
      </p:sp>
      <p:sp>
        <p:nvSpPr>
          <p:cNvPr id="310" name="Shape 310"/>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Frederick II of Prussia became known as Frederick the Great after his victories in the Seven Years’ Wars. This portrait of 1763 shows him at the time of those triumphs when he had permanently secured the position of Prussia as a major European power. He was equally interested in the economic development of Prussia.</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Erich Lessing/Art Resource, NY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lvl="0"/>
          </a:p>
        </p:txBody>
      </p:sp>
      <p:sp>
        <p:nvSpPr>
          <p:cNvPr id="318" name="Shape 318"/>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Joseph’s coffin was placed in the Capuchin crypt directly in front of his parents’ monument. Joseph had ordered that his sarcophagus be simple in design and constructed of copper, with no embellishment but a cross. The contrast with the elaborate sarcophagus of his parents, Maria Theresa and Francis Stephen, could not be more stark.</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Austrian National Library, Picture Archive, 118.173 STE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lvl="0"/>
          </a:p>
        </p:txBody>
      </p:sp>
      <p:sp>
        <p:nvSpPr>
          <p:cNvPr id="326" name="Shape 326"/>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Catherine the Great ascended to the Russian throne after the murder of her husband. She tried initially to enact major reforms, but she never intended to abandon absolutism. She assured nobles of their rights and by the end of her reign had imposed press censorship.</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Granger Collection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lvl="0"/>
          </a:p>
        </p:txBody>
      </p:sp>
      <p:sp>
        <p:nvSpPr>
          <p:cNvPr id="331" name="Shape 33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17–1 </a:t>
            </a:r>
            <a:r>
              <a:rPr sz="1200">
                <a:latin typeface="Arial Bold"/>
                <a:ea typeface="Arial Bold"/>
                <a:cs typeface="Arial Bold"/>
                <a:sym typeface="Arial Bold"/>
              </a:rPr>
              <a:t>EXPANSION OF RUSSIA, 1689–1796</a:t>
            </a:r>
            <a:r>
              <a:rPr sz="1200">
                <a:latin typeface="Arial"/>
                <a:ea typeface="Arial"/>
                <a:cs typeface="Arial"/>
                <a:sym typeface="Arial"/>
              </a:rPr>
              <a:t> The overriding territorial aim of the two most powerful Russian monarchs of the 18th century, Peter the Great (in the first quarter of the century) and Catherine the Great (in the last half of the century) was to secure navigable outlets to the sea in both the north and the south for Russia</a:t>
            </a:r>
            <a:r>
              <a:rPr sz="1200">
                <a:latin typeface="Arial"/>
                <a:ea typeface="Arial"/>
                <a:cs typeface="Arial"/>
                <a:sym typeface="Arial"/>
              </a:rPr>
              <a:t>’</a:t>
            </a:r>
            <a:r>
              <a:rPr sz="1200">
                <a:latin typeface="Arial"/>
                <a:ea typeface="Arial"/>
                <a:cs typeface="Arial"/>
                <a:sym typeface="Arial"/>
              </a:rPr>
              <a:t>s vast empire; hence Peter</a:t>
            </a:r>
            <a:r>
              <a:rPr sz="1200">
                <a:latin typeface="Arial"/>
                <a:ea typeface="Arial"/>
                <a:cs typeface="Arial"/>
                <a:sym typeface="Arial"/>
              </a:rPr>
              <a:t>’</a:t>
            </a:r>
            <a:r>
              <a:rPr sz="1200">
                <a:latin typeface="Arial"/>
                <a:ea typeface="Arial"/>
                <a:cs typeface="Arial"/>
                <a:sym typeface="Arial"/>
              </a:rPr>
              <a:t>s push to the Baltic Sea and Catherine</a:t>
            </a:r>
            <a:r>
              <a:rPr sz="1200">
                <a:latin typeface="Arial"/>
                <a:ea typeface="Arial"/>
                <a:cs typeface="Arial"/>
                <a:sym typeface="Arial"/>
              </a:rPr>
              <a:t>’</a:t>
            </a:r>
            <a:r>
              <a:rPr sz="1200">
                <a:latin typeface="Arial"/>
                <a:ea typeface="Arial"/>
                <a:cs typeface="Arial"/>
                <a:sym typeface="Arial"/>
              </a:rPr>
              <a:t>s to the Black Sea. Russia also expanded into Central Asia and Siberia during this time period.</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lvl="0"/>
          </a:p>
        </p:txBody>
      </p:sp>
      <p:sp>
        <p:nvSpPr>
          <p:cNvPr id="339" name="Shape 33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17–2 </a:t>
            </a:r>
            <a:r>
              <a:rPr sz="1200">
                <a:latin typeface="Arial Bold"/>
                <a:ea typeface="Arial Bold"/>
                <a:cs typeface="Arial Bold"/>
                <a:sym typeface="Arial Bold"/>
              </a:rPr>
              <a:t>PARTITIONS OF POLAND, 1772, 1793, AND 1795.</a:t>
            </a:r>
            <a:r>
              <a:rPr sz="1200">
                <a:latin typeface="Arial"/>
                <a:ea typeface="Arial"/>
                <a:cs typeface="Arial"/>
                <a:sym typeface="Arial"/>
              </a:rPr>
              <a:t> The callous eradication of Poland from the map displayed 18th-century power politics at its most extreme. Poland, without a strong central government, fell victim to the strong absolute monarchies of central and eastern Europe.</a:t>
            </a:r>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lvl="0"/>
          </a:p>
        </p:txBody>
      </p:sp>
      <p:sp>
        <p:nvSpPr>
          <p:cNvPr id="167" name="Shape 16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frontispiece to Voltaire’s 1738 work, “Elements of the Philosophy of Newton” shows Voltaire writing by a light deflected from the celestial Newtown by a woman, his muse and lover, Emilie Du Chatelet. Du Chatelet helped Voltaire work through and come to understand Newton’s Principia Mathematica during the course of her own translations.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Lebrecht Music and Arts Photo Library/Alamy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lvl="0"/>
          </a:p>
        </p:txBody>
      </p:sp>
      <p:sp>
        <p:nvSpPr>
          <p:cNvPr id="175" name="Shape 17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W. Dickinson, “The Coffeehouse Patriots; or news, from St. Eustatia” (London, 15 October 1781). Satirical attacks on coffeehouse patrons, who in this cartoon are accused of putting their own business interests ahead of political allegiance to the crown, were common by the late eighteenth century. The men of commerce gathered in the center of the room, sharing a newspaper, are upset by the news that St. Eustatius, a Dutch Caribbean port used by British merchants for illegal trade with the American colonies, had been captured by the British. The furnishings and animals were all typical of the London coffeehouse of the late eighteenth century.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Library of Congress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lvl="0"/>
          </a:p>
        </p:txBody>
      </p:sp>
      <p:sp>
        <p:nvSpPr>
          <p:cNvPr id="204" name="Shape 20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Moses Mendelssohn, the leading philosopher of the Jewish enlightenment, was often called the “Jewish Socrates.”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bpk, Berlin/Staatsbibliothek zu Berlin, Stiftung Preussischer Kulturbesitz, Berlin, Germany/Ruth Schacht. Mendelssohn Archive/Art Resource, NY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lvl="0"/>
          </a:p>
        </p:txBody>
      </p:sp>
      <p:sp>
        <p:nvSpPr>
          <p:cNvPr id="215" name="Shape 215"/>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Few Europeans visited the Ottoman Empire. What little they knew about it came from reports of travelers and from illustrations such as this 1710 view of Constantinople, the empire’s capital.</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Historical Picture Archive/CORBIS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lvl="0"/>
          </a:p>
        </p:txBody>
      </p:sp>
      <p:sp>
        <p:nvSpPr>
          <p:cNvPr id="223" name="Shape 22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“Anatomy,” one of the many illustrations included in Diderot’s Encyclopedia, provided labels for each of the bones in an articulated skeleton that were then identified and named in the text.</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bpk, Berlin/Engraving by A.J. Defehrt (1723–1774). From “Encyclopédie” by Denis Diderot and Jean le Rond d’Alembert/Art Resource, NY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lvl="0"/>
          </a:p>
        </p:txBody>
      </p:sp>
      <p:sp>
        <p:nvSpPr>
          <p:cNvPr id="252" name="Shape 25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this image of Rousseau sitting at his desk in Neufchatel, Switzerland, the writer wears his favorite Armenian hat, which became notorious during his 1766 visit to England. Rousseau was often depicted admiring the Swiss landscape.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Mary Evans Picture Library/Alamy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lvl="0"/>
          </a:p>
        </p:txBody>
      </p:sp>
      <p:sp>
        <p:nvSpPr>
          <p:cNvPr id="263" name="Shape 26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caption of this image is taken from Voltaire’s play, Mahomet, and reads “All mortals are equal; it is not birth but virtue that makes the difference.”</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“All Mortals are Equal, it is not Birth but Virtue that Makes the Difference,” 1793 (coloured engraving), French School, (18th century)/Bibliotheque Nationale, Paris, France/ The Bridgeman Art Library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lvl="0"/>
          </a:p>
        </p:txBody>
      </p:sp>
      <p:sp>
        <p:nvSpPr>
          <p:cNvPr id="271" name="Shape 271"/>
          <p:cNvSpPr/>
          <p:nvPr>
            <p:ph type="body" sz="quarter" idx="1"/>
          </p:nvPr>
        </p:nvSpPr>
        <p:spPr>
          <a:prstGeom prst="rect">
            <a:avLst/>
          </a:prstGeom>
        </p:spPr>
        <p:txBody>
          <a:bodyPr/>
          <a:lstStyle/>
          <a:p>
            <a:pPr lvl="0">
              <a:lnSpc>
                <a:spcPct val="100000"/>
              </a:lnSpc>
              <a:spcBef>
                <a:spcPts val="400"/>
              </a:spcBef>
              <a:defRPr sz="1800"/>
            </a:pPr>
            <a:r>
              <a:rPr sz="1200">
                <a:latin typeface="Calibri"/>
                <a:ea typeface="Calibri"/>
                <a:cs typeface="Calibri"/>
                <a:sym typeface="Calibri"/>
              </a:rPr>
              <a:t>Mary Wollstonecraft in her </a:t>
            </a:r>
            <a:r>
              <a:rPr i="1" sz="1200">
                <a:latin typeface="Calibri"/>
                <a:ea typeface="Calibri"/>
                <a:cs typeface="Calibri"/>
                <a:sym typeface="Calibri"/>
              </a:rPr>
              <a:t>A Vindication of the Rights of Woman </a:t>
            </a:r>
            <a:r>
              <a:rPr sz="1200">
                <a:latin typeface="Calibri"/>
                <a:ea typeface="Calibri"/>
                <a:cs typeface="Calibri"/>
                <a:sym typeface="Calibri"/>
              </a:rPr>
              <a:t>defended equality of women with men on the grounds of men and women sharing the capacity of human reason.</a:t>
            </a:r>
            <a:endParaRPr sz="1200">
              <a:latin typeface="Calibri"/>
              <a:ea typeface="Calibri"/>
              <a:cs typeface="Calibri"/>
              <a:sym typeface="Calibri"/>
            </a:endParaRPr>
          </a:p>
          <a:p>
            <a:pPr lvl="0">
              <a:lnSpc>
                <a:spcPct val="100000"/>
              </a:lnSpc>
              <a:spcBef>
                <a:spcPts val="400"/>
              </a:spcBef>
              <a:defRPr sz="1800"/>
            </a:pPr>
            <a:r>
              <a:rPr sz="1200">
                <a:latin typeface="Calibri"/>
                <a:ea typeface="Calibri"/>
                <a:cs typeface="Calibri"/>
                <a:sym typeface="Calibri"/>
              </a:rPr>
              <a:t>CORBIS/Bettmann</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1" name="Shape 1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4" name="Shape 1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5" name="Shape 1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4"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5" name="Shape 95"/>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6"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7"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8" name="Shape 98"/>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9" name="Shape 99"/>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0" name="Shape 100"/>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101" name="Shape 101"/>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2" name="Shape 102"/>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3" name="Shape 10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5"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6" name="Shape 106"/>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7"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8"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9" name="Shape 109"/>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0" name="Shape 110"/>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1" name="Shape 111"/>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1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17" name="Shape 11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1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20" name="Shape 12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21" name="Shape 12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22" name="Shape 122"/>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123" name="Shape 123"/>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24" name="Shape 124"/>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25" name="Shape 12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7" name="Shape 17"/>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8" name="Shape 18"/>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9" name="Shape 1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1"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2" name="Shape 22"/>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3"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4"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5" name="Shape 25"/>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6" name="Shape 26"/>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7" name="Shape 27"/>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28" name="Shape 2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1" name="Shape 3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4" name="Shape 3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5" name="Shape 3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6" name="Shape 36"/>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37" name="Shape 37"/>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8" name="Shape 38"/>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9" name="Shape 3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1"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2" name="Shape 42"/>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3"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4"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5" name="Shape 45"/>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6" name="Shape 46"/>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7" name="Shape 47"/>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48" name="Shape 48"/>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9" name="Shape 49"/>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0" name="Shape 5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2"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3" name="Shape 53"/>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4"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5"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6" name="Shape 56"/>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7" name="Shape 57"/>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8" name="Shape 58"/>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59" name="Shape 59"/>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0" name="Shape 60"/>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1" name="Shape 6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3"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4" name="Shape 64"/>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5"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6"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7" name="Shape 67"/>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8" name="Shape 68"/>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9" name="Shape 69"/>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70" name="Shape 70"/>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71" name="Shape 71"/>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2" name="Shape 7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4"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5" name="Shape 75"/>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6"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7"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8" name="Shape 78"/>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9" name="Shape 79"/>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0" name="Shape 80"/>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81" name="Shape 8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3"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4" name="Shape 84"/>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5"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6"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7" name="Shape 87"/>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8" name="Shape 88"/>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9" name="Shape 89"/>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90" name="Shape 90"/>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1" name="Shape 91"/>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2" name="Shape 9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nvSpPr>
        <p:spPr>
          <a:xfrm>
            <a:off x="2743200" y="6705600"/>
            <a:ext cx="4267200" cy="16514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57200">
              <a:defRPr sz="600">
                <a:solidFill>
                  <a:srgbClr val="482400"/>
                </a:solidFill>
                <a:latin typeface="Arial"/>
                <a:ea typeface="Arial"/>
                <a:cs typeface="Arial"/>
                <a:sym typeface="Arial"/>
              </a:defRPr>
            </a:lvl1pPr>
          </a:lstStyle>
          <a:p>
            <a:pPr lvl="0">
              <a:defRPr sz="1800">
                <a:solidFill>
                  <a:srgbClr val="000000"/>
                </a:solidFill>
              </a:defRPr>
            </a:pPr>
            <a:r>
              <a:rPr sz="600">
                <a:solidFill>
                  <a:srgbClr val="482400"/>
                </a:solidFill>
              </a:rPr>
              <a:t>Copyright © 2010 Pearson Education, Inc., Upper Saddle River, NJ 07458. All rights reserved.</a:t>
            </a:r>
          </a:p>
        </p:txBody>
      </p:sp>
      <p:sp>
        <p:nvSpPr>
          <p:cNvPr id="6" name="Shape 6"/>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7" name="Shape 7"/>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 name="Shape 8"/>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nvSpPr>
        <p:spPr>
          <a:xfrm>
            <a:off x="1066800" y="4191000"/>
            <a:ext cx="7543800" cy="19548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17</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Age of Enlightenment:</a:t>
            </a:r>
            <a:br>
              <a:rPr sz="3000">
                <a:latin typeface="Times New Roman"/>
                <a:ea typeface="Times New Roman"/>
                <a:cs typeface="Times New Roman"/>
                <a:sym typeface="Times New Roman"/>
              </a:rPr>
            </a:br>
            <a:r>
              <a:rPr sz="3000">
                <a:latin typeface="Times New Roman"/>
                <a:ea typeface="Times New Roman"/>
                <a:cs typeface="Times New Roman"/>
                <a:sym typeface="Times New Roman"/>
              </a:rPr>
              <a:t>Eighteenth-Century Thought</a:t>
            </a:r>
          </a:p>
        </p:txBody>
      </p:sp>
      <p:pic>
        <p:nvPicPr>
          <p:cNvPr id="130"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Voltaire</a:t>
            </a:r>
            <a:r>
              <a:rPr sz="4000">
                <a:solidFill>
                  <a:srgbClr val="482400"/>
                </a:solidFill>
              </a:rPr>
              <a:t>,</a:t>
            </a:r>
            <a:r>
              <a:rPr sz="4000">
                <a:solidFill>
                  <a:srgbClr val="482400"/>
                </a:solidFill>
                <a:latin typeface="Verdana Bold"/>
                <a:ea typeface="Verdana Bold"/>
                <a:cs typeface="Verdana Bold"/>
                <a:sym typeface="Verdana Bold"/>
              </a:rPr>
              <a:t> </a:t>
            </a:r>
            <a:r>
              <a:rPr sz="4000">
                <a:solidFill>
                  <a:srgbClr val="482400"/>
                </a:solidFill>
              </a:rPr>
              <a:t>The First Philosophe</a:t>
            </a:r>
          </a:p>
        </p:txBody>
      </p:sp>
      <p:sp>
        <p:nvSpPr>
          <p:cNvPr id="159" name="Shape 15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Imprisoned at the Bastille for offending the French</a:t>
            </a:r>
            <a:endParaRPr sz="3000"/>
          </a:p>
          <a:p>
            <a:pPr lvl="0">
              <a:buBlip>
                <a:blip r:embed="rId2"/>
              </a:buBlip>
              <a:defRPr sz="1800"/>
            </a:pPr>
            <a:r>
              <a:rPr sz="3000"/>
              <a:t>Went into exile in England</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Voltaire</a:t>
            </a:r>
            <a:r>
              <a:rPr sz="4000">
                <a:solidFill>
                  <a:srgbClr val="482400"/>
                </a:solidFill>
              </a:rPr>
              <a:t>,</a:t>
            </a:r>
            <a:r>
              <a:rPr sz="4000">
                <a:solidFill>
                  <a:srgbClr val="482400"/>
                </a:solidFill>
                <a:latin typeface="Verdana Bold"/>
                <a:ea typeface="Verdana Bold"/>
                <a:cs typeface="Verdana Bold"/>
                <a:sym typeface="Verdana Bold"/>
              </a:rPr>
              <a:t> </a:t>
            </a:r>
            <a:r>
              <a:rPr sz="4000">
                <a:solidFill>
                  <a:srgbClr val="482400"/>
                </a:solidFill>
              </a:rPr>
              <a:t>the First Philosophe</a:t>
            </a:r>
            <a:br>
              <a:rPr sz="4000">
                <a:solidFill>
                  <a:srgbClr val="482400"/>
                </a:solidFill>
              </a:rPr>
            </a:br>
            <a:r>
              <a:rPr sz="4000">
                <a:solidFill>
                  <a:srgbClr val="482400"/>
                </a:solidFill>
              </a:rPr>
              <a:t>(cont.)</a:t>
            </a:r>
          </a:p>
        </p:txBody>
      </p:sp>
      <p:sp>
        <p:nvSpPr>
          <p:cNvPr id="162" name="Shape 16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Published works</a:t>
            </a:r>
            <a:endParaRPr sz="3000"/>
          </a:p>
          <a:p>
            <a:pPr lvl="1" marL="742950" indent="-285750">
              <a:spcBef>
                <a:spcPts val="600"/>
              </a:spcBef>
              <a:buBlip>
                <a:blip r:embed="rId3"/>
              </a:buBlip>
              <a:defRPr sz="1800"/>
            </a:pPr>
            <a:r>
              <a:rPr sz="2600"/>
              <a:t>1733 – </a:t>
            </a:r>
            <a:r>
              <a:rPr i="1" sz="2600"/>
              <a:t>Letters on the English </a:t>
            </a:r>
            <a:r>
              <a:rPr sz="2600"/>
              <a:t>– praised the British for their freedoms, especially of religion, and criticized the French</a:t>
            </a:r>
            <a:endParaRPr sz="2600"/>
          </a:p>
          <a:p>
            <a:pPr lvl="1" marL="742950" indent="-285750">
              <a:spcBef>
                <a:spcPts val="600"/>
              </a:spcBef>
              <a:buBlip>
                <a:blip r:embed="rId3"/>
              </a:buBlip>
              <a:defRPr sz="1800"/>
            </a:pPr>
            <a:r>
              <a:rPr sz="2600"/>
              <a:t>1738 – </a:t>
            </a:r>
            <a:r>
              <a:rPr i="1" sz="2600"/>
              <a:t>Elements of the Philosophy of Newton </a:t>
            </a:r>
            <a:r>
              <a:rPr sz="2600"/>
              <a:t>– popularized the theories of Newton after his death</a:t>
            </a:r>
            <a:endParaRPr sz="2600"/>
          </a:p>
          <a:p>
            <a:pPr lvl="1" marL="742950" indent="-285750">
              <a:spcBef>
                <a:spcPts val="600"/>
              </a:spcBef>
              <a:buBlip>
                <a:blip r:embed="rId3"/>
              </a:buBlip>
              <a:defRPr sz="1800"/>
            </a:pPr>
            <a:r>
              <a:rPr sz="2600"/>
              <a:t>1759 – </a:t>
            </a:r>
            <a:r>
              <a:rPr i="1" sz="2600"/>
              <a:t>Candide </a:t>
            </a:r>
            <a:r>
              <a:rPr sz="2600"/>
              <a:t>– satire attacking war, religious persecution, and unwarranted optimism about the human condition</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The frontispiece to Voltaire’s 1738 work, “Elements of the Philosophy of Newton” shows Voltaire writing by a light deflected from the celestial Newtown by a woman, his muse and lover, Emilie Du Chatelet. Du Chatelet helped Voltaire work through and come to understand Newton’s Principia Mathematica during the course of her own translations.</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Lebrecht Music and Arts Photo Library/Alamy</a:t>
            </a:r>
          </a:p>
        </p:txBody>
      </p:sp>
      <p:pic>
        <p:nvPicPr>
          <p:cNvPr id="165" name="A7HWE8.jpeg" descr="A7HWE8.jpg"/>
          <p:cNvPicPr/>
          <p:nvPr/>
        </p:nvPicPr>
        <p:blipFill>
          <a:blip r:embed="rId3">
            <a:extLst/>
          </a:blip>
          <a:stretch>
            <a:fillRect/>
          </a:stretch>
        </p:blipFill>
        <p:spPr>
          <a:xfrm>
            <a:off x="2844800" y="-12700"/>
            <a:ext cx="4064000" cy="64008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t>
            </a:r>
            <a:r>
              <a:rPr sz="4000">
                <a:solidFill>
                  <a:srgbClr val="482400"/>
                </a:solidFill>
                <a:latin typeface="Verdana Bold"/>
                <a:ea typeface="Verdana Bold"/>
                <a:cs typeface="Verdana Bold"/>
                <a:sym typeface="Verdana Bold"/>
              </a:rPr>
              <a:t>Enlightenment </a:t>
            </a:r>
            <a:r>
              <a:rPr sz="4000">
                <a:solidFill>
                  <a:srgbClr val="482400"/>
                </a:solidFill>
              </a:rPr>
              <a:t>and Religion</a:t>
            </a:r>
          </a:p>
        </p:txBody>
      </p:sp>
      <p:sp>
        <p:nvSpPr>
          <p:cNvPr id="170" name="Shape 170"/>
          <p:cNvSpPr/>
          <p:nvPr>
            <p:ph type="body" idx="4294967295"/>
          </p:nvPr>
        </p:nvSpPr>
        <p:spPr>
          <a:xfrm>
            <a:off x="1265237" y="1432877"/>
            <a:ext cx="7769226" cy="4727576"/>
          </a:xfrm>
          <a:prstGeom prst="rect">
            <a:avLst/>
          </a:prstGeom>
        </p:spPr>
        <p:txBody>
          <a:bodyPr lIns="0" tIns="0" rIns="0" bIns="0">
            <a:normAutofit fontScale="100000" lnSpcReduction="0"/>
          </a:bodyPr>
          <a:lstStyle/>
          <a:p>
            <a:pPr lvl="0">
              <a:buBlip>
                <a:blip r:embed="rId2"/>
              </a:buBlip>
              <a:defRPr sz="1800"/>
            </a:pPr>
            <a:r>
              <a:rPr sz="3000"/>
              <a:t>Many but not all Enlightenment thinkers challenged the church and its concepts of </a:t>
            </a:r>
            <a:r>
              <a:rPr sz="3000"/>
              <a:t>“</a:t>
            </a:r>
            <a:r>
              <a:rPr sz="3000"/>
              <a:t>original sin.</a:t>
            </a:r>
            <a:r>
              <a:rPr sz="3000"/>
              <a:t>”</a:t>
            </a:r>
            <a:endParaRPr sz="3000"/>
          </a:p>
          <a:p>
            <a:pPr lvl="0">
              <a:buBlip>
                <a:blip r:embed="rId2"/>
              </a:buBlip>
              <a:defRPr sz="1800"/>
            </a:pPr>
            <a:r>
              <a:rPr sz="3000"/>
              <a:t>The church was not just challenged for its thoughts, but for its practices</a:t>
            </a:r>
            <a:endParaRPr sz="3000"/>
          </a:p>
          <a:p>
            <a:pPr lvl="1" marL="742950" indent="-285750">
              <a:spcBef>
                <a:spcPts val="600"/>
              </a:spcBef>
              <a:buBlip>
                <a:blip r:embed="rId3"/>
              </a:buBlip>
              <a:defRPr sz="1800"/>
            </a:pPr>
            <a:r>
              <a:rPr sz="2600"/>
              <a:t>Not paying taxes</a:t>
            </a:r>
            <a:endParaRPr sz="2600"/>
          </a:p>
          <a:p>
            <a:pPr lvl="1" marL="742950" indent="-285750">
              <a:spcBef>
                <a:spcPts val="600"/>
              </a:spcBef>
              <a:buBlip>
                <a:blip r:embed="rId3"/>
              </a:buBlip>
              <a:defRPr sz="1800"/>
            </a:pPr>
            <a:r>
              <a:rPr sz="2600"/>
              <a:t>Involvement in politics</a:t>
            </a:r>
            <a:endParaRPr sz="2600"/>
          </a:p>
          <a:p>
            <a:pPr lvl="1" marL="742950" indent="-285750">
              <a:spcBef>
                <a:spcPts val="600"/>
              </a:spcBef>
              <a:buBlip>
                <a:blip r:embed="rId3"/>
              </a:buBlip>
              <a:defRPr sz="1800"/>
            </a:pPr>
            <a:r>
              <a:rPr sz="2600"/>
              <a:t>Literary censorship</a:t>
            </a:r>
            <a:endParaRPr sz="2600"/>
          </a:p>
          <a:p>
            <a:pPr lvl="0">
              <a:buBlip>
                <a:blip r:embed="rId2"/>
              </a:buBlip>
              <a:defRPr sz="1800"/>
            </a:pPr>
            <a:r>
              <a:rPr sz="3000"/>
              <a:t>Ecrasez l’infame!</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21791">
              <a:defRPr sz="1800">
                <a:solidFill>
                  <a:srgbClr val="000000"/>
                </a:solidFill>
              </a:defRPr>
            </a:pPr>
            <a:r>
              <a:rPr sz="748">
                <a:solidFill>
                  <a:srgbClr val="482400"/>
                </a:solidFill>
                <a:latin typeface="Arial"/>
                <a:ea typeface="Arial"/>
                <a:cs typeface="Arial"/>
                <a:sym typeface="Arial"/>
              </a:rPr>
              <a:t>W. Dickinson, “The Coffeehouse Patriots; or news, from St. Eustatia” (London, 15 October 1781). Satirical attacks on coffeehouse patrons, who in this cartoon are accused of putting their own business interests ahead of political allegiance to the crown, were common by the late eighteenth century. The men of commerce gathered in the center of the room, sharing a newspaper, are upset by the news that St. Eustatius, a Dutch Caribbean port used by British merchants for illegal trade with the American colonies, had been captured by the British. The furnishings and animals were all typical of the London coffeehouse of the late eighteenth century.</a:t>
            </a:r>
            <a:br>
              <a:rPr sz="748">
                <a:solidFill>
                  <a:srgbClr val="482400"/>
                </a:solidFill>
                <a:latin typeface="Arial"/>
                <a:ea typeface="Arial"/>
                <a:cs typeface="Arial"/>
                <a:sym typeface="Arial"/>
              </a:rPr>
            </a:br>
            <a:r>
              <a:rPr sz="748">
                <a:solidFill>
                  <a:srgbClr val="482400"/>
                </a:solidFill>
                <a:latin typeface="Arial"/>
                <a:ea typeface="Arial"/>
                <a:cs typeface="Arial"/>
                <a:sym typeface="Arial"/>
              </a:rPr>
              <a:t>Library of Congress</a:t>
            </a:r>
          </a:p>
        </p:txBody>
      </p:sp>
      <p:pic>
        <p:nvPicPr>
          <p:cNvPr id="173" name="LC-USZ62-20401.jpeg" descr="LC-USZ62-20401.jpg"/>
          <p:cNvPicPr/>
          <p:nvPr/>
        </p:nvPicPr>
        <p:blipFill>
          <a:blip r:embed="rId3">
            <a:extLst/>
          </a:blip>
          <a:stretch>
            <a:fillRect/>
          </a:stretch>
        </p:blipFill>
        <p:spPr>
          <a:xfrm>
            <a:off x="1182687" y="-177800"/>
            <a:ext cx="7185026" cy="6400800"/>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idx="4294967295"/>
          </p:nvPr>
        </p:nvSpPr>
        <p:spPr>
          <a:xfrm>
            <a:off x="1066800" y="673099"/>
            <a:ext cx="7772400" cy="1143002"/>
          </a:xfrm>
          <a:prstGeom prst="rect">
            <a:avLst/>
          </a:prstGeom>
        </p:spPr>
        <p:txBody>
          <a:bodyPr lIns="0" tIns="0" rIns="0" bIns="0">
            <a:normAutofit fontScale="100000" lnSpcReduction="0"/>
          </a:bodyPr>
          <a:lstStyle/>
          <a:p>
            <a:pPr lvl="0" defTabSz="777240">
              <a:defRPr sz="1800">
                <a:solidFill>
                  <a:srgbClr val="000000"/>
                </a:solidFill>
              </a:defRPr>
            </a:pPr>
            <a:r>
              <a:rPr sz="3400">
                <a:solidFill>
                  <a:srgbClr val="482400"/>
                </a:solidFill>
                <a:latin typeface="Verdana Bold"/>
                <a:ea typeface="Verdana Bold"/>
                <a:cs typeface="Verdana Bold"/>
                <a:sym typeface="Verdana Bold"/>
              </a:rPr>
              <a:t>Deism</a:t>
            </a:r>
            <a:r>
              <a:rPr sz="3400">
                <a:solidFill>
                  <a:srgbClr val="482400"/>
                </a:solidFill>
              </a:rPr>
              <a:t> – Religion and </a:t>
            </a:r>
            <a:br>
              <a:rPr sz="3400">
                <a:solidFill>
                  <a:srgbClr val="482400"/>
                </a:solidFill>
              </a:rPr>
            </a:br>
            <a:r>
              <a:rPr sz="3400">
                <a:solidFill>
                  <a:srgbClr val="482400"/>
                </a:solidFill>
              </a:rPr>
              <a:t>Reason Combined</a:t>
            </a:r>
          </a:p>
        </p:txBody>
      </p:sp>
      <p:sp>
        <p:nvSpPr>
          <p:cNvPr id="178" name="Shape 178"/>
          <p:cNvSpPr/>
          <p:nvPr>
            <p:ph type="body" idx="4294967295"/>
          </p:nvPr>
        </p:nvSpPr>
        <p:spPr>
          <a:xfrm>
            <a:off x="1062037" y="2058987"/>
            <a:ext cx="7769226" cy="4113213"/>
          </a:xfrm>
          <a:prstGeom prst="rect">
            <a:avLst/>
          </a:prstGeom>
        </p:spPr>
        <p:txBody>
          <a:bodyPr lIns="0" tIns="0" rIns="0" bIns="0">
            <a:normAutofit fontScale="100000" lnSpcReduction="0"/>
          </a:bodyPr>
          <a:lstStyle/>
          <a:p>
            <a:pPr lvl="0" marL="322325" indent="-322325" defTabSz="859536">
              <a:spcBef>
                <a:spcPts val="600"/>
              </a:spcBef>
              <a:buBlip>
                <a:blip r:embed="rId2"/>
              </a:buBlip>
              <a:defRPr sz="1800"/>
            </a:pPr>
            <a:r>
              <a:rPr sz="2820"/>
              <a:t>Deism - new set of ideas that combined religion &amp; reason</a:t>
            </a:r>
            <a:endParaRPr sz="2820"/>
          </a:p>
          <a:p>
            <a:pPr lvl="0" marL="322325" indent="-322325" defTabSz="859536">
              <a:spcBef>
                <a:spcPts val="600"/>
              </a:spcBef>
              <a:buBlip>
                <a:blip r:embed="rId2"/>
              </a:buBlip>
              <a:defRPr sz="1800"/>
            </a:pPr>
            <a:r>
              <a:rPr sz="2820"/>
              <a:t> tolerant, reasonable, capable of encouraging virtuous living</a:t>
            </a:r>
            <a:endParaRPr sz="2820"/>
          </a:p>
          <a:p>
            <a:pPr lvl="0" marL="117209" indent="-117209" defTabSz="429768">
              <a:spcBef>
                <a:spcPts val="0"/>
              </a:spcBef>
              <a:buChar char="•"/>
              <a:defRPr sz="1800"/>
            </a:pPr>
            <a:r>
              <a:rPr sz="2820">
                <a:uFill>
                  <a:solidFill/>
                </a:uFill>
              </a:rPr>
              <a:t>Philosophes sought:</a:t>
            </a:r>
            <a:endParaRPr sz="2820">
              <a:uFill>
                <a:solidFill/>
              </a:uFill>
            </a:endParaRPr>
          </a:p>
          <a:p>
            <a:pPr lvl="0" marL="234418" indent="-234418" defTabSz="429768">
              <a:spcBef>
                <a:spcPts val="0"/>
              </a:spcBef>
              <a:buAutoNum type="alphaLcParenR" startAt="1"/>
              <a:defRPr sz="1800"/>
            </a:pPr>
            <a:r>
              <a:rPr sz="2820">
                <a:uFill>
                  <a:solidFill/>
                </a:uFill>
              </a:rPr>
              <a:t>religion without fanaticism &amp; intolerance</a:t>
            </a:r>
            <a:endParaRPr sz="2820">
              <a:uFill>
                <a:solidFill/>
              </a:uFill>
            </a:endParaRPr>
          </a:p>
          <a:p>
            <a:pPr lvl="0" marL="234418" indent="-234418" defTabSz="429768">
              <a:spcBef>
                <a:spcPts val="0"/>
              </a:spcBef>
              <a:buAutoNum type="alphaLcParenR" startAt="1"/>
              <a:defRPr sz="1800"/>
            </a:pPr>
            <a:r>
              <a:rPr sz="2820">
                <a:uFill>
                  <a:solidFill/>
                </a:uFill>
              </a:rPr>
              <a:t>religious life that depended on human reason not church authority </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idx="4294967295"/>
          </p:nvPr>
        </p:nvSpPr>
        <p:spPr>
          <a:xfrm>
            <a:off x="1066800" y="673099"/>
            <a:ext cx="7772400" cy="1143002"/>
          </a:xfrm>
          <a:prstGeom prst="rect">
            <a:avLst/>
          </a:prstGeom>
        </p:spPr>
        <p:txBody>
          <a:bodyPr lIns="0" tIns="0" rIns="0" bIns="0">
            <a:normAutofit fontScale="100000" lnSpcReduction="0"/>
          </a:bodyPr>
          <a:lstStyle/>
          <a:p>
            <a:pPr lvl="0" defTabSz="777240">
              <a:defRPr sz="1800">
                <a:solidFill>
                  <a:srgbClr val="000000"/>
                </a:solidFill>
              </a:defRPr>
            </a:pPr>
            <a:r>
              <a:rPr sz="3400">
                <a:solidFill>
                  <a:srgbClr val="482400"/>
                </a:solidFill>
                <a:latin typeface="Verdana Bold"/>
                <a:ea typeface="Verdana Bold"/>
                <a:cs typeface="Verdana Bold"/>
                <a:sym typeface="Verdana Bold"/>
              </a:rPr>
              <a:t>Deism</a:t>
            </a:r>
            <a:r>
              <a:rPr sz="3400">
                <a:solidFill>
                  <a:srgbClr val="482400"/>
                </a:solidFill>
              </a:rPr>
              <a:t> – Religion and </a:t>
            </a:r>
            <a:br>
              <a:rPr sz="3400">
                <a:solidFill>
                  <a:srgbClr val="482400"/>
                </a:solidFill>
              </a:rPr>
            </a:br>
            <a:r>
              <a:rPr sz="3400">
                <a:solidFill>
                  <a:srgbClr val="482400"/>
                </a:solidFill>
              </a:rPr>
              <a:t>Reason Combined</a:t>
            </a:r>
          </a:p>
        </p:txBody>
      </p:sp>
      <p:sp>
        <p:nvSpPr>
          <p:cNvPr id="181" name="Shape 181"/>
          <p:cNvSpPr/>
          <p:nvPr>
            <p:ph type="body" idx="4294967295"/>
          </p:nvPr>
        </p:nvSpPr>
        <p:spPr>
          <a:xfrm>
            <a:off x="1062037" y="2058987"/>
            <a:ext cx="7769226" cy="4113213"/>
          </a:xfrm>
          <a:prstGeom prst="rect">
            <a:avLst/>
          </a:prstGeom>
        </p:spPr>
        <p:txBody>
          <a:bodyPr lIns="0" tIns="0" rIns="0" bIns="0">
            <a:normAutofit fontScale="100000" lnSpcReduction="0"/>
          </a:bodyPr>
          <a:lstStyle/>
          <a:p>
            <a:pPr lvl="0" marL="332613" indent="-332613" defTabSz="886968">
              <a:spcBef>
                <a:spcPts val="600"/>
              </a:spcBef>
              <a:buBlip>
                <a:blip r:embed="rId2"/>
              </a:buBlip>
              <a:defRPr sz="1800"/>
            </a:pPr>
            <a:r>
              <a:rPr sz="2910"/>
              <a:t>Two major points of the creed:</a:t>
            </a:r>
            <a:endParaRPr sz="2910"/>
          </a:p>
          <a:p>
            <a:pPr lvl="1" marL="776097" indent="-332613" defTabSz="886968">
              <a:spcBef>
                <a:spcPts val="600"/>
              </a:spcBef>
              <a:buBlip>
                <a:blip r:embed="rId2"/>
              </a:buBlip>
              <a:defRPr sz="1800"/>
            </a:pPr>
            <a:r>
              <a:rPr sz="2910"/>
              <a:t>belief in the existence of God, which they thought the contemplation of nature could empirically justify</a:t>
            </a:r>
            <a:endParaRPr sz="2910"/>
          </a:p>
          <a:p>
            <a:pPr lvl="1" marL="776097" indent="-332613" defTabSz="886968">
              <a:spcBef>
                <a:spcPts val="600"/>
              </a:spcBef>
              <a:buBlip>
                <a:blip r:embed="rId2"/>
              </a:buBlip>
              <a:defRPr sz="1800"/>
            </a:pPr>
            <a:r>
              <a:rPr sz="2910"/>
              <a:t>Belief in life after death, when rewards &amp; punishments would be meted out according to virtue of life on earth</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idx="4294967295"/>
          </p:nvPr>
        </p:nvSpPr>
        <p:spPr>
          <a:xfrm>
            <a:off x="1066800" y="673099"/>
            <a:ext cx="7772400" cy="1143002"/>
          </a:xfrm>
          <a:prstGeom prst="rect">
            <a:avLst/>
          </a:prstGeom>
        </p:spPr>
        <p:txBody>
          <a:bodyPr lIns="0" tIns="0" rIns="0" bIns="0">
            <a:normAutofit fontScale="100000" lnSpcReduction="0"/>
          </a:bodyPr>
          <a:lstStyle/>
          <a:p>
            <a:pPr lvl="0" defTabSz="777240">
              <a:defRPr sz="1800">
                <a:solidFill>
                  <a:srgbClr val="000000"/>
                </a:solidFill>
              </a:defRPr>
            </a:pPr>
            <a:r>
              <a:rPr sz="3400">
                <a:solidFill>
                  <a:srgbClr val="482400"/>
                </a:solidFill>
                <a:latin typeface="Verdana Bold"/>
                <a:ea typeface="Verdana Bold"/>
                <a:cs typeface="Verdana Bold"/>
                <a:sym typeface="Verdana Bold"/>
              </a:rPr>
              <a:t>Deism</a:t>
            </a:r>
            <a:r>
              <a:rPr sz="3400">
                <a:solidFill>
                  <a:srgbClr val="482400"/>
                </a:solidFill>
              </a:rPr>
              <a:t> – Religion and </a:t>
            </a:r>
            <a:br>
              <a:rPr sz="3400">
                <a:solidFill>
                  <a:srgbClr val="482400"/>
                </a:solidFill>
              </a:rPr>
            </a:br>
            <a:r>
              <a:rPr sz="3400">
                <a:solidFill>
                  <a:srgbClr val="482400"/>
                </a:solidFill>
              </a:rPr>
              <a:t>Reason Combined</a:t>
            </a:r>
          </a:p>
        </p:txBody>
      </p:sp>
      <p:sp>
        <p:nvSpPr>
          <p:cNvPr id="184" name="Shape 184"/>
          <p:cNvSpPr/>
          <p:nvPr>
            <p:ph type="body" idx="4294967295"/>
          </p:nvPr>
        </p:nvSpPr>
        <p:spPr>
          <a:xfrm>
            <a:off x="1062037" y="2058987"/>
            <a:ext cx="7769226" cy="4113213"/>
          </a:xfrm>
          <a:prstGeom prst="rect">
            <a:avLst/>
          </a:prstGeom>
        </p:spPr>
        <p:txBody>
          <a:bodyPr lIns="0" tIns="0" rIns="0" bIns="0">
            <a:normAutofit fontScale="100000" lnSpcReduction="0"/>
          </a:bodyPr>
          <a:lstStyle/>
          <a:p>
            <a:pPr lvl="0" marL="312039" indent="-312039" defTabSz="832104">
              <a:spcBef>
                <a:spcPts val="600"/>
              </a:spcBef>
              <a:buBlip>
                <a:blip r:embed="rId2"/>
              </a:buBlip>
              <a:defRPr sz="1800"/>
            </a:pPr>
            <a:r>
              <a:rPr sz="2730">
                <a:latin typeface="Verdana Bold"/>
                <a:ea typeface="Verdana Bold"/>
                <a:cs typeface="Verdana Bold"/>
                <a:sym typeface="Verdana Bold"/>
              </a:rPr>
              <a:t>John Toland </a:t>
            </a:r>
            <a:r>
              <a:rPr sz="2730"/>
              <a:t> - </a:t>
            </a:r>
            <a:r>
              <a:rPr i="1" sz="2730"/>
              <a:t>Christianity Not Mysterious </a:t>
            </a:r>
            <a:r>
              <a:rPr sz="2730"/>
              <a:t>(1696) – promoted religion as natural and rational, rather than supernatural and mystical</a:t>
            </a:r>
            <a:endParaRPr sz="2730"/>
          </a:p>
          <a:p>
            <a:pPr lvl="0" marL="312039" indent="-312039" defTabSz="832104">
              <a:spcBef>
                <a:spcPts val="600"/>
              </a:spcBef>
              <a:buBlip>
                <a:blip r:embed="rId2"/>
              </a:buBlip>
              <a:defRPr sz="1800"/>
            </a:pPr>
            <a:r>
              <a:rPr sz="2730"/>
              <a:t>Differed from Newton &amp; Locke in this sense:</a:t>
            </a:r>
            <a:endParaRPr sz="2730"/>
          </a:p>
          <a:p>
            <a:pPr lvl="1" marL="728091" indent="-312039" defTabSz="832104">
              <a:spcBef>
                <a:spcPts val="600"/>
              </a:spcBef>
              <a:buBlip>
                <a:blip r:embed="rId2"/>
              </a:buBlip>
              <a:defRPr sz="1800"/>
            </a:pPr>
            <a:r>
              <a:rPr sz="2730"/>
              <a:t>Both Newton &amp; Locke considered themselves as Christians even if not traditionally orthodox</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Religious Toleration </a:t>
            </a:r>
            <a:br>
              <a:rPr sz="4000">
                <a:solidFill>
                  <a:srgbClr val="482400"/>
                </a:solidFill>
              </a:rPr>
            </a:br>
            <a:r>
              <a:rPr sz="4000">
                <a:solidFill>
                  <a:srgbClr val="482400"/>
                </a:solidFill>
              </a:rPr>
              <a:t>Literary Works</a:t>
            </a:r>
          </a:p>
        </p:txBody>
      </p:sp>
      <p:sp>
        <p:nvSpPr>
          <p:cNvPr id="187" name="Shape 18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latin typeface="Verdana Bold"/>
                <a:ea typeface="Verdana Bold"/>
                <a:cs typeface="Verdana Bold"/>
                <a:sym typeface="Verdana Bold"/>
              </a:rPr>
              <a:t>John Locke </a:t>
            </a:r>
            <a:r>
              <a:rPr sz="2800"/>
              <a:t>– </a:t>
            </a:r>
            <a:r>
              <a:rPr i="1" sz="2800"/>
              <a:t>Letter Concerning Toleration</a:t>
            </a:r>
            <a:r>
              <a:rPr sz="2800"/>
              <a:t> (1689) – set forth toleration as prime requisite for a virtuous life</a:t>
            </a:r>
            <a:endParaRPr sz="2800"/>
          </a:p>
          <a:p>
            <a:pPr lvl="0" marL="320039" indent="-320039">
              <a:spcBef>
                <a:spcPts val="600"/>
              </a:spcBef>
              <a:buBlip>
                <a:blip r:embed="rId2"/>
              </a:buBlip>
              <a:defRPr sz="1800"/>
            </a:pPr>
            <a:r>
              <a:rPr sz="2800">
                <a:latin typeface="Verdana Bold"/>
                <a:ea typeface="Verdana Bold"/>
                <a:cs typeface="Verdana Bold"/>
                <a:sym typeface="Verdana Bold"/>
              </a:rPr>
              <a:t>Voltaire</a:t>
            </a:r>
            <a:r>
              <a:rPr sz="2800"/>
              <a:t> – </a:t>
            </a:r>
            <a:r>
              <a:rPr i="1" sz="2800"/>
              <a:t>Treatise on Tolerance</a:t>
            </a:r>
            <a:r>
              <a:rPr sz="2800"/>
              <a:t> (1763) – wanted answers to why the Roman Catholic Church in Toulouse executed Huguenot </a:t>
            </a:r>
            <a:r>
              <a:rPr sz="2800">
                <a:latin typeface="Verdana Bold"/>
                <a:ea typeface="Verdana Bold"/>
                <a:cs typeface="Verdana Bold"/>
                <a:sym typeface="Verdana Bold"/>
              </a:rPr>
              <a:t>Jean Calas</a:t>
            </a:r>
            <a:endParaRPr sz="2800"/>
          </a:p>
          <a:p>
            <a:pPr lvl="0" marL="320039" indent="-320039">
              <a:spcBef>
                <a:spcPts val="600"/>
              </a:spcBef>
              <a:buBlip>
                <a:blip r:embed="rId2"/>
              </a:buBlip>
              <a:defRPr sz="1800"/>
            </a:pPr>
            <a:r>
              <a:rPr sz="2800">
                <a:latin typeface="Verdana Bold"/>
                <a:ea typeface="Verdana Bold"/>
                <a:cs typeface="Verdana Bold"/>
                <a:sym typeface="Verdana Bold"/>
              </a:rPr>
              <a:t>Gothold Lessing </a:t>
            </a:r>
            <a:r>
              <a:rPr sz="2800"/>
              <a:t>– </a:t>
            </a:r>
            <a:r>
              <a:rPr i="1" sz="2800"/>
              <a:t>Nathan the Wise</a:t>
            </a:r>
            <a:r>
              <a:rPr sz="2800"/>
              <a:t> (1779) – called for religious tolerance of all religions, not just Christianity</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Radical Enlightenment Texts</a:t>
            </a:r>
          </a:p>
        </p:txBody>
      </p:sp>
      <p:sp>
        <p:nvSpPr>
          <p:cNvPr id="190" name="Shape 19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David Hume </a:t>
            </a:r>
            <a:r>
              <a:rPr sz="3000"/>
              <a:t>– </a:t>
            </a:r>
            <a:r>
              <a:rPr i="1" sz="3000"/>
              <a:t>Inquiry Into Human Nature </a:t>
            </a:r>
            <a:r>
              <a:rPr sz="3000"/>
              <a:t>(1748) – no empirical evidence that miracles exist</a:t>
            </a:r>
            <a:endParaRPr sz="3000"/>
          </a:p>
          <a:p>
            <a:pPr lvl="0">
              <a:buBlip>
                <a:blip r:embed="rId2"/>
              </a:buBlip>
              <a:defRPr sz="1800"/>
            </a:pPr>
            <a:r>
              <a:rPr sz="3000">
                <a:latin typeface="Verdana Bold"/>
                <a:ea typeface="Verdana Bold"/>
                <a:cs typeface="Verdana Bold"/>
                <a:sym typeface="Verdana Bold"/>
              </a:rPr>
              <a:t>Voltaire </a:t>
            </a:r>
            <a:r>
              <a:rPr sz="3000"/>
              <a:t>– </a:t>
            </a:r>
            <a:r>
              <a:rPr i="1" sz="3000"/>
              <a:t>Philosophical Dictionary </a:t>
            </a:r>
            <a:r>
              <a:rPr sz="3000"/>
              <a:t>(1764) – using humor, pointed out inconsistencies in the Bible and the immoral acts of Biblical heroes</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68095">
              <a:defRPr sz="1800">
                <a:solidFill>
                  <a:srgbClr val="000000"/>
                </a:solidFill>
              </a:defRPr>
            </a:pPr>
            <a:r>
              <a:rPr sz="924">
                <a:solidFill>
                  <a:srgbClr val="482400"/>
                </a:solidFill>
                <a:latin typeface="Arial"/>
                <a:ea typeface="Arial"/>
                <a:cs typeface="Arial"/>
                <a:sym typeface="Arial"/>
              </a:rPr>
              <a:t>The salon of Madame Marie Thérèse Geoffrin (1699–1777) was one of the most important Parisian gathering spots for Enlightenment writers during the middle of the eighteenth century. Well-connected women such as Madame Geoffrin were instrumental in helping the philosophes they patronized to bring their ideas to the attention of influential people in French society and politics.</a:t>
            </a:r>
            <a:br>
              <a:rPr sz="924">
                <a:solidFill>
                  <a:srgbClr val="482400"/>
                </a:solidFill>
                <a:latin typeface="Arial"/>
                <a:ea typeface="Arial"/>
                <a:cs typeface="Arial"/>
                <a:sym typeface="Arial"/>
              </a:rPr>
            </a:br>
            <a:r>
              <a:rPr sz="924">
                <a:solidFill>
                  <a:srgbClr val="482400"/>
                </a:solidFill>
                <a:latin typeface="Arial"/>
                <a:ea typeface="Arial"/>
                <a:cs typeface="Arial"/>
                <a:sym typeface="Arial"/>
              </a:rPr>
              <a:t>Chateaux de Malmaison et Bois-Preau, Rueil-Malmaison/© RMN-Grand Palais/Art Resource, NY</a:t>
            </a:r>
          </a:p>
        </p:txBody>
      </p:sp>
      <p:pic>
        <p:nvPicPr>
          <p:cNvPr id="133" name="AAACAOE0.jpeg" descr="AAACAOE0.jpg"/>
          <p:cNvPicPr/>
          <p:nvPr/>
        </p:nvPicPr>
        <p:blipFill>
          <a:blip r:embed="rId3">
            <a:extLst/>
          </a:blip>
          <a:stretch>
            <a:fillRect/>
          </a:stretch>
        </p:blipFill>
        <p:spPr>
          <a:xfrm>
            <a:off x="688975" y="304800"/>
            <a:ext cx="8475663" cy="58420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Radical Enlightenment Texts (cont.)</a:t>
            </a:r>
          </a:p>
        </p:txBody>
      </p:sp>
      <p:sp>
        <p:nvSpPr>
          <p:cNvPr id="193" name="Shape 19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Edward Gibbon </a:t>
            </a:r>
            <a:r>
              <a:rPr sz="3000"/>
              <a:t>– </a:t>
            </a:r>
            <a:r>
              <a:rPr i="1" sz="3000"/>
              <a:t>Decline and Fall of the Roman Empire </a:t>
            </a:r>
            <a:r>
              <a:rPr sz="3000"/>
              <a:t>(1776) – explains the rise of Christianity through natural causes</a:t>
            </a:r>
            <a:endParaRPr sz="3000"/>
          </a:p>
          <a:p>
            <a:pPr lvl="0">
              <a:buBlip>
                <a:blip r:embed="rId2"/>
              </a:buBlip>
              <a:defRPr sz="1800"/>
            </a:pPr>
            <a:r>
              <a:rPr sz="3000">
                <a:latin typeface="Verdana Bold"/>
                <a:ea typeface="Verdana Bold"/>
                <a:cs typeface="Verdana Bold"/>
                <a:sym typeface="Verdana Bold"/>
              </a:rPr>
              <a:t>Immanuel Kant </a:t>
            </a:r>
            <a:r>
              <a:rPr sz="3000"/>
              <a:t>– </a:t>
            </a:r>
            <a:r>
              <a:rPr i="1" sz="3000"/>
              <a:t>Religion within the Limits of Reason Alone </a:t>
            </a:r>
            <a:r>
              <a:rPr sz="3000"/>
              <a:t>(1793) – religion as a humane force through which there can be virtuous living</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Enlightenment and Judaism</a:t>
            </a:r>
          </a:p>
        </p:txBody>
      </p:sp>
      <p:sp>
        <p:nvSpPr>
          <p:cNvPr id="196" name="Shape 19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Jewish Thinkers</a:t>
            </a:r>
            <a:endParaRPr sz="3000"/>
          </a:p>
          <a:p>
            <a:pPr lvl="1" marL="742950" indent="-285750">
              <a:spcBef>
                <a:spcPts val="600"/>
              </a:spcBef>
              <a:buBlip>
                <a:blip r:embed="rId3"/>
              </a:buBlip>
              <a:defRPr sz="1800"/>
            </a:pPr>
            <a:r>
              <a:rPr sz="2600">
                <a:latin typeface="Verdana Bold"/>
                <a:ea typeface="Verdana Bold"/>
                <a:cs typeface="Verdana Bold"/>
                <a:sym typeface="Verdana Bold"/>
              </a:rPr>
              <a:t>Baruch Spinoza </a:t>
            </a:r>
            <a:r>
              <a:rPr sz="2600"/>
              <a:t>– </a:t>
            </a:r>
            <a:r>
              <a:rPr i="1" sz="2600"/>
              <a:t>Ethics </a:t>
            </a:r>
            <a:r>
              <a:rPr sz="2600"/>
              <a:t>– closely identified God with nature and linked the spiritual to the material world    </a:t>
            </a:r>
            <a:endParaRPr sz="2600"/>
          </a:p>
          <a:p>
            <a:pPr lvl="2" marL="1143000" indent="-228600">
              <a:spcBef>
                <a:spcPts val="500"/>
              </a:spcBef>
              <a:defRPr sz="1800"/>
            </a:pPr>
            <a:r>
              <a:rPr i="1" sz="2400"/>
              <a:t>Theologico-Political Treatise </a:t>
            </a:r>
            <a:r>
              <a:rPr sz="2400"/>
              <a:t>(1670) – called on both Jews and Christians to use reason in religious matters</a:t>
            </a:r>
            <a:endParaRPr sz="2400"/>
          </a:p>
          <a:p>
            <a:pPr lvl="2" marL="1143000" indent="-228600">
              <a:spcBef>
                <a:spcPts val="500"/>
              </a:spcBef>
              <a:defRPr sz="1800"/>
            </a:pPr>
            <a:r>
              <a:rPr sz="2400"/>
              <a:t>Excommunicated from his synagogue for his beliefs </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Enlightenment and Judaism (cont.)</a:t>
            </a:r>
          </a:p>
        </p:txBody>
      </p:sp>
      <p:sp>
        <p:nvSpPr>
          <p:cNvPr id="199" name="Shape 19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Jewish Thinkers</a:t>
            </a:r>
            <a:endParaRPr sz="3000"/>
          </a:p>
          <a:p>
            <a:pPr lvl="1" marL="742950" indent="-285750">
              <a:spcBef>
                <a:spcPts val="600"/>
              </a:spcBef>
              <a:buBlip>
                <a:blip r:embed="rId3"/>
              </a:buBlip>
              <a:defRPr sz="1800"/>
            </a:pPr>
            <a:r>
              <a:rPr sz="2600">
                <a:latin typeface="Verdana Bold"/>
                <a:ea typeface="Verdana Bold"/>
                <a:cs typeface="Verdana Bold"/>
                <a:sym typeface="Verdana Bold"/>
              </a:rPr>
              <a:t>Moses Mendelsohn </a:t>
            </a:r>
            <a:r>
              <a:rPr sz="2600"/>
              <a:t>– argued differently from Spinoza that you could combine loyalty to Judaism with rational thought</a:t>
            </a:r>
            <a:endParaRPr sz="2600"/>
          </a:p>
          <a:p>
            <a:pPr lvl="2" marL="1143000" indent="-228600">
              <a:spcBef>
                <a:spcPts val="500"/>
              </a:spcBef>
              <a:defRPr sz="1800"/>
            </a:pPr>
            <a:r>
              <a:rPr i="1" sz="2400"/>
              <a:t>Jerusalem </a:t>
            </a:r>
            <a:r>
              <a:rPr sz="2400"/>
              <a:t>(1783) – argued for religious toleration and the religious distinction of Jewish communities</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Moses Mendelssohn, the leading philosopher of the Jewish enlightenment, was often called the “Jewish Socrates.”</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bpk, Berlin/Staatsbibliothek zu Berlin, Stiftung Preussischer Kulturbesitz, Berlin, Germany/Ruth Schacht. Mendelssohn Archive/Art Resource, NY</a:t>
            </a:r>
          </a:p>
        </p:txBody>
      </p:sp>
      <p:pic>
        <p:nvPicPr>
          <p:cNvPr id="202" name="ART184634.jpeg" descr="ART184634.jpg"/>
          <p:cNvPicPr/>
          <p:nvPr/>
        </p:nvPicPr>
        <p:blipFill>
          <a:blip r:embed="rId3">
            <a:extLst/>
          </a:blip>
          <a:stretch>
            <a:fillRect/>
          </a:stretch>
        </p:blipFill>
        <p:spPr>
          <a:xfrm>
            <a:off x="2382837" y="50800"/>
            <a:ext cx="4987926" cy="6400800"/>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Islam in Enlightenment Thought</a:t>
            </a:r>
          </a:p>
        </p:txBody>
      </p:sp>
      <p:sp>
        <p:nvSpPr>
          <p:cNvPr id="207" name="Shape 20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Christians viewed Islam as a false religion and its founder Muhammad as an imposter</a:t>
            </a:r>
            <a:endParaRPr sz="3000"/>
          </a:p>
          <a:p>
            <a:pPr lvl="0">
              <a:buBlip>
                <a:blip r:embed="rId2"/>
              </a:buBlip>
              <a:defRPr sz="1800"/>
            </a:pPr>
            <a:r>
              <a:rPr sz="3000"/>
              <a:t>Philosophes critical of Islam</a:t>
            </a:r>
            <a:endParaRPr sz="3000"/>
          </a:p>
          <a:p>
            <a:pPr lvl="1" marL="742950" indent="-285750">
              <a:spcBef>
                <a:spcPts val="600"/>
              </a:spcBef>
              <a:buBlip>
                <a:blip r:embed="rId3"/>
              </a:buBlip>
              <a:defRPr sz="1800"/>
            </a:pPr>
            <a:r>
              <a:rPr sz="2600">
                <a:latin typeface="Verdana Bold"/>
                <a:ea typeface="Verdana Bold"/>
                <a:cs typeface="Verdana Bold"/>
                <a:sym typeface="Verdana Bold"/>
              </a:rPr>
              <a:t>Voltaire</a:t>
            </a:r>
            <a:r>
              <a:rPr sz="2600">
                <a:latin typeface="Verdana Bold"/>
                <a:ea typeface="Verdana Bold"/>
                <a:cs typeface="Verdana Bold"/>
                <a:sym typeface="Verdana Bold"/>
              </a:rPr>
              <a:t>’</a:t>
            </a:r>
            <a:r>
              <a:rPr sz="2600">
                <a:latin typeface="Verdana Bold"/>
                <a:ea typeface="Verdana Bold"/>
                <a:cs typeface="Verdana Bold"/>
                <a:sym typeface="Verdana Bold"/>
              </a:rPr>
              <a:t>s </a:t>
            </a:r>
            <a:r>
              <a:rPr i="1" sz="2600"/>
              <a:t>Fanaticism </a:t>
            </a:r>
            <a:r>
              <a:rPr sz="2600"/>
              <a:t>(1742) – cited Islam as one more example of religious fanaticism</a:t>
            </a:r>
            <a:endParaRPr sz="2600"/>
          </a:p>
          <a:p>
            <a:pPr lvl="1" marL="742950" indent="-285750">
              <a:spcBef>
                <a:spcPts val="600"/>
              </a:spcBef>
              <a:buBlip>
                <a:blip r:embed="rId3"/>
              </a:buBlip>
              <a:defRPr sz="1800"/>
            </a:pPr>
            <a:r>
              <a:rPr sz="2600">
                <a:latin typeface="Verdana Bold"/>
                <a:ea typeface="Verdana Bold"/>
                <a:cs typeface="Verdana Bold"/>
                <a:sym typeface="Verdana Bold"/>
              </a:rPr>
              <a:t>Charles de Montesquieu </a:t>
            </a:r>
            <a:r>
              <a:rPr sz="2600"/>
              <a:t>– </a:t>
            </a:r>
            <a:r>
              <a:rPr i="1" sz="2600"/>
              <a:t>Spirit of the Law </a:t>
            </a:r>
            <a:r>
              <a:rPr sz="2600"/>
              <a:t>(1748) – stated Islam</a:t>
            </a:r>
            <a:r>
              <a:rPr sz="2600"/>
              <a:t>’</a:t>
            </a:r>
            <a:r>
              <a:rPr sz="2600"/>
              <a:t>s passivity made it subject to political despotism</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Islam in Enlightenment Thought (cont.)</a:t>
            </a:r>
          </a:p>
        </p:txBody>
      </p:sp>
      <p:sp>
        <p:nvSpPr>
          <p:cNvPr id="210" name="Shape 21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Philosophes Positive about Islam</a:t>
            </a:r>
            <a:endParaRPr sz="3000"/>
          </a:p>
          <a:p>
            <a:pPr lvl="1" marL="742950" indent="-285750">
              <a:spcBef>
                <a:spcPts val="600"/>
              </a:spcBef>
              <a:buBlip>
                <a:blip r:embed="rId3"/>
              </a:buBlip>
              <a:defRPr sz="1800"/>
            </a:pPr>
            <a:r>
              <a:rPr sz="2600">
                <a:latin typeface="Verdana Bold"/>
                <a:ea typeface="Verdana Bold"/>
                <a:cs typeface="Verdana Bold"/>
                <a:sym typeface="Verdana Bold"/>
              </a:rPr>
              <a:t>Deists Toland </a:t>
            </a:r>
            <a:r>
              <a:rPr sz="2600"/>
              <a:t>and </a:t>
            </a:r>
            <a:r>
              <a:rPr sz="2600">
                <a:latin typeface="Verdana Bold"/>
                <a:ea typeface="Verdana Bold"/>
                <a:cs typeface="Verdana Bold"/>
                <a:sym typeface="Verdana Bold"/>
              </a:rPr>
              <a:t>Gibbon </a:t>
            </a:r>
            <a:r>
              <a:rPr sz="2600"/>
              <a:t>viewed Islam in a positive light</a:t>
            </a:r>
            <a:endParaRPr sz="2600"/>
          </a:p>
          <a:p>
            <a:pPr lvl="1" marL="742950" indent="-285750">
              <a:spcBef>
                <a:spcPts val="600"/>
              </a:spcBef>
              <a:buBlip>
                <a:blip r:embed="rId3"/>
              </a:buBlip>
              <a:defRPr sz="1800"/>
            </a:pPr>
            <a:r>
              <a:rPr sz="2600">
                <a:latin typeface="Verdana Bold"/>
                <a:ea typeface="Verdana Bold"/>
                <a:cs typeface="Verdana Bold"/>
                <a:sym typeface="Verdana Bold"/>
              </a:rPr>
              <a:t>Lady Mary Wortley Montagu </a:t>
            </a:r>
            <a:r>
              <a:rPr sz="2600"/>
              <a:t>– </a:t>
            </a:r>
            <a:r>
              <a:rPr i="1" sz="2600"/>
              <a:t>Turkish Embassy Letters </a:t>
            </a:r>
            <a:r>
              <a:rPr sz="2600"/>
              <a:t>(1716-1718) – praised Ottoman society / felt women were freer</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Few Europeans visited the Ottoman Empire. What little they knew about it came from reports of travelers and from illustrations such as this 1710 view of Constantinople, the empire’s capital.</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Historical Picture Archive/CORBIS</a:t>
            </a:r>
          </a:p>
        </p:txBody>
      </p:sp>
      <p:pic>
        <p:nvPicPr>
          <p:cNvPr id="213" name="AADTUDY0.jpeg" descr="AADTUDY0.jpg"/>
          <p:cNvPicPr/>
          <p:nvPr/>
        </p:nvPicPr>
        <p:blipFill>
          <a:blip r:embed="rId3">
            <a:extLst/>
          </a:blip>
          <a:stretch>
            <a:fillRect/>
          </a:stretch>
        </p:blipFill>
        <p:spPr>
          <a:xfrm>
            <a:off x="1062037" y="0"/>
            <a:ext cx="7629526" cy="64008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7" name="Shape 21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t>
            </a:r>
            <a:r>
              <a:rPr b="1" i="1" sz="4000">
                <a:solidFill>
                  <a:srgbClr val="482400"/>
                </a:solidFill>
              </a:rPr>
              <a:t>Encyclopedia</a:t>
            </a:r>
          </a:p>
        </p:txBody>
      </p:sp>
      <p:sp>
        <p:nvSpPr>
          <p:cNvPr id="218" name="Shape 21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Edited by </a:t>
            </a:r>
            <a:r>
              <a:rPr sz="2800">
                <a:latin typeface="Verdana Bold"/>
                <a:ea typeface="Verdana Bold"/>
                <a:cs typeface="Verdana Bold"/>
                <a:sym typeface="Verdana Bold"/>
              </a:rPr>
              <a:t>Denis Diderot</a:t>
            </a:r>
            <a:r>
              <a:rPr sz="2800"/>
              <a:t> and </a:t>
            </a:r>
            <a:r>
              <a:rPr sz="2800">
                <a:latin typeface="Verdana Bold"/>
                <a:ea typeface="Verdana Bold"/>
                <a:cs typeface="Verdana Bold"/>
                <a:sym typeface="Verdana Bold"/>
              </a:rPr>
              <a:t>Jean Le Rond d</a:t>
            </a:r>
            <a:r>
              <a:rPr sz="2800">
                <a:latin typeface="Verdana Bold"/>
                <a:ea typeface="Verdana Bold"/>
                <a:cs typeface="Verdana Bold"/>
                <a:sym typeface="Verdana Bold"/>
              </a:rPr>
              <a:t>’</a:t>
            </a:r>
            <a:r>
              <a:rPr sz="2800">
                <a:latin typeface="Verdana Bold"/>
                <a:ea typeface="Verdana Bold"/>
                <a:cs typeface="Verdana Bold"/>
                <a:sym typeface="Verdana Bold"/>
              </a:rPr>
              <a:t>Alembert</a:t>
            </a:r>
            <a:endParaRPr sz="2800"/>
          </a:p>
          <a:p>
            <a:pPr lvl="0" marL="320039" indent="-320039">
              <a:spcBef>
                <a:spcPts val="600"/>
              </a:spcBef>
              <a:buBlip>
                <a:blip r:embed="rId2"/>
              </a:buBlip>
              <a:defRPr sz="1800"/>
            </a:pPr>
            <a:r>
              <a:rPr sz="2800"/>
              <a:t>Collective work of more than one hundred authors</a:t>
            </a:r>
            <a:endParaRPr sz="2800"/>
          </a:p>
          <a:p>
            <a:pPr lvl="0" marL="320039" indent="-320039">
              <a:spcBef>
                <a:spcPts val="600"/>
              </a:spcBef>
              <a:buBlip>
                <a:blip r:embed="rId2"/>
              </a:buBlip>
              <a:defRPr sz="1800"/>
            </a:pPr>
            <a:r>
              <a:rPr sz="2800"/>
              <a:t>Had important information about 18</a:t>
            </a:r>
            <a:r>
              <a:rPr baseline="30000" sz="2800"/>
              <a:t>th</a:t>
            </a:r>
            <a:r>
              <a:rPr sz="2800"/>
              <a:t> century social and economic life</a:t>
            </a:r>
            <a:endParaRPr sz="2800"/>
          </a:p>
          <a:p>
            <a:pPr lvl="0" marL="320039" indent="-320039">
              <a:spcBef>
                <a:spcPts val="600"/>
              </a:spcBef>
              <a:buBlip>
                <a:blip r:embed="rId2"/>
              </a:buBlip>
              <a:defRPr sz="1800"/>
            </a:pPr>
            <a:r>
              <a:rPr sz="2800"/>
              <a:t>Between 14,000 and 16,000 copies sold before 1789</a:t>
            </a:r>
            <a:endParaRPr sz="2800"/>
          </a:p>
          <a:p>
            <a:pPr lvl="0" marL="320039" indent="-320039">
              <a:spcBef>
                <a:spcPts val="600"/>
              </a:spcBef>
              <a:buBlip>
                <a:blip r:embed="rId2"/>
              </a:buBlip>
              <a:defRPr sz="1800"/>
            </a:pPr>
            <a:r>
              <a:rPr sz="2800"/>
              <a:t>Aimed to secularize learning</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“Anatomy,” one of the many illustrations included in Diderot’s Encyclopedia, provided labels for each of the bones in an articulated skeleton that were then identified and named in the text.</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bpk, Berlin/Engraving by A.J. Defehrt (1723–1774). From “Encyclopédie” by Denis Diderot and Jean le Rond d’Alembert/Art Resource, NY</a:t>
            </a:r>
          </a:p>
        </p:txBody>
      </p:sp>
      <p:pic>
        <p:nvPicPr>
          <p:cNvPr id="221" name="ART368045.jpeg" descr="ART368045.jpg"/>
          <p:cNvPicPr/>
          <p:nvPr/>
        </p:nvPicPr>
        <p:blipFill>
          <a:blip r:embed="rId3">
            <a:extLst/>
          </a:blip>
          <a:stretch>
            <a:fillRect/>
          </a:stretch>
        </p:blipFill>
        <p:spPr>
          <a:xfrm>
            <a:off x="2743200" y="0"/>
            <a:ext cx="4246563" cy="640080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Becarria </a:t>
            </a:r>
            <a:r>
              <a:rPr sz="4000">
                <a:solidFill>
                  <a:srgbClr val="482400"/>
                </a:solidFill>
              </a:rPr>
              <a:t>and Reform </a:t>
            </a:r>
            <a:br>
              <a:rPr sz="4000">
                <a:solidFill>
                  <a:srgbClr val="482400"/>
                </a:solidFill>
              </a:rPr>
            </a:br>
            <a:r>
              <a:rPr sz="4000">
                <a:solidFill>
                  <a:srgbClr val="482400"/>
                </a:solidFill>
              </a:rPr>
              <a:t>of Criminal Law</a:t>
            </a:r>
          </a:p>
        </p:txBody>
      </p:sp>
      <p:sp>
        <p:nvSpPr>
          <p:cNvPr id="226" name="Shape 22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Becarria wrote </a:t>
            </a:r>
            <a:r>
              <a:rPr i="1" sz="2800"/>
              <a:t>On Crimes and Punishment </a:t>
            </a:r>
            <a:r>
              <a:rPr sz="2800"/>
              <a:t>(1764) </a:t>
            </a:r>
            <a:endParaRPr sz="2800"/>
          </a:p>
          <a:p>
            <a:pPr lvl="1" marL="720969" indent="-263769">
              <a:spcBef>
                <a:spcPts val="500"/>
              </a:spcBef>
              <a:buBlip>
                <a:blip r:embed="rId3"/>
              </a:buBlip>
              <a:defRPr sz="1800"/>
            </a:pPr>
            <a:r>
              <a:rPr sz="2400"/>
              <a:t>Spoke out against torture and capital punishment</a:t>
            </a:r>
            <a:endParaRPr sz="2400"/>
          </a:p>
          <a:p>
            <a:pPr lvl="1" marL="720969" indent="-263769">
              <a:spcBef>
                <a:spcPts val="500"/>
              </a:spcBef>
              <a:buBlip>
                <a:blip r:embed="rId3"/>
              </a:buBlip>
              <a:defRPr sz="1800"/>
            </a:pPr>
            <a:r>
              <a:rPr sz="2400"/>
              <a:t>Wanted speedy trials</a:t>
            </a:r>
            <a:endParaRPr sz="2400"/>
          </a:p>
          <a:p>
            <a:pPr lvl="1" marL="720969" indent="-263769">
              <a:spcBef>
                <a:spcPts val="500"/>
              </a:spcBef>
              <a:buBlip>
                <a:blip r:embed="rId3"/>
              </a:buBlip>
              <a:defRPr sz="1800"/>
            </a:pPr>
            <a:r>
              <a:rPr sz="2400"/>
              <a:t>Purpose of punishment should be to deter further crimes</a:t>
            </a:r>
            <a:endParaRPr sz="2400"/>
          </a:p>
          <a:p>
            <a:pPr lvl="0" marL="320039" indent="-320039">
              <a:spcBef>
                <a:spcPts val="600"/>
              </a:spcBef>
              <a:buBlip>
                <a:blip r:embed="rId2"/>
              </a:buBlip>
              <a:defRPr sz="1800"/>
            </a:pPr>
            <a:r>
              <a:rPr sz="2800"/>
              <a:t>Purpose of laws is to guarantee happiness for as many human beings as possible</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Ideas of </a:t>
            </a:r>
            <a:r>
              <a:rPr sz="4000">
                <a:solidFill>
                  <a:srgbClr val="482400"/>
                </a:solidFill>
                <a:latin typeface="Verdana Bold"/>
                <a:ea typeface="Verdana Bold"/>
                <a:cs typeface="Verdana Bold"/>
                <a:sym typeface="Verdana Bold"/>
              </a:rPr>
              <a:t>Isaac Newton</a:t>
            </a:r>
          </a:p>
        </p:txBody>
      </p:sp>
      <p:sp>
        <p:nvSpPr>
          <p:cNvPr id="138" name="Shape 1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His law of universal gravitation showed the power of the human mind</a:t>
            </a:r>
            <a:endParaRPr sz="3000"/>
          </a:p>
          <a:p>
            <a:pPr lvl="0">
              <a:buBlip>
                <a:blip r:embed="rId2"/>
              </a:buBlip>
              <a:defRPr sz="1800"/>
            </a:pPr>
            <a:r>
              <a:rPr sz="3000"/>
              <a:t>Encouraged natural philosophers to approach nature directly</a:t>
            </a:r>
            <a:endParaRPr sz="3000"/>
          </a:p>
          <a:p>
            <a:pPr lvl="0">
              <a:buBlip>
                <a:blip r:embed="rId2"/>
              </a:buBlip>
              <a:defRPr sz="1800"/>
            </a:pPr>
            <a:r>
              <a:rPr sz="3000"/>
              <a:t>Insisted upon empirical rationalization to check rational explanation</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t>
            </a:r>
            <a:r>
              <a:rPr sz="4000">
                <a:solidFill>
                  <a:srgbClr val="482400"/>
                </a:solidFill>
                <a:latin typeface="Verdana Bold"/>
                <a:ea typeface="Verdana Bold"/>
                <a:cs typeface="Verdana Bold"/>
                <a:sym typeface="Verdana Bold"/>
              </a:rPr>
              <a:t>Physiocrats</a:t>
            </a:r>
            <a:r>
              <a:rPr sz="4000">
                <a:solidFill>
                  <a:srgbClr val="482400"/>
                </a:solidFill>
              </a:rPr>
              <a:t> and </a:t>
            </a:r>
            <a:br>
              <a:rPr sz="4000">
                <a:solidFill>
                  <a:srgbClr val="482400"/>
                </a:solidFill>
              </a:rPr>
            </a:br>
            <a:r>
              <a:rPr sz="4000">
                <a:solidFill>
                  <a:srgbClr val="482400"/>
                </a:solidFill>
              </a:rPr>
              <a:t>Economic Freedom</a:t>
            </a:r>
          </a:p>
        </p:txBody>
      </p:sp>
      <p:sp>
        <p:nvSpPr>
          <p:cNvPr id="229" name="Shape 22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Physiocrats were economic reformers in France</a:t>
            </a:r>
            <a:endParaRPr sz="3000"/>
          </a:p>
          <a:p>
            <a:pPr lvl="0">
              <a:buBlip>
                <a:blip r:embed="rId2"/>
              </a:buBlip>
              <a:defRPr sz="1800"/>
            </a:pPr>
            <a:r>
              <a:rPr sz="3000"/>
              <a:t>Leaders were </a:t>
            </a:r>
            <a:r>
              <a:rPr sz="3000">
                <a:latin typeface="Verdana Bold"/>
                <a:ea typeface="Verdana Bold"/>
                <a:cs typeface="Verdana Bold"/>
                <a:sym typeface="Verdana Bold"/>
              </a:rPr>
              <a:t>Francois Quesnay </a:t>
            </a:r>
            <a:r>
              <a:rPr sz="3000"/>
              <a:t>and </a:t>
            </a:r>
            <a:r>
              <a:rPr sz="3000">
                <a:latin typeface="Verdana Bold"/>
                <a:ea typeface="Verdana Bold"/>
                <a:cs typeface="Verdana Bold"/>
                <a:sym typeface="Verdana Bold"/>
              </a:rPr>
              <a:t>Pierre Dupont de Nemours</a:t>
            </a:r>
            <a:endParaRPr sz="3000">
              <a:latin typeface="Verdana Bold"/>
              <a:ea typeface="Verdana Bold"/>
              <a:cs typeface="Verdana Bold"/>
              <a:sym typeface="Verdana Bold"/>
            </a:endParaRPr>
          </a:p>
          <a:p>
            <a:pPr lvl="0">
              <a:buBlip>
                <a:blip r:embed="rId2"/>
              </a:buBlip>
              <a:defRPr sz="1800"/>
            </a:pPr>
            <a:r>
              <a:rPr sz="3000"/>
              <a:t>Believed primary role of government was to protect property and to permit its owners to use it freely</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Adam Smith</a:t>
            </a:r>
          </a:p>
        </p:txBody>
      </p:sp>
      <p:sp>
        <p:nvSpPr>
          <p:cNvPr id="232" name="Shape 23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Wrote </a:t>
            </a:r>
            <a:r>
              <a:rPr i="1" sz="3000"/>
              <a:t>Inquiry into the Nature and Causes of the Wealth of Nations </a:t>
            </a:r>
            <a:r>
              <a:rPr sz="3000"/>
              <a:t>(1776)</a:t>
            </a:r>
            <a:endParaRPr sz="3000"/>
          </a:p>
          <a:p>
            <a:pPr lvl="1" marL="742950" indent="-285750">
              <a:spcBef>
                <a:spcPts val="600"/>
              </a:spcBef>
              <a:buBlip>
                <a:blip r:embed="rId3"/>
              </a:buBlip>
              <a:defRPr sz="1800"/>
            </a:pPr>
            <a:r>
              <a:rPr sz="2600"/>
              <a:t>Most famous work of the Enlightenment</a:t>
            </a:r>
            <a:endParaRPr sz="2600"/>
          </a:p>
          <a:p>
            <a:pPr lvl="1" marL="742950" indent="-285750">
              <a:spcBef>
                <a:spcPts val="600"/>
              </a:spcBef>
              <a:buBlip>
                <a:blip r:embed="rId3"/>
              </a:buBlip>
              <a:defRPr sz="1800"/>
            </a:pPr>
            <a:r>
              <a:rPr sz="2600"/>
              <a:t>Argued best way to create economic growth is for people to pursue their own selfish self-interests</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Adam Smith (cont.)</a:t>
            </a:r>
          </a:p>
        </p:txBody>
      </p:sp>
      <p:sp>
        <p:nvSpPr>
          <p:cNvPr id="235" name="Shape 23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Founder of </a:t>
            </a:r>
            <a:r>
              <a:rPr sz="3000">
                <a:latin typeface="Verdana Bold"/>
                <a:ea typeface="Verdana Bold"/>
                <a:cs typeface="Verdana Bold"/>
                <a:sym typeface="Verdana Bold"/>
              </a:rPr>
              <a:t>laissez-faire </a:t>
            </a:r>
            <a:r>
              <a:rPr sz="3000"/>
              <a:t>economic thought – a limited role of the government in the economy</a:t>
            </a:r>
            <a:endParaRPr sz="3000"/>
          </a:p>
          <a:p>
            <a:pPr lvl="0">
              <a:buBlip>
                <a:blip r:embed="rId2"/>
              </a:buBlip>
              <a:defRPr sz="1800"/>
            </a:pPr>
            <a:r>
              <a:rPr sz="3000">
                <a:latin typeface="Verdana Bold"/>
                <a:ea typeface="Verdana Bold"/>
                <a:cs typeface="Verdana Bold"/>
                <a:sym typeface="Verdana Bold"/>
              </a:rPr>
              <a:t>Four-stage theory </a:t>
            </a:r>
            <a:r>
              <a:rPr sz="3000"/>
              <a:t>– human societies classified as the following:</a:t>
            </a:r>
            <a:endParaRPr sz="3000"/>
          </a:p>
          <a:p>
            <a:pPr lvl="1" marL="742950" indent="-285750">
              <a:spcBef>
                <a:spcPts val="600"/>
              </a:spcBef>
              <a:buBlip>
                <a:blip r:embed="rId3"/>
              </a:buBlip>
              <a:defRPr sz="1800"/>
            </a:pPr>
            <a:r>
              <a:rPr sz="2600"/>
              <a:t>Hunting and gathering</a:t>
            </a:r>
            <a:endParaRPr sz="2600"/>
          </a:p>
          <a:p>
            <a:pPr lvl="1" marL="742950" indent="-285750">
              <a:spcBef>
                <a:spcPts val="600"/>
              </a:spcBef>
              <a:buBlip>
                <a:blip r:embed="rId3"/>
              </a:buBlip>
              <a:defRPr sz="1800"/>
            </a:pPr>
            <a:r>
              <a:rPr sz="2600"/>
              <a:t>Pastoral or herding</a:t>
            </a:r>
            <a:endParaRPr sz="2600"/>
          </a:p>
          <a:p>
            <a:pPr lvl="1" marL="742950" indent="-285750">
              <a:spcBef>
                <a:spcPts val="600"/>
              </a:spcBef>
              <a:buBlip>
                <a:blip r:embed="rId3"/>
              </a:buBlip>
              <a:defRPr sz="1800"/>
            </a:pPr>
            <a:r>
              <a:rPr sz="2600"/>
              <a:t>Agricultural</a:t>
            </a:r>
            <a:endParaRPr sz="2600"/>
          </a:p>
          <a:p>
            <a:pPr lvl="1" marL="742950" indent="-285750">
              <a:spcBef>
                <a:spcPts val="600"/>
              </a:spcBef>
              <a:buBlip>
                <a:blip r:embed="rId3"/>
              </a:buBlip>
              <a:defRPr sz="1800"/>
            </a:pPr>
            <a:r>
              <a:rPr sz="2600"/>
              <a:t>Commercial – society at its highest level</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Political Thought </a:t>
            </a:r>
            <a:br>
              <a:rPr sz="4000">
                <a:solidFill>
                  <a:srgbClr val="482400"/>
                </a:solidFill>
              </a:rPr>
            </a:br>
            <a:r>
              <a:rPr sz="4000">
                <a:solidFill>
                  <a:srgbClr val="482400"/>
                </a:solidFill>
              </a:rPr>
              <a:t>of the Philosophers</a:t>
            </a:r>
          </a:p>
        </p:txBody>
      </p:sp>
      <p:sp>
        <p:nvSpPr>
          <p:cNvPr id="238" name="Shape 2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Most thought came from France</a:t>
            </a:r>
            <a:endParaRPr sz="3000"/>
          </a:p>
          <a:p>
            <a:pPr lvl="0">
              <a:buBlip>
                <a:blip r:embed="rId2"/>
              </a:buBlip>
              <a:defRPr sz="1800"/>
            </a:pPr>
            <a:r>
              <a:rPr sz="3000"/>
              <a:t>Proposed solutions included aristocratic reform, democracy, absolute monarchy</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Montesquieu </a:t>
            </a:r>
            <a:r>
              <a:rPr sz="4000">
                <a:solidFill>
                  <a:srgbClr val="482400"/>
                </a:solidFill>
              </a:rPr>
              <a:t>and </a:t>
            </a:r>
            <a:r>
              <a:rPr b="1" i="1" sz="4000">
                <a:solidFill>
                  <a:srgbClr val="482400"/>
                </a:solidFill>
              </a:rPr>
              <a:t>Spirit of Laws </a:t>
            </a:r>
            <a:r>
              <a:rPr sz="4000">
                <a:solidFill>
                  <a:srgbClr val="482400"/>
                </a:solidFill>
              </a:rPr>
              <a:t>(1748)</a:t>
            </a:r>
          </a:p>
        </p:txBody>
      </p:sp>
      <p:sp>
        <p:nvSpPr>
          <p:cNvPr id="241" name="Shape 2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Concluded that no single set of political laws could apply to all people, at all times, in all places</a:t>
            </a:r>
            <a:endParaRPr sz="3000"/>
          </a:p>
          <a:p>
            <a:pPr lvl="0">
              <a:buBlip>
                <a:blip r:embed="rId2"/>
              </a:buBlip>
              <a:defRPr sz="1800"/>
            </a:pPr>
            <a:r>
              <a:rPr sz="3000"/>
              <a:t>Best government for a country depended on country’</a:t>
            </a:r>
            <a:r>
              <a:rPr sz="3000"/>
              <a:t>s size, population, social and religious customs, economic structure, traditions, and climate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latin typeface="Verdana Bold"/>
                <a:ea typeface="Verdana Bold"/>
                <a:cs typeface="Verdana Bold"/>
                <a:sym typeface="Verdana Bold"/>
              </a:rPr>
              <a:t>Montesquieu </a:t>
            </a:r>
            <a:r>
              <a:rPr sz="4000">
                <a:solidFill>
                  <a:srgbClr val="482400"/>
                </a:solidFill>
              </a:rPr>
              <a:t>and </a:t>
            </a:r>
            <a:r>
              <a:rPr b="1" i="1" sz="4000">
                <a:solidFill>
                  <a:srgbClr val="482400"/>
                </a:solidFill>
              </a:rPr>
              <a:t>Spirit of Laws </a:t>
            </a:r>
            <a:r>
              <a:rPr sz="4000">
                <a:solidFill>
                  <a:srgbClr val="482400"/>
                </a:solidFill>
              </a:rPr>
              <a:t>(1748) (cont.)</a:t>
            </a:r>
          </a:p>
        </p:txBody>
      </p:sp>
      <p:sp>
        <p:nvSpPr>
          <p:cNvPr id="244" name="Shape 244"/>
          <p:cNvSpPr/>
          <p:nvPr>
            <p:ph type="body" idx="4294967295"/>
          </p:nvPr>
        </p:nvSpPr>
        <p:spPr>
          <a:xfrm>
            <a:off x="1062037" y="1524000"/>
            <a:ext cx="7769226" cy="4727575"/>
          </a:xfrm>
          <a:prstGeom prst="rect">
            <a:avLst/>
          </a:prstGeom>
        </p:spPr>
        <p:txBody>
          <a:bodyPr lIns="0" tIns="0" rIns="0" bIns="0">
            <a:normAutofit fontScale="100000" lnSpcReduction="0"/>
          </a:bodyPr>
          <a:lstStyle>
            <a:lvl1pPr>
              <a:buBlip>
                <a:blip r:embed="rId2"/>
              </a:buBlip>
            </a:lvl1pPr>
          </a:lstStyle>
          <a:p>
            <a:pPr lvl="0">
              <a:defRPr sz="1800"/>
            </a:pPr>
            <a:r>
              <a:rPr sz="3000"/>
              <a:t>Believed in separation of powers so one part of the government would not be completely in control</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3600">
                <a:solidFill>
                  <a:srgbClr val="482400"/>
                </a:solidFill>
                <a:latin typeface="Verdana Bold"/>
                <a:ea typeface="Verdana Bold"/>
                <a:cs typeface="Verdana Bold"/>
                <a:sym typeface="Verdana Bold"/>
              </a:rPr>
              <a:t>Jean Jacques Rousseau: </a:t>
            </a:r>
            <a:r>
              <a:rPr sz="3600">
                <a:solidFill>
                  <a:srgbClr val="482400"/>
                </a:solidFill>
              </a:rPr>
              <a:t>A Radical Critique of Modern Society</a:t>
            </a:r>
          </a:p>
        </p:txBody>
      </p:sp>
      <p:sp>
        <p:nvSpPr>
          <p:cNvPr id="247" name="Shape 2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66090" indent="-266090" defTabSz="886968">
              <a:spcBef>
                <a:spcPts val="500"/>
              </a:spcBef>
              <a:buBlip>
                <a:blip r:embed="rId2"/>
              </a:buBlip>
              <a:defRPr sz="1800"/>
            </a:pPr>
            <a:r>
              <a:rPr sz="2328"/>
              <a:t>His written works:</a:t>
            </a:r>
            <a:endParaRPr sz="2328"/>
          </a:p>
          <a:p>
            <a:pPr lvl="1" marL="656697" indent="-213213" defTabSz="886968">
              <a:spcBef>
                <a:spcPts val="400"/>
              </a:spcBef>
              <a:buBlip>
                <a:blip r:embed="rId3"/>
              </a:buBlip>
              <a:defRPr sz="1800"/>
            </a:pPr>
            <a:r>
              <a:rPr i="1" sz="1940"/>
              <a:t>Discourse on the Moral Effects of the Arts and Sciences</a:t>
            </a:r>
            <a:r>
              <a:rPr sz="1940"/>
              <a:t> (1750) – contended that the process of civilization and the Enlightenment had corrupted human nature</a:t>
            </a:r>
            <a:endParaRPr sz="1940"/>
          </a:p>
          <a:p>
            <a:pPr lvl="1" marL="656697" indent="-213213" defTabSz="886968">
              <a:spcBef>
                <a:spcPts val="400"/>
              </a:spcBef>
              <a:buBlip>
                <a:blip r:embed="rId3"/>
              </a:buBlip>
              <a:defRPr sz="1800"/>
            </a:pPr>
            <a:r>
              <a:rPr i="1" sz="1940"/>
              <a:t>Discourse on the Origin of Inequality </a:t>
            </a:r>
            <a:r>
              <a:rPr sz="1940"/>
              <a:t>(1755) – blamed much of the evil in the world on the uneven distribution of property</a:t>
            </a:r>
            <a:endParaRPr sz="1940"/>
          </a:p>
          <a:p>
            <a:pPr lvl="1" marL="656697" indent="-213213" defTabSz="886968">
              <a:spcBef>
                <a:spcPts val="400"/>
              </a:spcBef>
              <a:buBlip>
                <a:blip r:embed="rId3"/>
              </a:buBlip>
              <a:defRPr sz="1800"/>
            </a:pPr>
            <a:r>
              <a:rPr i="1" sz="1940"/>
              <a:t>The Social Contract </a:t>
            </a:r>
            <a:r>
              <a:rPr sz="1940"/>
              <a:t>(1762) – society is more important than its individual members and each person can maintain individual freedom while being a loyal member of a larger community</a:t>
            </a:r>
            <a:endParaRPr sz="1940"/>
          </a:p>
          <a:p>
            <a:pPr lvl="0" marL="266090" indent="-266090" defTabSz="886968">
              <a:spcBef>
                <a:spcPts val="500"/>
              </a:spcBef>
              <a:buBlip>
                <a:blip r:embed="rId2"/>
              </a:buBlip>
              <a:defRPr sz="1800"/>
            </a:pPr>
            <a:r>
              <a:rPr sz="2328"/>
              <a:t>His philosophies later influence the French and American Revolutions</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this image of Rousseau sitting at his desk in Neufchatel, Switzerland, the writer wears his favorite Armenian hat, which became notorious during his 1766 visit to England. Rousseau was often depicted admiring the Swiss landscape.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Mary Evans Picture Library/Alamy</a:t>
            </a:r>
          </a:p>
        </p:txBody>
      </p:sp>
      <p:pic>
        <p:nvPicPr>
          <p:cNvPr id="250" name="A313NF.jpeg" descr="A313NF.jpg"/>
          <p:cNvPicPr/>
          <p:nvPr/>
        </p:nvPicPr>
        <p:blipFill>
          <a:blip r:embed="rId3">
            <a:extLst/>
          </a:blip>
          <a:stretch>
            <a:fillRect/>
          </a:stretch>
        </p:blipFill>
        <p:spPr>
          <a:xfrm>
            <a:off x="2152650" y="0"/>
            <a:ext cx="5448300" cy="6400800"/>
          </a:xfrm>
          <a:prstGeom prst="rect">
            <a:avLst/>
          </a:prstGeom>
          <a:ln w="12700">
            <a:miter lim="400000"/>
          </a:ln>
        </p:spPr>
      </p:pic>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Enlightened Critics </a:t>
            </a:r>
            <a:br>
              <a:rPr sz="4000">
                <a:solidFill>
                  <a:srgbClr val="482400"/>
                </a:solidFill>
              </a:rPr>
            </a:br>
            <a:r>
              <a:rPr sz="4000">
                <a:solidFill>
                  <a:srgbClr val="482400"/>
                </a:solidFill>
              </a:rPr>
              <a:t>of European Empires</a:t>
            </a:r>
          </a:p>
        </p:txBody>
      </p:sp>
      <p:sp>
        <p:nvSpPr>
          <p:cNvPr id="255" name="Shape 25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 few philosophers of the Enlightenment criticized the Europeans on moral grounds</a:t>
            </a:r>
            <a:endParaRPr sz="3000"/>
          </a:p>
          <a:p>
            <a:pPr lvl="1" marL="742950" indent="-285750">
              <a:spcBef>
                <a:spcPts val="600"/>
              </a:spcBef>
              <a:buBlip>
                <a:blip r:embed="rId3"/>
              </a:buBlip>
              <a:defRPr sz="1800"/>
            </a:pPr>
            <a:r>
              <a:rPr sz="2600"/>
              <a:t>Conquest of the Americas</a:t>
            </a:r>
            <a:endParaRPr sz="2600"/>
          </a:p>
          <a:p>
            <a:pPr lvl="1" marL="742950" indent="-285750">
              <a:spcBef>
                <a:spcPts val="600"/>
              </a:spcBef>
              <a:buBlip>
                <a:blip r:embed="rId3"/>
              </a:buBlip>
              <a:defRPr sz="1800"/>
            </a:pPr>
            <a:r>
              <a:rPr sz="2600"/>
              <a:t>Treatment of the Native Americans</a:t>
            </a:r>
            <a:endParaRPr sz="2600"/>
          </a:p>
          <a:p>
            <a:pPr lvl="1" marL="742950" indent="-285750">
              <a:spcBef>
                <a:spcPts val="600"/>
              </a:spcBef>
              <a:buBlip>
                <a:blip r:embed="rId3"/>
              </a:buBlip>
              <a:defRPr sz="1800"/>
            </a:pPr>
            <a:r>
              <a:rPr sz="2600"/>
              <a:t>Enslavement of Africans</a:t>
            </a:r>
            <a:endParaRPr sz="2600"/>
          </a:p>
          <a:p>
            <a:pPr lvl="0">
              <a:buBlip>
                <a:blip r:embed="rId2"/>
              </a:buBlip>
              <a:defRPr sz="1800"/>
            </a:pPr>
            <a:r>
              <a:rPr sz="3000"/>
              <a:t>Three Ideas from the Critics</a:t>
            </a:r>
            <a:endParaRPr sz="3000"/>
          </a:p>
          <a:p>
            <a:pPr lvl="1" marL="742950" indent="-285750">
              <a:spcBef>
                <a:spcPts val="600"/>
              </a:spcBef>
              <a:buBlip>
                <a:blip r:embed="rId3"/>
              </a:buBlip>
              <a:defRPr sz="1800"/>
            </a:pPr>
            <a:r>
              <a:rPr sz="2600"/>
              <a:t>(1) </a:t>
            </a:r>
            <a:r>
              <a:rPr sz="2600"/>
              <a:t>“</a:t>
            </a:r>
            <a:r>
              <a:rPr sz="2600"/>
              <a:t>Human beings deserve some modicum of moral and political respect simply because they are human beings</a:t>
            </a:r>
            <a:r>
              <a:rPr sz="2600"/>
              <a:t>”</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Enlightened Critics </a:t>
            </a:r>
            <a:br>
              <a:rPr sz="4000">
                <a:solidFill>
                  <a:srgbClr val="482400"/>
                </a:solidFill>
              </a:rPr>
            </a:br>
            <a:r>
              <a:rPr sz="4000">
                <a:solidFill>
                  <a:srgbClr val="482400"/>
                </a:solidFill>
              </a:rPr>
              <a:t>of European Empires (cont.)</a:t>
            </a:r>
          </a:p>
        </p:txBody>
      </p:sp>
      <p:sp>
        <p:nvSpPr>
          <p:cNvPr id="258" name="Shape 25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Three Ideas from the Critics</a:t>
            </a:r>
            <a:endParaRPr sz="3000"/>
          </a:p>
          <a:p>
            <a:pPr lvl="1" marL="742950" indent="-285750">
              <a:spcBef>
                <a:spcPts val="600"/>
              </a:spcBef>
              <a:buBlip>
                <a:blip r:embed="rId3"/>
              </a:buBlip>
              <a:defRPr sz="1800"/>
            </a:pPr>
            <a:r>
              <a:rPr sz="2600"/>
              <a:t>(2) Different cultures should have been respected and understood, not destroyed</a:t>
            </a:r>
            <a:endParaRPr sz="2600"/>
          </a:p>
          <a:p>
            <a:pPr lvl="1" marL="742950" indent="-285750">
              <a:spcBef>
                <a:spcPts val="600"/>
              </a:spcBef>
              <a:buBlip>
                <a:blip r:embed="rId3"/>
              </a:buBlip>
              <a:defRPr sz="1800"/>
            </a:pPr>
            <a:r>
              <a:rPr sz="2600"/>
              <a:t>(3) Human beings may develop distinct cultures possessing intrinsic values that cannot be compared because each culture possesses deep inner social and linguistic complexities that make any simple comparison impossible</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Ideas of </a:t>
            </a:r>
            <a:r>
              <a:rPr sz="4000">
                <a:solidFill>
                  <a:srgbClr val="482400"/>
                </a:solidFill>
                <a:latin typeface="Verdana Bold"/>
                <a:ea typeface="Verdana Bold"/>
                <a:cs typeface="Verdana Bold"/>
                <a:sym typeface="Verdana Bold"/>
              </a:rPr>
              <a:t>John Locke</a:t>
            </a:r>
          </a:p>
        </p:txBody>
      </p:sp>
      <p:sp>
        <p:nvSpPr>
          <p:cNvPr id="141" name="Shape 1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Argued all humans entered the world as a blank page</a:t>
            </a:r>
            <a:endParaRPr sz="3000"/>
          </a:p>
          <a:p>
            <a:pPr lvl="0">
              <a:buBlip>
                <a:blip r:embed="rId2"/>
              </a:buBlip>
              <a:defRPr sz="1800"/>
            </a:pPr>
            <a:r>
              <a:rPr sz="3000"/>
              <a:t>Argued experience shapes character</a:t>
            </a:r>
            <a:endParaRPr sz="3000"/>
          </a:p>
          <a:p>
            <a:pPr lvl="0">
              <a:buBlip>
                <a:blip r:embed="rId2"/>
              </a:buBlip>
              <a:defRPr sz="1800"/>
            </a:pPr>
            <a:r>
              <a:rPr sz="3000"/>
              <a:t>Rejected the Christian notion that sin permanently flawed humans</a:t>
            </a:r>
            <a:endParaRPr sz="3000"/>
          </a:p>
          <a:p>
            <a:pPr lvl="0">
              <a:buBlip>
                <a:blip r:embed="rId2"/>
              </a:buBlip>
              <a:defRPr sz="1800"/>
            </a:pPr>
            <a:r>
              <a:rPr sz="3000"/>
              <a:t>Humans can take charge of their own destiny</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The caption of this image is taken from Voltaire’s play, Mahomet, and reads “All mortals are equal; it is not birth but virtue that makes the difference.”</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“All Mortals are Equal, it is not Birth but Virtue that Makes the Difference,” 1793 (coloured engraving), French School, (18th century)/Bibliotheque Nationale, Paris, France/ The Bridgeman Art Library</a:t>
            </a:r>
          </a:p>
        </p:txBody>
      </p:sp>
      <p:pic>
        <p:nvPicPr>
          <p:cNvPr id="261" name="btvb69502888.jpeg" descr="btvb69502888.jpg"/>
          <p:cNvPicPr/>
          <p:nvPr/>
        </p:nvPicPr>
        <p:blipFill>
          <a:blip r:embed="rId3">
            <a:extLst/>
          </a:blip>
          <a:stretch>
            <a:fillRect/>
          </a:stretch>
        </p:blipFill>
        <p:spPr>
          <a:xfrm>
            <a:off x="682625" y="0"/>
            <a:ext cx="8461375" cy="6400800"/>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Women in the Thought and Practice of the Enlightenment</a:t>
            </a:r>
          </a:p>
        </p:txBody>
      </p:sp>
      <p:sp>
        <p:nvSpPr>
          <p:cNvPr id="266" name="Shape 266"/>
          <p:cNvSpPr/>
          <p:nvPr>
            <p:ph type="body" idx="4294967295"/>
          </p:nvPr>
        </p:nvSpPr>
        <p:spPr>
          <a:xfrm>
            <a:off x="992187" y="1447800"/>
            <a:ext cx="7769226" cy="4727575"/>
          </a:xfrm>
          <a:prstGeom prst="rect">
            <a:avLst/>
          </a:prstGeom>
        </p:spPr>
        <p:txBody>
          <a:bodyPr lIns="0" tIns="0" rIns="0" bIns="0">
            <a:normAutofit fontScale="100000" lnSpcReduction="0"/>
          </a:bodyPr>
          <a:lstStyle/>
          <a:p>
            <a:pPr lvl="0" marL="297637" indent="-297637" defTabSz="850391">
              <a:lnSpc>
                <a:spcPct val="90000"/>
              </a:lnSpc>
              <a:spcBef>
                <a:spcPts val="600"/>
              </a:spcBef>
              <a:buBlip>
                <a:blip r:embed="rId2"/>
              </a:buBlip>
              <a:defRPr sz="1800"/>
            </a:pPr>
            <a:r>
              <a:rPr sz="2604">
                <a:latin typeface="Verdana Bold"/>
                <a:ea typeface="Verdana Bold"/>
                <a:cs typeface="Verdana Bold"/>
                <a:sym typeface="Verdana Bold"/>
              </a:rPr>
              <a:t>Montesquieu </a:t>
            </a:r>
            <a:r>
              <a:rPr sz="2604"/>
              <a:t>believed in equality of the sexes but had a traditional view of family and marriage</a:t>
            </a:r>
            <a:endParaRPr sz="2604"/>
          </a:p>
          <a:p>
            <a:pPr lvl="0" marL="297637" indent="-297637" defTabSz="850391">
              <a:lnSpc>
                <a:spcPct val="90000"/>
              </a:lnSpc>
              <a:spcBef>
                <a:spcPts val="600"/>
              </a:spcBef>
              <a:buBlip>
                <a:blip r:embed="rId2"/>
              </a:buBlip>
              <a:defRPr sz="1800"/>
            </a:pPr>
            <a:r>
              <a:rPr sz="2604"/>
              <a:t>The </a:t>
            </a:r>
            <a:r>
              <a:rPr i="1" sz="2604"/>
              <a:t>Encyclopedia </a:t>
            </a:r>
            <a:r>
              <a:rPr sz="2604"/>
              <a:t>suggested ways to improve women’</a:t>
            </a:r>
            <a:r>
              <a:rPr sz="2604"/>
              <a:t>s lives, but did not suggest reform</a:t>
            </a:r>
            <a:endParaRPr sz="2604"/>
          </a:p>
          <a:p>
            <a:pPr lvl="0" marL="297637" indent="-297637" defTabSz="850391">
              <a:lnSpc>
                <a:spcPct val="90000"/>
              </a:lnSpc>
              <a:spcBef>
                <a:spcPts val="600"/>
              </a:spcBef>
              <a:buBlip>
                <a:blip r:embed="rId2"/>
              </a:buBlip>
              <a:defRPr sz="1800"/>
            </a:pPr>
            <a:r>
              <a:rPr sz="2604">
                <a:latin typeface="Verdana Bold"/>
                <a:ea typeface="Verdana Bold"/>
                <a:cs typeface="Verdana Bold"/>
                <a:sym typeface="Verdana Bold"/>
              </a:rPr>
              <a:t>Rousseau</a:t>
            </a:r>
            <a:r>
              <a:rPr sz="2604"/>
              <a:t> – felt women should be subordinate to men</a:t>
            </a:r>
            <a:endParaRPr sz="2604"/>
          </a:p>
          <a:p>
            <a:pPr lvl="0" marL="297637" indent="-297637" defTabSz="850391">
              <a:lnSpc>
                <a:spcPct val="90000"/>
              </a:lnSpc>
              <a:spcBef>
                <a:spcPts val="600"/>
              </a:spcBef>
              <a:buBlip>
                <a:blip r:embed="rId2"/>
              </a:buBlip>
              <a:defRPr sz="1800"/>
            </a:pPr>
            <a:r>
              <a:rPr sz="2604">
                <a:latin typeface="Verdana Bold"/>
                <a:ea typeface="Verdana Bold"/>
                <a:cs typeface="Verdana Bold"/>
                <a:sym typeface="Verdana Bold"/>
              </a:rPr>
              <a:t>Mary Wollstonecraft </a:t>
            </a:r>
            <a:r>
              <a:rPr i="1" sz="2604"/>
              <a:t>– A Vindication of the Rights of Woman</a:t>
            </a:r>
            <a:r>
              <a:rPr sz="2604"/>
              <a:t> (1792) – defended equality of women with men based on human reason</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8" name="Shape 26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latin typeface="Times New Roman (Headings)"/>
                <a:ea typeface="Times New Roman (Headings)"/>
                <a:cs typeface="Times New Roman (Headings)"/>
                <a:sym typeface="Times New Roman (Headings)"/>
              </a:rPr>
              <a:t>Mary Wollstonecraft in her </a:t>
            </a:r>
            <a:r>
              <a:rPr i="1" sz="1100">
                <a:latin typeface="Times New Roman (Headings)"/>
                <a:ea typeface="Times New Roman (Headings)"/>
                <a:cs typeface="Times New Roman (Headings)"/>
                <a:sym typeface="Times New Roman (Headings)"/>
              </a:rPr>
              <a:t>A Vindication of the Rights of Woman </a:t>
            </a:r>
            <a:r>
              <a:rPr sz="1100">
                <a:latin typeface="Times New Roman (Headings)"/>
                <a:ea typeface="Times New Roman (Headings)"/>
                <a:cs typeface="Times New Roman (Headings)"/>
                <a:sym typeface="Times New Roman (Headings)"/>
              </a:rPr>
              <a:t>defended equality of women with men on the grounds of men and women sharing the capacity of human reason.</a:t>
            </a:r>
            <a:br>
              <a:rPr sz="1100">
                <a:latin typeface="Times New Roman (Headings)"/>
                <a:ea typeface="Times New Roman (Headings)"/>
                <a:cs typeface="Times New Roman (Headings)"/>
                <a:sym typeface="Times New Roman (Headings)"/>
              </a:rPr>
            </a:br>
            <a:r>
              <a:rPr sz="1100">
                <a:latin typeface="Times New Roman (Headings)"/>
                <a:ea typeface="Times New Roman (Headings)"/>
                <a:cs typeface="Times New Roman (Headings)"/>
                <a:sym typeface="Times New Roman (Headings)"/>
              </a:rPr>
              <a:t>CORBIS/Bettmann</a:t>
            </a:r>
          </a:p>
        </p:txBody>
      </p:sp>
      <p:pic>
        <p:nvPicPr>
          <p:cNvPr id="269" name="AACSJZP0.jpeg" descr="AACSJZP0.jpg"/>
          <p:cNvPicPr/>
          <p:nvPr/>
        </p:nvPicPr>
        <p:blipFill>
          <a:blip r:embed="rId3">
            <a:extLst/>
          </a:blip>
          <a:stretch>
            <a:fillRect/>
          </a:stretch>
        </p:blipFill>
        <p:spPr>
          <a:xfrm>
            <a:off x="2160587" y="0"/>
            <a:ext cx="5432426" cy="6400800"/>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Rococo and Neoclassical Styles in Eighteenth-Century Art</a:t>
            </a:r>
          </a:p>
        </p:txBody>
      </p:sp>
      <p:sp>
        <p:nvSpPr>
          <p:cNvPr id="274" name="Shape 27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latin typeface="Verdana Bold"/>
                <a:ea typeface="Verdana Bold"/>
                <a:cs typeface="Verdana Bold"/>
                <a:sym typeface="Verdana Bold"/>
              </a:rPr>
              <a:t>Rococo </a:t>
            </a:r>
            <a:r>
              <a:rPr sz="2800"/>
              <a:t>style of art embraced lavish decoration with pastel colors</a:t>
            </a:r>
            <a:endParaRPr sz="2800">
              <a:latin typeface="Verdana Bold"/>
              <a:ea typeface="Verdana Bold"/>
              <a:cs typeface="Verdana Bold"/>
              <a:sym typeface="Verdana Bold"/>
            </a:endParaRPr>
          </a:p>
          <a:p>
            <a:pPr lvl="1" marL="720969" indent="-263769">
              <a:lnSpc>
                <a:spcPct val="90000"/>
              </a:lnSpc>
              <a:spcBef>
                <a:spcPts val="500"/>
              </a:spcBef>
              <a:buBlip>
                <a:blip r:embed="rId3"/>
              </a:buBlip>
              <a:defRPr sz="1800"/>
            </a:pPr>
            <a:r>
              <a:rPr sz="2400"/>
              <a:t>Became style of French aristocracy</a:t>
            </a:r>
            <a:endParaRPr sz="2400">
              <a:latin typeface="Verdana Bold"/>
              <a:ea typeface="Verdana Bold"/>
              <a:cs typeface="Verdana Bold"/>
              <a:sym typeface="Verdana Bold"/>
            </a:endParaRPr>
          </a:p>
          <a:p>
            <a:pPr lvl="1" marL="720969" indent="-263769">
              <a:lnSpc>
                <a:spcPct val="90000"/>
              </a:lnSpc>
              <a:spcBef>
                <a:spcPts val="500"/>
              </a:spcBef>
              <a:buBlip>
                <a:blip r:embed="rId3"/>
              </a:buBlip>
              <a:defRPr sz="1800"/>
            </a:pPr>
            <a:r>
              <a:rPr sz="2400"/>
              <a:t>Famous artists included </a:t>
            </a:r>
            <a:r>
              <a:rPr sz="2400">
                <a:latin typeface="Verdana Bold"/>
                <a:ea typeface="Verdana Bold"/>
                <a:cs typeface="Verdana Bold"/>
                <a:sym typeface="Verdana Bold"/>
              </a:rPr>
              <a:t>Jean-Antoine Watteau, Francois Boucher, </a:t>
            </a:r>
            <a:r>
              <a:rPr sz="2400"/>
              <a:t>and</a:t>
            </a:r>
            <a:r>
              <a:rPr sz="2400">
                <a:latin typeface="Verdana Bold"/>
                <a:ea typeface="Verdana Bold"/>
                <a:cs typeface="Verdana Bold"/>
                <a:sym typeface="Verdana Bold"/>
              </a:rPr>
              <a:t> Jean-Honore Fragonard</a:t>
            </a:r>
            <a:endParaRPr sz="2400">
              <a:latin typeface="Verdana Bold"/>
              <a:ea typeface="Verdana Bold"/>
              <a:cs typeface="Verdana Bold"/>
              <a:sym typeface="Verdana Bold"/>
            </a:endParaRPr>
          </a:p>
          <a:p>
            <a:pPr lvl="0" marL="320039" indent="-320039">
              <a:lnSpc>
                <a:spcPct val="90000"/>
              </a:lnSpc>
              <a:spcBef>
                <a:spcPts val="600"/>
              </a:spcBef>
              <a:buBlip>
                <a:blip r:embed="rId2"/>
              </a:buBlip>
              <a:defRPr sz="1800"/>
            </a:pPr>
            <a:r>
              <a:rPr sz="2800">
                <a:latin typeface="Verdana Bold"/>
                <a:ea typeface="Verdana Bold"/>
                <a:cs typeface="Verdana Bold"/>
                <a:sym typeface="Verdana Bold"/>
              </a:rPr>
              <a:t>Neo-classical </a:t>
            </a:r>
            <a:r>
              <a:rPr sz="2800"/>
              <a:t>style art focused on the ancient world</a:t>
            </a:r>
            <a:endParaRPr sz="2800">
              <a:latin typeface="Verdana Bold"/>
              <a:ea typeface="Verdana Bold"/>
              <a:cs typeface="Verdana Bold"/>
              <a:sym typeface="Verdana Bold"/>
            </a:endParaRPr>
          </a:p>
          <a:p>
            <a:pPr lvl="1" marL="720969" indent="-263769">
              <a:lnSpc>
                <a:spcPct val="90000"/>
              </a:lnSpc>
              <a:spcBef>
                <a:spcPts val="500"/>
              </a:spcBef>
              <a:buBlip>
                <a:blip r:embed="rId3"/>
              </a:buBlip>
              <a:defRPr sz="1800"/>
            </a:pPr>
            <a:r>
              <a:rPr sz="2400"/>
              <a:t>Concerned with public life more than the intimate families of Rococo</a:t>
            </a:r>
            <a:endParaRPr sz="2400">
              <a:latin typeface="Verdana Bold"/>
              <a:ea typeface="Verdana Bold"/>
              <a:cs typeface="Verdana Bold"/>
              <a:sym typeface="Verdana Bold"/>
            </a:endParaRPr>
          </a:p>
          <a:p>
            <a:pPr lvl="1" marL="720969" indent="-263769">
              <a:lnSpc>
                <a:spcPct val="90000"/>
              </a:lnSpc>
              <a:spcBef>
                <a:spcPts val="500"/>
              </a:spcBef>
              <a:buBlip>
                <a:blip r:embed="rId3"/>
              </a:buBlip>
              <a:defRPr sz="1800"/>
            </a:pPr>
            <a:r>
              <a:rPr sz="2400"/>
              <a:t>Famous artists included </a:t>
            </a:r>
            <a:r>
              <a:rPr sz="2400">
                <a:latin typeface="Verdana Bold"/>
                <a:ea typeface="Verdana Bold"/>
                <a:cs typeface="Verdana Bold"/>
                <a:sym typeface="Verdana Bold"/>
              </a:rPr>
              <a:t>Jacques-Louis David</a:t>
            </a:r>
            <a:r>
              <a:rPr sz="2400"/>
              <a:t> and</a:t>
            </a:r>
            <a:r>
              <a:rPr sz="2400">
                <a:latin typeface="Verdana Bold"/>
                <a:ea typeface="Verdana Bold"/>
                <a:cs typeface="Verdana Bold"/>
                <a:sym typeface="Verdana Bold"/>
              </a:rPr>
              <a:t> Jean Antoine Houdon</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In this 1756 portrait of Madame de Pompadour, painted by the French artist François Boucher, the opulence of her lifestyle is as prominent as the features of her face.</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bpk, Berlin/Alte Pinakothek, Bayerische Staatsgemaeldesammlungen, Munich, Germany/Art Resource, NY</a:t>
            </a:r>
          </a:p>
        </p:txBody>
      </p:sp>
      <p:pic>
        <p:nvPicPr>
          <p:cNvPr id="277" name="ART380079.jpeg" descr="ART380079.jpg"/>
          <p:cNvPicPr/>
          <p:nvPr/>
        </p:nvPicPr>
        <p:blipFill>
          <a:blip r:embed="rId3">
            <a:extLst/>
          </a:blip>
          <a:stretch>
            <a:fillRect/>
          </a:stretch>
        </p:blipFill>
        <p:spPr>
          <a:xfrm>
            <a:off x="2411412" y="0"/>
            <a:ext cx="4930776" cy="6400800"/>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Jean-Antoine Watteau, </a:t>
            </a:r>
            <a:r>
              <a:rPr i="1" sz="1045">
                <a:solidFill>
                  <a:srgbClr val="482400"/>
                </a:solidFill>
                <a:latin typeface="Arial"/>
                <a:ea typeface="Arial"/>
                <a:cs typeface="Arial"/>
                <a:sym typeface="Arial"/>
              </a:rPr>
              <a:t>The Music Party </a:t>
            </a:r>
            <a:r>
              <a:rPr sz="1045">
                <a:solidFill>
                  <a:srgbClr val="482400"/>
                </a:solidFill>
                <a:latin typeface="Arial"/>
                <a:ea typeface="Arial"/>
                <a:cs typeface="Arial"/>
                <a:sym typeface="Arial"/>
              </a:rPr>
              <a:t>(1718). This oil painting portrays young French aristocrats enjoying a leisurely musical serenade. Men, women, children, and pets repose to the left, while an African servant—another sign of the party’s high status—cools champagne behind the musician’s back.</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Peter Barritt/Alamy</a:t>
            </a:r>
          </a:p>
        </p:txBody>
      </p:sp>
      <p:pic>
        <p:nvPicPr>
          <p:cNvPr id="282" name="C8JX49.jpeg" descr="C8JX49.jpg"/>
          <p:cNvPicPr/>
          <p:nvPr/>
        </p:nvPicPr>
        <p:blipFill>
          <a:blip r:embed="rId3">
            <a:extLst/>
          </a:blip>
          <a:stretch>
            <a:fillRect/>
          </a:stretch>
        </p:blipFill>
        <p:spPr>
          <a:xfrm>
            <a:off x="685800" y="230187"/>
            <a:ext cx="8477250" cy="6018213"/>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color, the light, and the elaborate decorative details associated with Rococo style are splendidly exemplified in the Imperial Hall (Kaisarsaal) built in Würzburg, Bavaria, according to the design of Balthasar Neumann (1687–1753).</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Art Resource, NY</a:t>
            </a:r>
          </a:p>
        </p:txBody>
      </p:sp>
      <p:pic>
        <p:nvPicPr>
          <p:cNvPr id="287" name="AAEEFWQ0.jpeg" descr="AAEEFWQ0.jpg"/>
          <p:cNvPicPr/>
          <p:nvPr/>
        </p:nvPicPr>
        <p:blipFill>
          <a:blip r:embed="rId3">
            <a:extLst/>
          </a:blip>
          <a:stretch>
            <a:fillRect/>
          </a:stretch>
        </p:blipFill>
        <p:spPr>
          <a:xfrm>
            <a:off x="685800" y="609600"/>
            <a:ext cx="8477250" cy="5300663"/>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passion for neoclassical architecture stretched from France to the eastern reaches of Europe. This palace in Warsaw was designed in 1764 to 1795 by Domenico Merlini for the King of Poland, Stanisław August Poniatowski (1732– 1798).</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 LOOK. Die Bildagentur der Fotografen GmbH/Alamy</a:t>
            </a:r>
          </a:p>
        </p:txBody>
      </p:sp>
      <p:pic>
        <p:nvPicPr>
          <p:cNvPr id="292" name="AXB0J5.jpeg" descr="AXB0J5.jpg"/>
          <p:cNvPicPr/>
          <p:nvPr/>
        </p:nvPicPr>
        <p:blipFill>
          <a:blip r:embed="rId3">
            <a:extLst/>
          </a:blip>
          <a:stretch>
            <a:fillRect/>
          </a:stretch>
        </p:blipFill>
        <p:spPr>
          <a:xfrm>
            <a:off x="685800" y="382587"/>
            <a:ext cx="8477250" cy="5713413"/>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latin typeface="Times New Roman (Headings)"/>
                <a:ea typeface="Times New Roman (Headings)"/>
                <a:cs typeface="Times New Roman (Headings)"/>
                <a:sym typeface="Times New Roman (Headings)"/>
              </a:rPr>
              <a:t>Jacques-Louis David completed </a:t>
            </a:r>
            <a:r>
              <a:rPr i="1" sz="935">
                <a:latin typeface="Times New Roman (Headings)"/>
                <a:ea typeface="Times New Roman (Headings)"/>
                <a:cs typeface="Times New Roman (Headings)"/>
                <a:sym typeface="Times New Roman (Headings)"/>
              </a:rPr>
              <a:t>The Oath of the Horatii </a:t>
            </a:r>
            <a:r>
              <a:rPr sz="935">
                <a:latin typeface="Times New Roman (Headings)"/>
                <a:ea typeface="Times New Roman (Headings)"/>
                <a:cs typeface="Times New Roman (Headings)"/>
                <a:sym typeface="Times New Roman (Headings)"/>
              </a:rPr>
              <a:t>in 1784. Like many of his other works, it used themes from the supposedly morally austere ancient Roman Republic to criticize the political life of his own day. David intended the painting to contrast ancient civic virtue with the luxurious aristocratic culture of contemporary France.</a:t>
            </a:r>
            <a:br>
              <a:rPr sz="935">
                <a:latin typeface="Times New Roman (Headings)"/>
                <a:ea typeface="Times New Roman (Headings)"/>
                <a:cs typeface="Times New Roman (Headings)"/>
                <a:sym typeface="Times New Roman (Headings)"/>
              </a:rPr>
            </a:br>
            <a:r>
              <a:rPr sz="935">
                <a:latin typeface="Times New Roman (Headings)"/>
                <a:ea typeface="Times New Roman (Headings)"/>
                <a:cs typeface="Times New Roman (Headings)"/>
                <a:sym typeface="Times New Roman (Headings)"/>
              </a:rPr>
              <a:t>Jacques-Louis David, </a:t>
            </a:r>
            <a:r>
              <a:rPr i="1" sz="935">
                <a:latin typeface="Times New Roman (Headings)"/>
                <a:ea typeface="Times New Roman (Headings)"/>
                <a:cs typeface="Times New Roman (Headings)"/>
                <a:sym typeface="Times New Roman (Headings)"/>
              </a:rPr>
              <a:t>The Oath of the Horatii. </a:t>
            </a:r>
            <a:r>
              <a:rPr sz="935">
                <a:latin typeface="Times New Roman (Headings)"/>
                <a:ea typeface="Times New Roman (Headings)"/>
                <a:cs typeface="Times New Roman (Headings)"/>
                <a:sym typeface="Times New Roman (Headings)"/>
              </a:rPr>
              <a:t>1784–1785. © Réunion des Musees Nationaux, Paris, France/Art Resource, NY</a:t>
            </a:r>
          </a:p>
        </p:txBody>
      </p:sp>
      <p:pic>
        <p:nvPicPr>
          <p:cNvPr id="297" name="AAEHXBV0.jpeg" descr="AAEHXBV0.jpg"/>
          <p:cNvPicPr/>
          <p:nvPr/>
        </p:nvPicPr>
        <p:blipFill>
          <a:blip r:embed="rId3">
            <a:extLst/>
          </a:blip>
          <a:stretch>
            <a:fillRect/>
          </a:stretch>
        </p:blipFill>
        <p:spPr>
          <a:xfrm>
            <a:off x="685800" y="0"/>
            <a:ext cx="8369300" cy="6400800"/>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Enlightened Absolutism</a:t>
            </a:r>
          </a:p>
        </p:txBody>
      </p:sp>
      <p:sp>
        <p:nvSpPr>
          <p:cNvPr id="302" name="Shape 30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Defined as the form of monarchical government in which the central absolutist administration was strengthened at cost of the church, parliament, or diets</a:t>
            </a:r>
            <a:endParaRPr sz="3000"/>
          </a:p>
          <a:p>
            <a:pPr lvl="0">
              <a:lnSpc>
                <a:spcPct val="90000"/>
              </a:lnSpc>
              <a:buBlip>
                <a:blip r:embed="rId2"/>
              </a:buBlip>
              <a:defRPr sz="1800"/>
            </a:pPr>
            <a:r>
              <a:rPr sz="3000"/>
              <a:t>Monarchs </a:t>
            </a:r>
            <a:endParaRPr sz="3000"/>
          </a:p>
          <a:p>
            <a:pPr lvl="1" marL="742950" indent="-285750">
              <a:lnSpc>
                <a:spcPct val="90000"/>
              </a:lnSpc>
              <a:spcBef>
                <a:spcPts val="600"/>
              </a:spcBef>
              <a:buBlip>
                <a:blip r:embed="rId3"/>
              </a:buBlip>
              <a:defRPr sz="1800"/>
            </a:pPr>
            <a:r>
              <a:rPr sz="2600"/>
              <a:t>Frederick II of Prussia</a:t>
            </a:r>
            <a:endParaRPr sz="2600"/>
          </a:p>
          <a:p>
            <a:pPr lvl="1" marL="742950" indent="-285750">
              <a:lnSpc>
                <a:spcPct val="90000"/>
              </a:lnSpc>
              <a:spcBef>
                <a:spcPts val="600"/>
              </a:spcBef>
              <a:buBlip>
                <a:blip r:embed="rId3"/>
              </a:buBlip>
              <a:defRPr sz="1800"/>
            </a:pPr>
            <a:r>
              <a:rPr sz="2600"/>
              <a:t>Joseph II of Austria</a:t>
            </a:r>
            <a:endParaRPr sz="2600"/>
          </a:p>
          <a:p>
            <a:pPr lvl="1" marL="742950" indent="-285750">
              <a:lnSpc>
                <a:spcPct val="90000"/>
              </a:lnSpc>
              <a:spcBef>
                <a:spcPts val="600"/>
              </a:spcBef>
              <a:buBlip>
                <a:blip r:embed="rId3"/>
              </a:buBlip>
              <a:defRPr sz="1800"/>
            </a:pPr>
            <a:r>
              <a:rPr sz="2600"/>
              <a:t>Catherine II of Russia</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idx="4294967295"/>
          </p:nvPr>
        </p:nvSpPr>
        <p:spPr>
          <a:xfrm>
            <a:off x="1066800" y="673099"/>
            <a:ext cx="7772400" cy="1143002"/>
          </a:xfrm>
          <a:prstGeom prst="rect">
            <a:avLst/>
          </a:prstGeom>
        </p:spPr>
        <p:txBody>
          <a:bodyPr lIns="0" tIns="0" rIns="0" bIns="0">
            <a:normAutofit fontScale="100000" lnSpcReduction="0"/>
          </a:bodyPr>
          <a:lstStyle>
            <a:lvl1pPr defTabSz="868680">
              <a:defRPr sz="3420"/>
            </a:lvl1pPr>
          </a:lstStyle>
          <a:p>
            <a:pPr lvl="0">
              <a:defRPr sz="1800">
                <a:solidFill>
                  <a:srgbClr val="000000"/>
                </a:solidFill>
              </a:defRPr>
            </a:pPr>
            <a:r>
              <a:rPr sz="3420">
                <a:solidFill>
                  <a:srgbClr val="482400"/>
                </a:solidFill>
              </a:rPr>
              <a:t>The Example of British Toleration and Political Stability</a:t>
            </a:r>
          </a:p>
        </p:txBody>
      </p:sp>
      <p:sp>
        <p:nvSpPr>
          <p:cNvPr id="144" name="Shape 144"/>
          <p:cNvSpPr/>
          <p:nvPr>
            <p:ph type="body" idx="4294967295"/>
          </p:nvPr>
        </p:nvSpPr>
        <p:spPr>
          <a:xfrm>
            <a:off x="1062037" y="2058987"/>
            <a:ext cx="7769226" cy="4113213"/>
          </a:xfrm>
          <a:prstGeom prst="rect">
            <a:avLst/>
          </a:prstGeom>
        </p:spPr>
        <p:txBody>
          <a:bodyPr lIns="0" tIns="0" rIns="0" bIns="0">
            <a:normAutofit fontScale="100000" lnSpcReduction="0"/>
          </a:bodyPr>
          <a:lstStyle/>
          <a:p>
            <a:pPr lvl="0">
              <a:buBlip>
                <a:blip r:embed="rId2"/>
              </a:buBlip>
              <a:defRPr sz="1800"/>
            </a:pPr>
            <a:r>
              <a:rPr sz="3000"/>
              <a:t>Religious toleration except for Unitarians and Roman Catholics</a:t>
            </a:r>
            <a:endParaRPr sz="3000"/>
          </a:p>
          <a:p>
            <a:pPr lvl="0">
              <a:buBlip>
                <a:blip r:embed="rId2"/>
              </a:buBlip>
              <a:defRPr sz="1800"/>
            </a:pPr>
            <a:r>
              <a:rPr sz="3000"/>
              <a:t>Freedom of speech and press</a:t>
            </a:r>
            <a:endParaRPr sz="3000"/>
          </a:p>
          <a:p>
            <a:pPr lvl="0">
              <a:buBlip>
                <a:blip r:embed="rId2"/>
              </a:buBlip>
              <a:defRPr sz="1800"/>
            </a:pPr>
            <a:r>
              <a:rPr sz="3000"/>
              <a:t>Limited monarchy</a:t>
            </a:r>
            <a:endParaRPr sz="3000"/>
          </a:p>
          <a:p>
            <a:pPr lvl="0">
              <a:buBlip>
                <a:blip r:embed="rId2"/>
              </a:buBlip>
              <a:defRPr sz="1800"/>
            </a:pPr>
            <a:r>
              <a:rPr sz="3000"/>
              <a:t>Courts protect citizens from arbitrary government action</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4" name="Shape 304"/>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Frederick the Great of Prussia</a:t>
            </a:r>
          </a:p>
        </p:txBody>
      </p:sp>
      <p:sp>
        <p:nvSpPr>
          <p:cNvPr id="305" name="Shape 30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Promotion through merit – work and education rather than birth would decide who ruled Prussia</a:t>
            </a:r>
            <a:endParaRPr sz="3000"/>
          </a:p>
          <a:p>
            <a:pPr lvl="0">
              <a:lnSpc>
                <a:spcPct val="90000"/>
              </a:lnSpc>
              <a:buBlip>
                <a:blip r:embed="rId2"/>
              </a:buBlip>
              <a:defRPr sz="1800"/>
            </a:pPr>
            <a:r>
              <a:rPr sz="3000"/>
              <a:t>Religious toleration – for every Christian, Muslim, or Jew</a:t>
            </a:r>
            <a:endParaRPr sz="3000"/>
          </a:p>
          <a:p>
            <a:pPr lvl="0">
              <a:lnSpc>
                <a:spcPct val="90000"/>
              </a:lnSpc>
              <a:buBlip>
                <a:blip r:embed="rId2"/>
              </a:buBlip>
              <a:defRPr sz="1800"/>
            </a:pPr>
            <a:r>
              <a:rPr sz="3000"/>
              <a:t>Administrative and economic reforms – legal reform included abolishing torture and limiting number of capital crimes</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Frederick II of Prussia became known as Frederick the Great after his victories in the Seven Years’ Wars. This portrait of 1763 shows him at the time of those triumphs when he had permanently secured the position of Prussia as a major European power. He was equally interested in the economic development of Prussia.</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Erich Lessing/Art Resource, NY</a:t>
            </a:r>
          </a:p>
        </p:txBody>
      </p:sp>
      <p:pic>
        <p:nvPicPr>
          <p:cNvPr id="308" name="AAFQJTL0.jpeg" descr="AAFQJTL0.jpg"/>
          <p:cNvPicPr/>
          <p:nvPr/>
        </p:nvPicPr>
        <p:blipFill>
          <a:blip r:embed="rId3">
            <a:extLst/>
          </a:blip>
          <a:stretch>
            <a:fillRect/>
          </a:stretch>
        </p:blipFill>
        <p:spPr>
          <a:xfrm>
            <a:off x="2381250" y="0"/>
            <a:ext cx="4991100" cy="6400800"/>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Joseph II of Austria</a:t>
            </a:r>
          </a:p>
        </p:txBody>
      </p:sp>
      <p:sp>
        <p:nvSpPr>
          <p:cNvPr id="313" name="Shape 31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Centralization of authority – aimed to extend the empire at the expense of Poland, Bavaria, and the Ottoman Empire</a:t>
            </a:r>
            <a:endParaRPr sz="2800"/>
          </a:p>
          <a:p>
            <a:pPr lvl="0" marL="320039" indent="-320039">
              <a:lnSpc>
                <a:spcPct val="90000"/>
              </a:lnSpc>
              <a:spcBef>
                <a:spcPts val="600"/>
              </a:spcBef>
              <a:buBlip>
                <a:blip r:embed="rId2"/>
              </a:buBlip>
              <a:defRPr sz="1800"/>
            </a:pPr>
            <a:r>
              <a:rPr sz="2800"/>
              <a:t>Ecclesiastical policies – religious toleration and bringing the Roman Catholic Church under royal control</a:t>
            </a:r>
            <a:endParaRPr sz="2800"/>
          </a:p>
          <a:p>
            <a:pPr lvl="0" marL="320039" indent="-320039">
              <a:lnSpc>
                <a:spcPct val="90000"/>
              </a:lnSpc>
              <a:spcBef>
                <a:spcPts val="600"/>
              </a:spcBef>
              <a:buBlip>
                <a:blip r:embed="rId2"/>
              </a:buBlip>
              <a:defRPr sz="1800"/>
            </a:pPr>
            <a:r>
              <a:rPr sz="2800"/>
              <a:t>Economic and Agrarian Reform </a:t>
            </a:r>
            <a:endParaRPr sz="2800"/>
          </a:p>
          <a:p>
            <a:pPr lvl="1" marL="720969" indent="-263769">
              <a:lnSpc>
                <a:spcPct val="90000"/>
              </a:lnSpc>
              <a:spcBef>
                <a:spcPts val="500"/>
              </a:spcBef>
              <a:buBlip>
                <a:blip r:embed="rId3"/>
              </a:buBlip>
              <a:defRPr sz="1800"/>
            </a:pPr>
            <a:r>
              <a:rPr sz="2400"/>
              <a:t>Improved transportation and trade</a:t>
            </a:r>
            <a:endParaRPr sz="2400"/>
          </a:p>
          <a:p>
            <a:pPr lvl="1" marL="720969" indent="-263769">
              <a:lnSpc>
                <a:spcPct val="90000"/>
              </a:lnSpc>
              <a:spcBef>
                <a:spcPts val="500"/>
              </a:spcBef>
              <a:buBlip>
                <a:blip r:embed="rId3"/>
              </a:buBlip>
              <a:defRPr sz="1800"/>
            </a:pPr>
            <a:r>
              <a:rPr sz="2400"/>
              <a:t>Abolished serfdom</a:t>
            </a:r>
            <a:endParaRPr sz="2400"/>
          </a:p>
          <a:p>
            <a:pPr lvl="1" marL="720969" indent="-263769">
              <a:lnSpc>
                <a:spcPct val="90000"/>
              </a:lnSpc>
              <a:spcBef>
                <a:spcPts val="500"/>
              </a:spcBef>
              <a:buBlip>
                <a:blip r:embed="rId3"/>
              </a:buBlip>
              <a:defRPr sz="1800"/>
            </a:pPr>
            <a:r>
              <a:rPr sz="2400"/>
              <a:t>Land taxation</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Joseph’s coffin was placed in the Capuchin crypt directly in front of his parents’ monument. Joseph had ordered that his sarcophagus be simple in design and constructed of copper, with no embellishment but a cross. The contrast with the elaborate sarcophagus of his parents, Maria Theresa and Francis Stephen, could not be more stark.</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Austrian National Library, Picture Archive, 118.173 STE</a:t>
            </a:r>
          </a:p>
        </p:txBody>
      </p:sp>
      <p:pic>
        <p:nvPicPr>
          <p:cNvPr id="316" name="118.jpeg" descr="118.173 STE.jpg"/>
          <p:cNvPicPr/>
          <p:nvPr/>
        </p:nvPicPr>
        <p:blipFill>
          <a:blip r:embed="rId3">
            <a:extLst/>
          </a:blip>
          <a:stretch>
            <a:fillRect/>
          </a:stretch>
        </p:blipFill>
        <p:spPr>
          <a:xfrm>
            <a:off x="1308100" y="0"/>
            <a:ext cx="7137400" cy="6400800"/>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a:latin typeface="Verdana Bold"/>
                <a:ea typeface="Verdana Bold"/>
                <a:cs typeface="Verdana Bold"/>
                <a:sym typeface="Verdana Bold"/>
              </a:defRPr>
            </a:lvl1pPr>
          </a:lstStyle>
          <a:p>
            <a:pPr lvl="0">
              <a:defRPr sz="1800">
                <a:solidFill>
                  <a:srgbClr val="000000"/>
                </a:solidFill>
              </a:defRPr>
            </a:pPr>
            <a:r>
              <a:rPr sz="4000">
                <a:solidFill>
                  <a:srgbClr val="482400"/>
                </a:solidFill>
              </a:rPr>
              <a:t>Catherine the Great of Russia</a:t>
            </a:r>
          </a:p>
        </p:txBody>
      </p:sp>
      <p:sp>
        <p:nvSpPr>
          <p:cNvPr id="321" name="Shape 32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Limited administrative reform – local control of the nobility</a:t>
            </a:r>
            <a:endParaRPr sz="3000"/>
          </a:p>
          <a:p>
            <a:pPr lvl="0">
              <a:buBlip>
                <a:blip r:embed="rId2"/>
              </a:buBlip>
              <a:defRPr sz="1800"/>
            </a:pPr>
            <a:r>
              <a:rPr sz="3000"/>
              <a:t>Economic growth – opened up trade and favored the expansion of the urban middle class</a:t>
            </a:r>
            <a:endParaRPr sz="3000"/>
          </a:p>
          <a:p>
            <a:pPr lvl="0">
              <a:buBlip>
                <a:blip r:embed="rId2"/>
              </a:buBlip>
              <a:defRPr sz="1800"/>
            </a:pPr>
            <a:r>
              <a:rPr sz="3000"/>
              <a:t>Territorial expansion – to warm weather ports along the Baltic and Black Seas</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Catherine the Great ascended to the Russian throne after the murder of her husband. She tried initially to enact major reforms, but she never intended to abandon absolutism. She assured nobles of their rights and by the end of her reign had imposed press censorship.</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a:t>
            </a:r>
          </a:p>
        </p:txBody>
      </p:sp>
      <p:pic>
        <p:nvPicPr>
          <p:cNvPr id="324" name="AABQIPC0.jpeg" descr="AABQIPC0.jpg"/>
          <p:cNvPicPr/>
          <p:nvPr/>
        </p:nvPicPr>
        <p:blipFill>
          <a:blip r:embed="rId3">
            <a:extLst/>
          </a:blip>
          <a:stretch>
            <a:fillRect/>
          </a:stretch>
        </p:blipFill>
        <p:spPr>
          <a:xfrm>
            <a:off x="2570162" y="0"/>
            <a:ext cx="4613276" cy="6400800"/>
          </a:xfrm>
          <a:prstGeom prst="rect">
            <a:avLst/>
          </a:prstGeom>
          <a:ln w="12700">
            <a:miter lim="400000"/>
          </a:ln>
        </p:spPr>
      </p:pic>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Shape 32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Map 17–1 </a:t>
            </a:r>
            <a:r>
              <a:rPr sz="935">
                <a:solidFill>
                  <a:srgbClr val="482400"/>
                </a:solidFill>
                <a:latin typeface="Arial Bold"/>
                <a:ea typeface="Arial Bold"/>
                <a:cs typeface="Arial Bold"/>
                <a:sym typeface="Arial Bold"/>
              </a:rPr>
              <a:t>EXPANSION OF RUSSIA, 1689–1796</a:t>
            </a:r>
            <a:r>
              <a:rPr sz="935">
                <a:solidFill>
                  <a:srgbClr val="482400"/>
                </a:solidFill>
                <a:latin typeface="Arial"/>
                <a:ea typeface="Arial"/>
                <a:cs typeface="Arial"/>
                <a:sym typeface="Arial"/>
              </a:rPr>
              <a:t> The overriding territorial aim of the two most powerful Russian monarchs of the 18th century, Peter the Great (in the first quarter of the century) and Catherine the Great (in the last half of the century) was to secure navigable outlets to the sea in both the north and the south for Russia</a:t>
            </a:r>
            <a:r>
              <a:rPr sz="935">
                <a:solidFill>
                  <a:srgbClr val="482400"/>
                </a:solidFill>
                <a:latin typeface="Arial"/>
                <a:ea typeface="Arial"/>
                <a:cs typeface="Arial"/>
                <a:sym typeface="Arial"/>
              </a:rPr>
              <a:t>’</a:t>
            </a:r>
            <a:r>
              <a:rPr sz="935">
                <a:solidFill>
                  <a:srgbClr val="482400"/>
                </a:solidFill>
                <a:latin typeface="Arial"/>
                <a:ea typeface="Arial"/>
                <a:cs typeface="Arial"/>
                <a:sym typeface="Arial"/>
              </a:rPr>
              <a:t>s vast empire; hence Peter</a:t>
            </a:r>
            <a:r>
              <a:rPr sz="935">
                <a:solidFill>
                  <a:srgbClr val="482400"/>
                </a:solidFill>
                <a:latin typeface="Arial"/>
                <a:ea typeface="Arial"/>
                <a:cs typeface="Arial"/>
                <a:sym typeface="Arial"/>
              </a:rPr>
              <a:t>’</a:t>
            </a:r>
            <a:r>
              <a:rPr sz="935">
                <a:solidFill>
                  <a:srgbClr val="482400"/>
                </a:solidFill>
                <a:latin typeface="Arial"/>
                <a:ea typeface="Arial"/>
                <a:cs typeface="Arial"/>
                <a:sym typeface="Arial"/>
              </a:rPr>
              <a:t>s push to the Baltic Sea and Catherine</a:t>
            </a:r>
            <a:r>
              <a:rPr sz="935">
                <a:solidFill>
                  <a:srgbClr val="482400"/>
                </a:solidFill>
                <a:latin typeface="Arial"/>
                <a:ea typeface="Arial"/>
                <a:cs typeface="Arial"/>
                <a:sym typeface="Arial"/>
              </a:rPr>
              <a:t>’</a:t>
            </a:r>
            <a:r>
              <a:rPr sz="935">
                <a:solidFill>
                  <a:srgbClr val="482400"/>
                </a:solidFill>
                <a:latin typeface="Arial"/>
                <a:ea typeface="Arial"/>
                <a:cs typeface="Arial"/>
                <a:sym typeface="Arial"/>
              </a:rPr>
              <a:t>s to the Black Sea. Russia also expanded into Central Asia and Siberia during this time period.</a:t>
            </a:r>
          </a:p>
        </p:txBody>
      </p:sp>
      <p:pic>
        <p:nvPicPr>
          <p:cNvPr id="329" name="KNB17M01.jpeg" descr="KNB17M01.jpg"/>
          <p:cNvPicPr/>
          <p:nvPr/>
        </p:nvPicPr>
        <p:blipFill>
          <a:blip r:embed="rId3">
            <a:extLst/>
          </a:blip>
          <a:stretch>
            <a:fillRect/>
          </a:stretch>
        </p:blipFill>
        <p:spPr>
          <a:xfrm>
            <a:off x="2878137" y="0"/>
            <a:ext cx="3997326" cy="6400800"/>
          </a:xfrm>
          <a:prstGeom prst="rect">
            <a:avLst/>
          </a:prstGeom>
          <a:ln w="12700">
            <a:miter lim="400000"/>
          </a:ln>
        </p:spPr>
      </p:pic>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Partitions of Poland</a:t>
            </a:r>
          </a:p>
        </p:txBody>
      </p:sp>
      <p:sp>
        <p:nvSpPr>
          <p:cNvPr id="334" name="Shape 33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Land split by Russia, Austria, and Prussia</a:t>
            </a:r>
            <a:endParaRPr sz="3000"/>
          </a:p>
          <a:p>
            <a:pPr lvl="0">
              <a:buBlip>
                <a:blip r:embed="rId2"/>
              </a:buBlip>
              <a:defRPr sz="1800"/>
            </a:pPr>
            <a:r>
              <a:rPr sz="3000"/>
              <a:t>Proved that without a strong bureaucracy, monarchy, and army, a nation could not survive</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17–2 </a:t>
            </a:r>
            <a:r>
              <a:rPr sz="1100">
                <a:solidFill>
                  <a:srgbClr val="482400"/>
                </a:solidFill>
                <a:latin typeface="Arial Bold"/>
                <a:ea typeface="Arial Bold"/>
                <a:cs typeface="Arial Bold"/>
                <a:sym typeface="Arial Bold"/>
              </a:rPr>
              <a:t>PARTITIONS OF POLAND, 1772, 1793, AND 1795.</a:t>
            </a:r>
            <a:r>
              <a:rPr sz="1100">
                <a:solidFill>
                  <a:srgbClr val="482400"/>
                </a:solidFill>
                <a:latin typeface="Arial"/>
                <a:ea typeface="Arial"/>
                <a:cs typeface="Arial"/>
                <a:sym typeface="Arial"/>
              </a:rPr>
              <a:t> The callous eradication of Poland from the map displayed 18th-century power politics at its most extreme. Poland, without a strong central government, fell victim to the strong absolute monarchies of central and eastern Europe.</a:t>
            </a:r>
          </a:p>
        </p:txBody>
      </p:sp>
      <p:pic>
        <p:nvPicPr>
          <p:cNvPr id="337" name="KNB17M02.jpeg" descr="KNB17M02.jpg"/>
          <p:cNvPicPr/>
          <p:nvPr/>
        </p:nvPicPr>
        <p:blipFill>
          <a:blip r:embed="rId3">
            <a:extLst/>
          </a:blip>
          <a:stretch>
            <a:fillRect/>
          </a:stretch>
        </p:blipFill>
        <p:spPr>
          <a:xfrm>
            <a:off x="2867025" y="0"/>
            <a:ext cx="4019550" cy="6400800"/>
          </a:xfrm>
          <a:prstGeom prst="rect">
            <a:avLst/>
          </a:prstGeom>
          <a:ln w="12700">
            <a:miter lim="400000"/>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idx="4294967295"/>
          </p:nvPr>
        </p:nvSpPr>
        <p:spPr>
          <a:xfrm>
            <a:off x="838200" y="76200"/>
            <a:ext cx="8229600" cy="1371600"/>
          </a:xfrm>
          <a:prstGeom prst="rect">
            <a:avLst/>
          </a:prstGeom>
        </p:spPr>
        <p:txBody>
          <a:bodyPr lIns="0" tIns="0" rIns="0" bIns="0">
            <a:normAutofit fontScale="100000" lnSpcReduction="0"/>
          </a:bodyPr>
          <a:lstStyle>
            <a:lvl1pPr>
              <a:defRPr sz="3600"/>
            </a:lvl1pPr>
          </a:lstStyle>
          <a:p>
            <a:pPr lvl="0">
              <a:defRPr sz="1800">
                <a:solidFill>
                  <a:srgbClr val="000000"/>
                </a:solidFill>
              </a:defRPr>
            </a:pPr>
            <a:r>
              <a:rPr sz="3600">
                <a:solidFill>
                  <a:srgbClr val="482400"/>
                </a:solidFill>
              </a:rPr>
              <a:t>The End of the Eighteenth Century in Central and Eastern Europe</a:t>
            </a:r>
          </a:p>
        </p:txBody>
      </p:sp>
      <p:sp>
        <p:nvSpPr>
          <p:cNvPr id="342" name="Shape 342"/>
          <p:cNvSpPr/>
          <p:nvPr>
            <p:ph type="body" idx="4294967295"/>
          </p:nvPr>
        </p:nvSpPr>
        <p:spPr>
          <a:xfrm>
            <a:off x="1062037" y="1524000"/>
            <a:ext cx="7700963" cy="4727575"/>
          </a:xfrm>
          <a:prstGeom prst="rect">
            <a:avLst/>
          </a:prstGeom>
        </p:spPr>
        <p:txBody>
          <a:bodyPr lIns="0" tIns="0" rIns="0" bIns="0">
            <a:normAutofit fontScale="100000" lnSpcReduction="0"/>
          </a:bodyPr>
          <a:lstStyle/>
          <a:p>
            <a:pPr lvl="0" marL="297637" indent="-297637" defTabSz="850391">
              <a:spcBef>
                <a:spcPts val="600"/>
              </a:spcBef>
              <a:buBlip>
                <a:blip r:embed="rId2"/>
              </a:buBlip>
              <a:defRPr sz="1800"/>
            </a:pPr>
            <a:r>
              <a:rPr sz="2604"/>
              <a:t>Nations became more conservative and politically more repressive</a:t>
            </a:r>
            <a:endParaRPr sz="2604"/>
          </a:p>
          <a:p>
            <a:pPr lvl="0" marL="297637" indent="-297637" defTabSz="850391">
              <a:spcBef>
                <a:spcPts val="600"/>
              </a:spcBef>
              <a:buBlip>
                <a:blip r:embed="rId2"/>
              </a:buBlip>
              <a:defRPr sz="1800"/>
            </a:pPr>
            <a:r>
              <a:rPr sz="2604"/>
              <a:t>Fading monarchs</a:t>
            </a:r>
            <a:endParaRPr sz="2604"/>
          </a:p>
          <a:p>
            <a:pPr lvl="1" marL="670501" indent="-245305" defTabSz="850391">
              <a:spcBef>
                <a:spcPts val="500"/>
              </a:spcBef>
              <a:buBlip>
                <a:blip r:embed="rId3"/>
              </a:buBlip>
              <a:defRPr sz="1800"/>
            </a:pPr>
            <a:r>
              <a:rPr sz="2232">
                <a:latin typeface="Verdana Bold"/>
                <a:ea typeface="Verdana Bold"/>
                <a:cs typeface="Verdana Bold"/>
                <a:sym typeface="Verdana Bold"/>
              </a:rPr>
              <a:t>Frederick the Great of Prussia</a:t>
            </a:r>
            <a:r>
              <a:rPr sz="2232"/>
              <a:t> – grew remote with age and left the aristocracy to fill government posts</a:t>
            </a:r>
            <a:endParaRPr sz="2232"/>
          </a:p>
          <a:p>
            <a:pPr lvl="1" marL="670501" indent="-245305" defTabSz="850391">
              <a:spcBef>
                <a:spcPts val="500"/>
              </a:spcBef>
              <a:buBlip>
                <a:blip r:embed="rId3"/>
              </a:buBlip>
              <a:defRPr sz="1800"/>
            </a:pPr>
            <a:r>
              <a:rPr sz="2232">
                <a:latin typeface="Verdana Bold"/>
                <a:ea typeface="Verdana Bold"/>
                <a:cs typeface="Verdana Bold"/>
                <a:sym typeface="Verdana Bold"/>
              </a:rPr>
              <a:t>Joseph II of Austria</a:t>
            </a:r>
            <a:r>
              <a:rPr sz="2232"/>
              <a:t> – in response to criticism turned to censorship and the secret police</a:t>
            </a:r>
            <a:endParaRPr sz="2232"/>
          </a:p>
          <a:p>
            <a:pPr lvl="1" marL="670501" indent="-245305" defTabSz="850391">
              <a:spcBef>
                <a:spcPts val="500"/>
              </a:spcBef>
              <a:buBlip>
                <a:blip r:embed="rId3"/>
              </a:buBlip>
              <a:defRPr sz="1800"/>
            </a:pPr>
            <a:r>
              <a:rPr sz="2232">
                <a:latin typeface="Verdana Bold"/>
                <a:ea typeface="Verdana Bold"/>
                <a:cs typeface="Verdana Bold"/>
                <a:sym typeface="Verdana Bold"/>
              </a:rPr>
              <a:t>Catherine the Great of Russia</a:t>
            </a:r>
            <a:r>
              <a:rPr sz="2232"/>
              <a:t> – peasant uprisings led to fears of social and political upheaval</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Print Culture</a:t>
            </a:r>
          </a:p>
        </p:txBody>
      </p:sp>
      <p:sp>
        <p:nvSpPr>
          <p:cNvPr id="147" name="Shape 14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volume of printed materials increased; books, journals, magazines, daily newspapers</a:t>
            </a:r>
            <a:endParaRPr sz="3000"/>
          </a:p>
          <a:p>
            <a:pPr lvl="0">
              <a:buBlip>
                <a:blip r:embed="rId2"/>
              </a:buBlip>
              <a:defRPr sz="1800"/>
            </a:pPr>
            <a:r>
              <a:rPr sz="3000"/>
              <a:t>Religious versus secular – increasing number of books that were not religious led to criticism</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Print Culture (cont.)</a:t>
            </a:r>
          </a:p>
        </p:txBody>
      </p:sp>
      <p:sp>
        <p:nvSpPr>
          <p:cNvPr id="150" name="Shape 15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People of print</a:t>
            </a:r>
            <a:endParaRPr sz="3000"/>
          </a:p>
          <a:p>
            <a:pPr lvl="1" marL="742950" indent="-285750">
              <a:spcBef>
                <a:spcPts val="600"/>
              </a:spcBef>
              <a:buBlip>
                <a:blip r:embed="rId3"/>
              </a:buBlip>
              <a:defRPr sz="1800"/>
            </a:pPr>
            <a:r>
              <a:rPr sz="2600">
                <a:latin typeface="Verdana Bold"/>
                <a:ea typeface="Verdana Bold"/>
                <a:cs typeface="Verdana Bold"/>
                <a:sym typeface="Verdana Bold"/>
              </a:rPr>
              <a:t>Joseph Addison </a:t>
            </a:r>
            <a:r>
              <a:rPr sz="2600"/>
              <a:t>and </a:t>
            </a:r>
            <a:r>
              <a:rPr sz="2600">
                <a:latin typeface="Verdana Bold"/>
                <a:ea typeface="Verdana Bold"/>
                <a:cs typeface="Verdana Bold"/>
                <a:sym typeface="Verdana Bold"/>
              </a:rPr>
              <a:t>Richard Steele </a:t>
            </a:r>
            <a:r>
              <a:rPr sz="2600"/>
              <a:t>- published books on politeness and the value of books</a:t>
            </a:r>
            <a:endParaRPr sz="2600"/>
          </a:p>
          <a:p>
            <a:pPr lvl="1" marL="742950" indent="-285750">
              <a:spcBef>
                <a:spcPts val="600"/>
              </a:spcBef>
              <a:buBlip>
                <a:blip r:embed="rId3"/>
              </a:buBlip>
              <a:defRPr sz="1800"/>
            </a:pPr>
            <a:r>
              <a:rPr sz="2600">
                <a:latin typeface="Verdana Bold"/>
                <a:ea typeface="Verdana Bold"/>
                <a:cs typeface="Verdana Bold"/>
                <a:sym typeface="Verdana Bold"/>
              </a:rPr>
              <a:t>Alexander Pope </a:t>
            </a:r>
            <a:r>
              <a:rPr sz="2600"/>
              <a:t>and </a:t>
            </a:r>
            <a:r>
              <a:rPr sz="2600">
                <a:latin typeface="Verdana Bold"/>
                <a:ea typeface="Verdana Bold"/>
                <a:cs typeface="Verdana Bold"/>
                <a:sym typeface="Verdana Bold"/>
              </a:rPr>
              <a:t>Voltaire </a:t>
            </a:r>
            <a:r>
              <a:rPr sz="2600"/>
              <a:t>– become wealthy and famous from their writings</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Print Culture (cont.)</a:t>
            </a:r>
          </a:p>
        </p:txBody>
      </p:sp>
      <p:sp>
        <p:nvSpPr>
          <p:cNvPr id="153" name="Shape 15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latin typeface="Verdana Bold"/>
                <a:ea typeface="Verdana Bold"/>
                <a:cs typeface="Verdana Bold"/>
                <a:sym typeface="Verdana Bold"/>
              </a:rPr>
              <a:t>Public opinion </a:t>
            </a:r>
            <a:r>
              <a:rPr sz="3000"/>
              <a:t>– the collective effect on political and social life of views discussed in the home, workplace, and places of leisure</a:t>
            </a:r>
            <a:endParaRPr sz="3000"/>
          </a:p>
          <a:p>
            <a:pPr lvl="1" marL="742950" indent="-285750">
              <a:spcBef>
                <a:spcPts val="600"/>
              </a:spcBef>
              <a:buBlip>
                <a:blip r:embed="rId3"/>
              </a:buBlip>
              <a:defRPr sz="1800"/>
            </a:pPr>
            <a:r>
              <a:rPr sz="2600"/>
              <a:t>Government had to answer to the people</a:t>
            </a:r>
            <a:endParaRPr sz="2600"/>
          </a:p>
          <a:p>
            <a:pPr lvl="1" marL="742950" indent="-285750">
              <a:spcBef>
                <a:spcPts val="600"/>
              </a:spcBef>
              <a:buBlip>
                <a:blip r:embed="rId3"/>
              </a:buBlip>
              <a:defRPr sz="1800"/>
            </a:pPr>
            <a:r>
              <a:rPr sz="2600"/>
              <a:t>Central European governments censored books in fear, confiscated offending titles, and imprisoned authors</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t>
            </a:r>
            <a:r>
              <a:rPr sz="4000">
                <a:solidFill>
                  <a:srgbClr val="482400"/>
                </a:solidFill>
                <a:latin typeface="Verdana Bold"/>
                <a:ea typeface="Verdana Bold"/>
                <a:cs typeface="Verdana Bold"/>
                <a:sym typeface="Verdana Bold"/>
              </a:rPr>
              <a:t>Philosophes</a:t>
            </a:r>
          </a:p>
        </p:txBody>
      </p:sp>
      <p:sp>
        <p:nvSpPr>
          <p:cNvPr id="156" name="Shape 156"/>
          <p:cNvSpPr/>
          <p:nvPr>
            <p:ph type="body" idx="4294967295"/>
          </p:nvPr>
        </p:nvSpPr>
        <p:spPr>
          <a:xfrm>
            <a:off x="1062037" y="1524000"/>
            <a:ext cx="8081963" cy="4727575"/>
          </a:xfrm>
          <a:prstGeom prst="rect">
            <a:avLst/>
          </a:prstGeom>
        </p:spPr>
        <p:txBody>
          <a:bodyPr lIns="0" tIns="0" rIns="0" bIns="0">
            <a:normAutofit fontScale="100000" lnSpcReduction="0"/>
          </a:bodyPr>
          <a:lstStyle/>
          <a:p>
            <a:pPr lvl="0">
              <a:lnSpc>
                <a:spcPct val="90000"/>
              </a:lnSpc>
              <a:buBlip>
                <a:blip r:embed="rId2"/>
              </a:buBlip>
              <a:defRPr sz="1800"/>
            </a:pPr>
            <a:r>
              <a:rPr sz="3000"/>
              <a:t>People who favored change, championed reform, and advocated toleration</a:t>
            </a:r>
            <a:endParaRPr sz="3000">
              <a:latin typeface="Verdana Bold"/>
              <a:ea typeface="Verdana Bold"/>
              <a:cs typeface="Verdana Bold"/>
              <a:sym typeface="Verdana Bold"/>
            </a:endParaRPr>
          </a:p>
          <a:p>
            <a:pPr lvl="0">
              <a:lnSpc>
                <a:spcPct val="90000"/>
              </a:lnSpc>
              <a:buBlip>
                <a:blip r:embed="rId2"/>
              </a:buBlip>
              <a:defRPr sz="1800"/>
            </a:pPr>
            <a:r>
              <a:rPr sz="3000"/>
              <a:t>Could be found at universities and coffee houses</a:t>
            </a:r>
            <a:endParaRPr sz="3000">
              <a:latin typeface="Verdana Bold"/>
              <a:ea typeface="Verdana Bold"/>
              <a:cs typeface="Verdana Bold"/>
              <a:sym typeface="Verdana Bold"/>
            </a:endParaRPr>
          </a:p>
          <a:p>
            <a:pPr lvl="0">
              <a:lnSpc>
                <a:spcPct val="90000"/>
              </a:lnSpc>
              <a:buBlip>
                <a:blip r:embed="rId2"/>
              </a:buBlip>
              <a:defRPr sz="1800"/>
            </a:pPr>
            <a:r>
              <a:rPr sz="3000"/>
              <a:t>Usually supported expansion of trade, improvement of agriculture and transportation, invention of new manufacturing industries</a:t>
            </a:r>
            <a:endParaRPr sz="3000"/>
          </a:p>
          <a:p>
            <a:pPr lvl="0">
              <a:lnSpc>
                <a:spcPct val="90000"/>
              </a:lnSpc>
              <a:buBlip>
                <a:blip r:embed="rId2"/>
              </a:buBlip>
              <a:defRPr sz="1800"/>
            </a:pPr>
            <a:r>
              <a:rPr sz="3000"/>
              <a:t>Adept at attracting wealthy supporters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