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Romanian peasants rally at Blaj in Transylvania on May 15, 1848. In 1848 Ana Ipatescu helped to lead Transylvanian revolutionaries against Russian rule. Transylvania is part of present-day Romania. The revolutions of 1848 in Eastern Europe were primarily uprisings of nationalist groups. Although generally repressed in the revolutions of that year, subject nationalities would prove a source of political upheaval and unrest in the region throughout the rest of the century, ultimately providing the spark for the outbreak of World War I.</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Rally of the Romanian Peasants at Blaj in Transylvania on the 15th of May, 1848 (colour lithograph). Hungarian School/Private Collection/Archives Charmet/The Bridgeman Art Library International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lvl="0"/>
          </a:p>
        </p:txBody>
      </p:sp>
      <p:sp>
        <p:nvSpPr>
          <p:cNvPr id="214" name="Shape 21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many prisons, treadmills like these were the only source of exercise available to English prisoners.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Kulturbesitz/Art Resource, NY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lvl="0"/>
          </a:p>
        </p:txBody>
      </p:sp>
      <p:sp>
        <p:nvSpPr>
          <p:cNvPr id="231" name="Shape 23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Robert Owen, a Scottish industrialist and early socialist, created an ideal industrial community at New Lanark, Scotland. He believed deeply in the power of education and saw that the children of workmen received sound educations.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Mary Evans Picture Library/Alamy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lvl="0"/>
          </a:p>
        </p:txBody>
      </p:sp>
      <p:sp>
        <p:nvSpPr>
          <p:cNvPr id="245" name="Shape 24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Karl Marx’s communist philosophy became the most widespread of the many varieties of socialism, but his monumental work became subject to varying interpretations, criticisms, and revisions that continue to this day.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Library of Congress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lvl="0"/>
          </a:p>
        </p:txBody>
      </p:sp>
      <p:sp>
        <p:nvSpPr>
          <p:cNvPr id="253" name="Shape 25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21–2 </a:t>
            </a:r>
            <a:r>
              <a:rPr sz="1200">
                <a:latin typeface="Arial Bold"/>
                <a:ea typeface="Arial Bold"/>
                <a:cs typeface="Arial Bold"/>
                <a:sym typeface="Arial Bold"/>
              </a:rPr>
              <a:t>CENTERS OF REVOLUTION IN 1848–1849</a:t>
            </a:r>
            <a:r>
              <a:rPr sz="1200">
                <a:latin typeface="Arial"/>
                <a:ea typeface="Arial"/>
                <a:cs typeface="Arial"/>
                <a:sym typeface="Arial"/>
              </a:rPr>
              <a:t> The revolution that toppled the July monarchy in Paris in 1848 soon spread to Austria and many of the German and Italian states. Yet by the end of 1849, most of these uprisings had been suppressed.</a:t>
            </a:r>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lvl="0"/>
          </a:p>
        </p:txBody>
      </p:sp>
      <p:sp>
        <p:nvSpPr>
          <p:cNvPr id="264" name="Shape 26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During the February days of the French Revolution of 1848, crowds in Paris burned the throne of Louis Philippe.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Kulturbesitz/Art Resource, NY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lvl="0"/>
          </a:p>
        </p:txBody>
      </p:sp>
      <p:sp>
        <p:nvSpPr>
          <p:cNvPr id="269" name="Shape 26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Women who hoped the principles of 1848 would apply to their own political rights were sorely disappointed. Fear that women’s political participation would lead to the emasculation of their husbands played into a strong backlash against nascent feminism. In this 1848 cartoon, a woman tells her husband she’s going to the club, leaving him to care for their infant daughter.</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Photos 12/Alamy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lvl="0"/>
          </a:p>
        </p:txBody>
      </p:sp>
      <p:sp>
        <p:nvSpPr>
          <p:cNvPr id="283" name="Shape 28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Louis Kossuth, a Hungarian nationalist, seeking to raise troops to fight for Hungarian independence during the revolutionary disturbances of 1848.</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Kulturbesitz/Art Resource, NY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lvl="0"/>
          </a:p>
        </p:txBody>
      </p:sp>
      <p:sp>
        <p:nvSpPr>
          <p:cNvPr id="300" name="Shape 30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slave revolt on the French island of St. Domingue achieved the largest emancipation of slaves in the eighteenth century. In this print, Toussaint L’Ouverture leads the revolt.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CORBIS/Bettmann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lvl="0"/>
          </a:p>
        </p:txBody>
      </p:sp>
      <p:sp>
        <p:nvSpPr>
          <p:cNvPr id="308" name="Shape 30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After 1833, the British Royal Navy patrolled the African coasts attempting to intercept slave-trading ships. In 1868, the British ship HMS Daphne captured a slaving ship and freed the slaves. A British lieutenant, John Armstrong Challice, included photographs of the freed slaves in his report to the Foreign Office as part of his efforts to apply pressure to ending the slave trade out of Zanzibar.</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National Archives (UK) Catalogue reference: FO 84/1310 (b)</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lvl="0"/>
          </a:p>
        </p:txBody>
      </p:sp>
      <p:sp>
        <p:nvSpPr>
          <p:cNvPr id="132" name="Shape 13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Painter George Frederick Watts’ 1850 depiction of a scene set during the Irish Potato Famine. So many people starved during the famine that workhouses could not shelter them all.</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Trustees of the Watts Gallery, Compton, Surrey, UK/The Bridgeman Art Library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lvl="0"/>
          </a:p>
        </p:txBody>
      </p:sp>
      <p:sp>
        <p:nvSpPr>
          <p:cNvPr id="140" name="Shape 14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21–1 </a:t>
            </a:r>
            <a:r>
              <a:rPr sz="1200">
                <a:latin typeface="Arial Bold"/>
                <a:ea typeface="Arial Bold"/>
                <a:cs typeface="Arial Bold"/>
                <a:sym typeface="Arial Bold"/>
              </a:rPr>
              <a:t>EUROPEAN RAILROADS IN 1850</a:t>
            </a:r>
            <a:r>
              <a:rPr sz="1200">
                <a:latin typeface="Arial"/>
                <a:ea typeface="Arial"/>
                <a:cs typeface="Arial"/>
                <a:sym typeface="Arial"/>
              </a:rPr>
              <a:t> A mid-century Britain had the most extensive rail network, and the most industrialized economy, in Europe, but rail lines were expanding rapidly in France, the German states, and Austria. Southern and eastern Europe had few railways, and the Ottoman Empire had none.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lvl="0"/>
          </a:p>
        </p:txBody>
      </p:sp>
      <p:sp>
        <p:nvSpPr>
          <p:cNvPr id="145" name="Shape 14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George Stephenson (1781–1848) invented the locomotive in 1814, but the “Rocket,” his improved design shown here, did not win out over other competitors until 1829. In the following two decades the spread of railways transformed the economy of Western Europe.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Image Works/Mary Evans Picture Library Ltd.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lvl="0"/>
          </a:p>
        </p:txBody>
      </p:sp>
      <p:sp>
        <p:nvSpPr>
          <p:cNvPr id="159" name="Shape 159"/>
          <p:cNvSpPr/>
          <p:nvPr>
            <p:ph type="body" sz="quarter" idx="1"/>
          </p:nvPr>
        </p:nvSpPr>
        <p:spPr>
          <a:prstGeom prst="rect">
            <a:avLst/>
          </a:prstGeom>
        </p:spPr>
        <p:txBody>
          <a:bodyPr/>
          <a:lstStyle/>
          <a:p>
            <a:pPr lvl="0">
              <a:lnSpc>
                <a:spcPct val="80000"/>
              </a:lnSpc>
              <a:spcBef>
                <a:spcPts val="200"/>
              </a:spcBef>
              <a:defRPr sz="1800"/>
            </a:pPr>
            <a:r>
              <a:rPr sz="800">
                <a:latin typeface="Arial"/>
                <a:ea typeface="Arial"/>
                <a:cs typeface="Arial"/>
                <a:sym typeface="Arial"/>
              </a:rPr>
              <a:t>Power looms used in the mass production of textiles during the Industrial Revolution. </a:t>
            </a:r>
            <a:br>
              <a:rPr sz="800">
                <a:latin typeface="Arial"/>
                <a:ea typeface="Arial"/>
                <a:cs typeface="Arial"/>
                <a:sym typeface="Arial"/>
              </a:rPr>
            </a:br>
            <a:r>
              <a:rPr sz="800">
                <a:latin typeface="Arial"/>
                <a:ea typeface="Arial"/>
                <a:cs typeface="Arial"/>
                <a:sym typeface="Arial"/>
              </a:rPr>
              <a:t>Dorling Kindersley Medical Library/David Lyons © Dorling Kindersley. Courtesy of the Boott Cotton Mills Museum, Lowell, Massachusetts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lvl="0"/>
          </a:p>
        </p:txBody>
      </p:sp>
      <p:sp>
        <p:nvSpPr>
          <p:cNvPr id="167" name="Shape 16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the 1830s and 1840s, the Chartists circulated petitions throughout Britain demanding political reform. Here the petitions are being taken to Parliament in a vast ceremonious procession.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Mary Evans Picture Library/ Alamy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lvl="0"/>
          </a:p>
        </p:txBody>
      </p:sp>
      <p:sp>
        <p:nvSpPr>
          <p:cNvPr id="175" name="Shape 175"/>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The Great Exhibition in London</a:t>
            </a:r>
            <a:r>
              <a:rPr sz="1200">
                <a:latin typeface="Arial"/>
                <a:ea typeface="Arial"/>
                <a:cs typeface="Arial"/>
                <a:sym typeface="Arial"/>
              </a:rPr>
              <a:t> The Great Exhibition of 1851 was held in London to celebrate progress in industry and commerce achieved through the new industrial order. Its organizers invited governments and businesses from around the globe to display the products they manufactured. The organizers generally supported free trade and believed the displays would demonstrate the value of peaceful commerce.</a:t>
            </a:r>
            <a:br>
              <a:rPr sz="1200">
                <a:latin typeface="Arial"/>
                <a:ea typeface="Arial"/>
                <a:cs typeface="Arial"/>
                <a:sym typeface="Arial"/>
              </a:rPr>
            </a:br>
            <a:r>
              <a:rPr sz="1200">
                <a:latin typeface="Arial"/>
                <a:ea typeface="Arial"/>
                <a:cs typeface="Arial"/>
                <a:sym typeface="Arial"/>
              </a:rPr>
              <a:t>London's Crystal Palace during the International Exhibition of 1851. Victoria &amp; Albert Museum, London, Great Britain/Art Resource, NY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lvl="0"/>
          </a:p>
        </p:txBody>
      </p:sp>
      <p:sp>
        <p:nvSpPr>
          <p:cNvPr id="180" name="Shape 18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As textile production became increasingly automated in the nineteenth century, textile factories required fewer skilled workers and more unskilled attendants. To fill these unskilled positions, factory owners turned increasingly to unmarried women and widows, who worked for lower wages than men and were less likely to form labor organizations.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Courtesy of the Library of Congress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lvl="0"/>
          </a:p>
        </p:txBody>
      </p:sp>
      <p:sp>
        <p:nvSpPr>
          <p:cNvPr id="209" name="Shape 20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London policeman. Professional police forces did not exist before the early nineteenth century. The London police force was created in 1829.</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 Sergeant of 1865 (colour litho), Fosten, Bryan (b.1928)/Private Collection/Peter Newark Pictures/The Bridgeman Art Library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Click to edit Master title style</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1143000" y="4191000"/>
            <a:ext cx="75438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21</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Economic Advances </a:t>
            </a:r>
            <a:br>
              <a:rPr sz="3000">
                <a:latin typeface="Times New Roman"/>
                <a:ea typeface="Times New Roman"/>
                <a:cs typeface="Times New Roman"/>
                <a:sym typeface="Times New Roman"/>
              </a:rPr>
            </a:br>
            <a:r>
              <a:rPr sz="3000">
                <a:latin typeface="Times New Roman"/>
                <a:ea typeface="Times New Roman"/>
                <a:cs typeface="Times New Roman"/>
                <a:sym typeface="Times New Roman"/>
              </a:rPr>
              <a:t>and Social Unrest (1830–1850)</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Labor (cont.)</a:t>
            </a:r>
          </a:p>
        </p:txBody>
      </p:sp>
      <p:sp>
        <p:nvSpPr>
          <p:cNvPr id="154" name="Shape 15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Guild system </a:t>
            </a:r>
            <a:r>
              <a:rPr sz="3000"/>
              <a:t>– an association of merchants or craftsmen that offered protection to its members and set rules for their work and products</a:t>
            </a:r>
            <a:endParaRPr sz="3000"/>
          </a:p>
          <a:p>
            <a:pPr lvl="0">
              <a:buBlip>
                <a:blip r:embed="rId2"/>
              </a:buBlip>
              <a:defRPr sz="1800"/>
            </a:pPr>
            <a:r>
              <a:rPr sz="3000">
                <a:latin typeface="Verdana Bold"/>
                <a:ea typeface="Verdana Bold"/>
                <a:cs typeface="Verdana Bold"/>
                <a:sym typeface="Verdana Bold"/>
              </a:rPr>
              <a:t>Confection </a:t>
            </a:r>
            <a:r>
              <a:rPr sz="3000"/>
              <a:t>– goods, such as shoes, are produced in standard sizes rather than specifically for one customer</a:t>
            </a:r>
            <a:endParaRPr sz="3000"/>
          </a:p>
          <a:p>
            <a:pPr lvl="1" marL="742950" indent="-285750">
              <a:spcBef>
                <a:spcPts val="600"/>
              </a:spcBef>
              <a:buBlip>
                <a:blip r:embed="rId3"/>
              </a:buBlip>
              <a:defRPr sz="1800"/>
            </a:pPr>
            <a:r>
              <a:rPr sz="2600"/>
              <a:t>Led to more division of labor</a:t>
            </a:r>
            <a:endParaRPr sz="2600"/>
          </a:p>
          <a:p>
            <a:pPr lvl="1" marL="742950" indent="-285750">
              <a:spcBef>
                <a:spcPts val="600"/>
              </a:spcBef>
              <a:buBlip>
                <a:blip r:embed="rId3"/>
              </a:buBlip>
              <a:defRPr sz="1800"/>
            </a:pPr>
            <a:r>
              <a:rPr sz="2600"/>
              <a:t>Sometimes lower wages and worker unrest</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lnSpc>
                <a:spcPct val="80000"/>
              </a:lnSpc>
              <a:defRPr sz="1800">
                <a:solidFill>
                  <a:srgbClr val="000000"/>
                </a:solidFill>
              </a:defRPr>
            </a:pPr>
            <a:r>
              <a:rPr sz="1100">
                <a:solidFill>
                  <a:srgbClr val="482400"/>
                </a:solidFill>
                <a:latin typeface="Arial"/>
                <a:ea typeface="Arial"/>
                <a:cs typeface="Arial"/>
                <a:sym typeface="Arial"/>
              </a:rPr>
              <a:t>Power looms used in the mass production of textiles during the Industrial Revolution. </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Dorling Kindersley Medical Library/David Lyons © Dorling Kindersley. Courtesy of the Boott Cotton Mills Museum, Lowell, Massachusetts</a:t>
            </a:r>
          </a:p>
        </p:txBody>
      </p:sp>
      <p:pic>
        <p:nvPicPr>
          <p:cNvPr id="157" name="50480708.jpeg" descr="50480708.jpg"/>
          <p:cNvPicPr/>
          <p:nvPr/>
        </p:nvPicPr>
        <p:blipFill>
          <a:blip r:embed="rId3">
            <a:extLst/>
          </a:blip>
          <a:stretch>
            <a:fillRect/>
          </a:stretch>
        </p:blipFill>
        <p:spPr>
          <a:xfrm>
            <a:off x="2760662" y="0"/>
            <a:ext cx="4232276" cy="6400800"/>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British Chartism</a:t>
            </a:r>
          </a:p>
        </p:txBody>
      </p:sp>
      <p:sp>
        <p:nvSpPr>
          <p:cNvPr id="162" name="Shape 1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latin typeface="Verdana Bold"/>
                <a:ea typeface="Verdana Bold"/>
                <a:cs typeface="Verdana Bold"/>
                <a:sym typeface="Verdana Bold"/>
              </a:rPr>
              <a:t>Chartism</a:t>
            </a:r>
            <a:r>
              <a:rPr sz="3000"/>
              <a:t> – workers in Britain looking for social reform</a:t>
            </a:r>
            <a:endParaRPr sz="3000"/>
          </a:p>
          <a:p>
            <a:pPr lvl="1" marL="742950" indent="-285750">
              <a:lnSpc>
                <a:spcPct val="90000"/>
              </a:lnSpc>
              <a:spcBef>
                <a:spcPts val="600"/>
              </a:spcBef>
              <a:buBlip>
                <a:blip r:embed="rId3"/>
              </a:buBlip>
              <a:defRPr sz="1800"/>
            </a:pPr>
            <a:r>
              <a:rPr sz="2600">
                <a:latin typeface="Verdana Bold"/>
                <a:ea typeface="Verdana Bold"/>
                <a:cs typeface="Verdana Bold"/>
                <a:sym typeface="Verdana Bold"/>
              </a:rPr>
              <a:t>Six Points of the Charter</a:t>
            </a:r>
            <a:r>
              <a:rPr sz="2600"/>
              <a:t> – never passed by Parliament</a:t>
            </a:r>
            <a:endParaRPr sz="2600"/>
          </a:p>
          <a:p>
            <a:pPr lvl="1" marL="742950" indent="-285750">
              <a:lnSpc>
                <a:spcPct val="90000"/>
              </a:lnSpc>
              <a:spcBef>
                <a:spcPts val="600"/>
              </a:spcBef>
              <a:buBlip>
                <a:blip r:embed="rId3"/>
              </a:buBlip>
              <a:defRPr sz="1800"/>
            </a:pPr>
            <a:r>
              <a:rPr sz="2600"/>
              <a:t>Split of Chartists between those who advocated violence and those who wanted to use peaceful means</a:t>
            </a:r>
            <a:endParaRPr sz="2600"/>
          </a:p>
          <a:p>
            <a:pPr lvl="0">
              <a:lnSpc>
                <a:spcPct val="90000"/>
              </a:lnSpc>
              <a:buBlip>
                <a:blip r:embed="rId2"/>
              </a:buBlip>
              <a:defRPr sz="1800"/>
            </a:pPr>
            <a:r>
              <a:rPr sz="3000"/>
              <a:t>Movement ends in 1848, when economy improves drastically in Britain</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the 1830s and 1840s, the Chartists circulated petitions throughout Britain demanding political reform. Here the petitions are being taken to Parliament in a vast ceremonious procession.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Mary Evans Picture Library/ Alamy</a:t>
            </a:r>
          </a:p>
        </p:txBody>
      </p:sp>
      <p:pic>
        <p:nvPicPr>
          <p:cNvPr id="165" name="AACGQSB0.jpeg" descr="AACGQSB0.jpg"/>
          <p:cNvPicPr/>
          <p:nvPr/>
        </p:nvPicPr>
        <p:blipFill>
          <a:blip r:embed="rId3">
            <a:extLst/>
          </a:blip>
          <a:stretch>
            <a:fillRect/>
          </a:stretch>
        </p:blipFill>
        <p:spPr>
          <a:xfrm>
            <a:off x="685800" y="663575"/>
            <a:ext cx="8477250" cy="5127625"/>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Early Factory System </a:t>
            </a:r>
            <a:br>
              <a:rPr sz="4000">
                <a:solidFill>
                  <a:srgbClr val="482400"/>
                </a:solidFill>
              </a:rPr>
            </a:br>
            <a:r>
              <a:rPr sz="4000">
                <a:solidFill>
                  <a:srgbClr val="482400"/>
                </a:solidFill>
              </a:rPr>
              <a:t>and the Family</a:t>
            </a:r>
          </a:p>
        </p:txBody>
      </p:sp>
      <p:sp>
        <p:nvSpPr>
          <p:cNvPr id="170" name="Shape 17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In the early factory system, roles in the family stayed mainly the same; fathers employed their wives and children</a:t>
            </a:r>
            <a:endParaRPr sz="2800"/>
          </a:p>
          <a:p>
            <a:pPr lvl="0" marL="320039" indent="-320039">
              <a:spcBef>
                <a:spcPts val="600"/>
              </a:spcBef>
              <a:buBlip>
                <a:blip r:embed="rId2"/>
              </a:buBlip>
              <a:defRPr sz="1800"/>
            </a:pPr>
            <a:r>
              <a:rPr sz="2800"/>
              <a:t>Newer, easier to use machines led to the employment of unmarried women and children in the factories</a:t>
            </a:r>
            <a:endParaRPr sz="2800"/>
          </a:p>
          <a:p>
            <a:pPr lvl="0" marL="320039" indent="-320039">
              <a:spcBef>
                <a:spcPts val="600"/>
              </a:spcBef>
              <a:buBlip>
                <a:blip r:embed="rId2"/>
              </a:buBlip>
              <a:defRPr sz="1800"/>
            </a:pPr>
            <a:r>
              <a:rPr sz="2800"/>
              <a:t>Wages for skilled laborers became high enough that some children were able to leave the factory and go to school</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704087">
              <a:defRPr sz="1800">
                <a:solidFill>
                  <a:srgbClr val="000000"/>
                </a:solidFill>
              </a:defRPr>
            </a:pPr>
            <a:r>
              <a:rPr sz="846">
                <a:solidFill>
                  <a:srgbClr val="482400"/>
                </a:solidFill>
                <a:latin typeface="Arial Bold"/>
                <a:ea typeface="Arial Bold"/>
                <a:cs typeface="Arial Bold"/>
                <a:sym typeface="Arial Bold"/>
              </a:rPr>
              <a:t>The Great Exhibition in London</a:t>
            </a:r>
            <a:r>
              <a:rPr sz="846">
                <a:solidFill>
                  <a:srgbClr val="482400"/>
                </a:solidFill>
                <a:latin typeface="Arial"/>
                <a:ea typeface="Arial"/>
                <a:cs typeface="Arial"/>
                <a:sym typeface="Arial"/>
              </a:rPr>
              <a:t> The Great Exhibition of 1851 was held in London to celebrate progress in industry and commerce achieved through the new industrial order. Its organizers invited governments and businesses from around the globe to display the products they manufactured. The organizers generally supported free trade and believed the displays would demonstrate the value of peaceful commerce.</a:t>
            </a:r>
            <a:br>
              <a:rPr sz="846">
                <a:solidFill>
                  <a:srgbClr val="482400"/>
                </a:solidFill>
                <a:latin typeface="Arial"/>
                <a:ea typeface="Arial"/>
                <a:cs typeface="Arial"/>
                <a:sym typeface="Arial"/>
              </a:rPr>
            </a:br>
            <a:r>
              <a:rPr sz="846">
                <a:solidFill>
                  <a:srgbClr val="482400"/>
                </a:solidFill>
                <a:latin typeface="Arial"/>
                <a:ea typeface="Arial"/>
                <a:cs typeface="Arial"/>
                <a:sym typeface="Arial"/>
              </a:rPr>
              <a:t>London's Crystal Palace during the International Exhibition of 1851. Victoria &amp; Albert Museum, London, Great Britain/Art Resource, NY</a:t>
            </a:r>
          </a:p>
        </p:txBody>
      </p:sp>
      <p:pic>
        <p:nvPicPr>
          <p:cNvPr id="173" name="AADTUDZ0.jpeg" descr="AADTUDZ0.jpg"/>
          <p:cNvPicPr/>
          <p:nvPr/>
        </p:nvPicPr>
        <p:blipFill>
          <a:blip r:embed="rId3">
            <a:extLst/>
          </a:blip>
          <a:stretch>
            <a:fillRect/>
          </a:stretch>
        </p:blipFill>
        <p:spPr>
          <a:xfrm>
            <a:off x="685800" y="228600"/>
            <a:ext cx="8477250" cy="5970588"/>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100">
                <a:latin typeface="Times New Roman (Headings)"/>
                <a:ea typeface="Times New Roman (Headings)"/>
                <a:cs typeface="Times New Roman (Headings)"/>
                <a:sym typeface="Times New Roman (Headings)"/>
              </a:defRPr>
            </a:pPr>
          </a:p>
        </p:txBody>
      </p:sp>
      <p:pic>
        <p:nvPicPr>
          <p:cNvPr id="178" name="AABHPVU0.jpeg" descr="AABHPVU0.jpg"/>
          <p:cNvPicPr/>
          <p:nvPr/>
        </p:nvPicPr>
        <p:blipFill>
          <a:blip r:embed="rId3">
            <a:extLst/>
          </a:blip>
          <a:stretch>
            <a:fillRect/>
          </a:stretch>
        </p:blipFill>
        <p:spPr>
          <a:xfrm>
            <a:off x="685800" y="533400"/>
            <a:ext cx="8477250" cy="5411788"/>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Child Labor</a:t>
            </a:r>
          </a:p>
        </p:txBody>
      </p:sp>
      <p:sp>
        <p:nvSpPr>
          <p:cNvPr id="183" name="Shape 18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English Factory Act of 1833 </a:t>
            </a:r>
            <a:r>
              <a:rPr sz="3000"/>
              <a:t>– forbade employment of children under nine and limited work day to nine hours for children between 9-13</a:t>
            </a:r>
            <a:endParaRPr sz="3000"/>
          </a:p>
          <a:p>
            <a:pPr lvl="0">
              <a:buBlip>
                <a:blip r:embed="rId2"/>
              </a:buBlip>
              <a:defRPr sz="1800"/>
            </a:pPr>
            <a:r>
              <a:rPr sz="3000"/>
              <a:t>Education requirement (factories had to provide two hours of education) starts the process of nurturing children from the home to the classroom</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Child Labor (cont.)</a:t>
            </a:r>
          </a:p>
        </p:txBody>
      </p:sp>
      <p:sp>
        <p:nvSpPr>
          <p:cNvPr id="186" name="Shape 18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1847 – Parliament passes a ten-hour workday</a:t>
            </a:r>
            <a:endParaRPr sz="3000"/>
          </a:p>
          <a:p>
            <a:pPr lvl="0">
              <a:buBlip>
                <a:blip r:embed="rId2"/>
              </a:buBlip>
              <a:defRPr sz="1800"/>
            </a:pPr>
            <a:r>
              <a:rPr sz="3000"/>
              <a:t>Due to the ability to find wage employment in the same city as their parents, children of families in industrial cities remained at home with their families</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Women’s Roles in Industrial Revolution</a:t>
            </a:r>
          </a:p>
        </p:txBody>
      </p:sp>
      <p:sp>
        <p:nvSpPr>
          <p:cNvPr id="189" name="Shape 18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Could be associated with domestic duties such as housekeeping, food preparation, child rearing and nurturing, and household management</a:t>
            </a:r>
            <a:endParaRPr sz="3000"/>
          </a:p>
          <a:p>
            <a:pPr lvl="0">
              <a:buBlip>
                <a:blip r:embed="rId2"/>
              </a:buBlip>
              <a:defRPr sz="1800"/>
            </a:pPr>
            <a:r>
              <a:rPr sz="3000"/>
              <a:t>Or with unskilled cottage industries (mostly single or widowed women)</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594359">
              <a:defRPr sz="1800">
                <a:solidFill>
                  <a:srgbClr val="000000"/>
                </a:solidFill>
              </a:defRPr>
            </a:pPr>
            <a:r>
              <a:rPr sz="714">
                <a:solidFill>
                  <a:srgbClr val="482400"/>
                </a:solidFill>
                <a:latin typeface="Arial"/>
                <a:ea typeface="Arial"/>
                <a:cs typeface="Arial"/>
                <a:sym typeface="Arial"/>
              </a:rPr>
              <a:t>Romanian peasants rally at Blaj in Transylvania on May 15, 1848. In 1848 Ana Ipatescu helped to lead Transylvanian revolutionaries against Russian rule. Transylvania is part of present-day Romania. The revolutions of 1848 in Eastern Europe were primarily uprisings of nationalist groups. Although generally repressed in the revolutions of that year, subject nationalities would prove a source of political upheaval and unrest in the region throughout the rest of the century, ultimately providing the spark for the outbreak of World War I.</a:t>
            </a:r>
            <a:br>
              <a:rPr sz="714">
                <a:solidFill>
                  <a:srgbClr val="482400"/>
                </a:solidFill>
                <a:latin typeface="Arial"/>
                <a:ea typeface="Arial"/>
                <a:cs typeface="Arial"/>
                <a:sym typeface="Arial"/>
              </a:rPr>
            </a:br>
            <a:r>
              <a:rPr sz="714">
                <a:solidFill>
                  <a:srgbClr val="482400"/>
                </a:solidFill>
                <a:latin typeface="Arial"/>
                <a:ea typeface="Arial"/>
                <a:cs typeface="Arial"/>
                <a:sym typeface="Arial"/>
              </a:rPr>
              <a:t>The Rally of the Romanian Peasants at Blaj in Transylvania on the 15th of May, 1848 (colour lithograph). Hungarian School/Private Collection/Archives Charmet/The Bridgeman Art Library International</a:t>
            </a:r>
          </a:p>
        </p:txBody>
      </p:sp>
      <p:pic>
        <p:nvPicPr>
          <p:cNvPr id="122" name="CHT 171881.jpeg" descr="CHT 171881.jpg"/>
          <p:cNvPicPr/>
          <p:nvPr/>
        </p:nvPicPr>
        <p:blipFill>
          <a:blip r:embed="rId3">
            <a:extLst/>
          </a:blip>
          <a:stretch>
            <a:fillRect/>
          </a:stretch>
        </p:blipFill>
        <p:spPr>
          <a:xfrm>
            <a:off x="685800" y="685800"/>
            <a:ext cx="8477250" cy="5094288"/>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idx="4294967295"/>
          </p:nvPr>
        </p:nvSpPr>
        <p:spPr>
          <a:xfrm>
            <a:off x="1066800" y="380999"/>
            <a:ext cx="8077200" cy="1143002"/>
          </a:xfrm>
          <a:prstGeom prst="rect">
            <a:avLst/>
          </a:prstGeom>
        </p:spPr>
        <p:txBody>
          <a:bodyPr lIns="0" tIns="0" rIns="0" bIns="0">
            <a:normAutofit fontScale="100000" lnSpcReduction="0"/>
          </a:bodyPr>
          <a:lstStyle>
            <a:lvl1pPr>
              <a:defRPr sz="3300"/>
            </a:lvl1pPr>
          </a:lstStyle>
          <a:p>
            <a:pPr lvl="0">
              <a:defRPr sz="1800">
                <a:solidFill>
                  <a:srgbClr val="000000"/>
                </a:solidFill>
              </a:defRPr>
            </a:pPr>
            <a:r>
              <a:rPr sz="3300">
                <a:solidFill>
                  <a:srgbClr val="482400"/>
                </a:solidFill>
              </a:rPr>
              <a:t>Opportunities for Women in Employment in Industrial Revolution</a:t>
            </a:r>
          </a:p>
        </p:txBody>
      </p:sp>
      <p:sp>
        <p:nvSpPr>
          <p:cNvPr id="192" name="Shape 19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0438" indent="-310438" defTabSz="886968">
              <a:spcBef>
                <a:spcPts val="600"/>
              </a:spcBef>
              <a:buBlip>
                <a:blip r:embed="rId2"/>
              </a:buBlip>
              <a:defRPr sz="1800"/>
            </a:pPr>
            <a:r>
              <a:rPr sz="2716"/>
              <a:t>Women in the factories were mostly young, unmarried, or widows working low-skilled jobs, who would leave if they got married</a:t>
            </a:r>
            <a:endParaRPr sz="2716"/>
          </a:p>
          <a:p>
            <a:pPr lvl="0" marL="310438" indent="-310438" defTabSz="886968">
              <a:spcBef>
                <a:spcPts val="600"/>
              </a:spcBef>
              <a:buBlip>
                <a:blip r:embed="rId2"/>
              </a:buBlip>
              <a:defRPr sz="1800"/>
            </a:pPr>
            <a:r>
              <a:rPr sz="2716"/>
              <a:t>Women at home or on the land </a:t>
            </a:r>
            <a:endParaRPr sz="2716"/>
          </a:p>
          <a:p>
            <a:pPr lvl="1" marL="699340" indent="-255856" defTabSz="886968">
              <a:spcBef>
                <a:spcPts val="500"/>
              </a:spcBef>
              <a:buBlip>
                <a:blip r:embed="rId3"/>
              </a:buBlip>
              <a:defRPr sz="1800"/>
            </a:pPr>
            <a:r>
              <a:rPr sz="2328"/>
              <a:t>In France – largest group of women worked on the land</a:t>
            </a:r>
            <a:endParaRPr sz="2328"/>
          </a:p>
          <a:p>
            <a:pPr lvl="1" marL="699340" indent="-255856" defTabSz="886968">
              <a:spcBef>
                <a:spcPts val="500"/>
              </a:spcBef>
              <a:buBlip>
                <a:blip r:embed="rId3"/>
              </a:buBlip>
              <a:defRPr sz="1800"/>
            </a:pPr>
            <a:r>
              <a:rPr sz="2328"/>
              <a:t>In England – largest group of women worked as domestic servants</a:t>
            </a:r>
            <a:endParaRPr sz="2328"/>
          </a:p>
          <a:p>
            <a:pPr lvl="1" marL="699340" indent="-255856" defTabSz="886968">
              <a:spcBef>
                <a:spcPts val="500"/>
              </a:spcBef>
              <a:buBlip>
                <a:blip r:embed="rId3"/>
              </a:buBlip>
              <a:defRPr sz="1800"/>
            </a:pPr>
            <a:r>
              <a:rPr sz="2328"/>
              <a:t>Many, due to low wages, turned to prostitution as a second job</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Working Class Marriage</a:t>
            </a:r>
          </a:p>
        </p:txBody>
      </p:sp>
      <p:sp>
        <p:nvSpPr>
          <p:cNvPr id="195" name="Shape 19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Women would leave the workforce to live on their husband’s earnings once married</a:t>
            </a:r>
            <a:endParaRPr sz="3000"/>
          </a:p>
          <a:p>
            <a:pPr lvl="0">
              <a:lnSpc>
                <a:spcPct val="90000"/>
              </a:lnSpc>
              <a:buBlip>
                <a:blip r:embed="rId2"/>
              </a:buBlip>
              <a:defRPr sz="1800"/>
            </a:pPr>
            <a:r>
              <a:rPr sz="3000"/>
              <a:t>Marriage less of an economic partnership</a:t>
            </a:r>
            <a:endParaRPr sz="3000"/>
          </a:p>
          <a:p>
            <a:pPr lvl="0">
              <a:lnSpc>
                <a:spcPct val="90000"/>
              </a:lnSpc>
              <a:buBlip>
                <a:blip r:embed="rId2"/>
              </a:buBlip>
              <a:defRPr sz="1800"/>
            </a:pPr>
            <a:r>
              <a:rPr sz="3000"/>
              <a:t>Married women only worked outside the home when forced to</a:t>
            </a:r>
            <a:endParaRPr sz="3000"/>
          </a:p>
          <a:p>
            <a:pPr lvl="0">
              <a:lnSpc>
                <a:spcPct val="90000"/>
              </a:lnSpc>
              <a:buBlip>
                <a:blip r:embed="rId2"/>
              </a:buBlip>
              <a:defRPr sz="1800"/>
            </a:pPr>
            <a:r>
              <a:rPr sz="3000"/>
              <a:t>Women took care of the home, not just for the wage-earning husband, but the children as well</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Crime and Order During the Industrial Revolution</a:t>
            </a:r>
          </a:p>
        </p:txBody>
      </p:sp>
      <p:sp>
        <p:nvSpPr>
          <p:cNvPr id="198" name="Shape 19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As populations in the cities increased, so did crime rates, especially theft and arson</a:t>
            </a:r>
            <a:endParaRPr sz="2910"/>
          </a:p>
          <a:p>
            <a:pPr lvl="0" marL="332613" indent="-332613" defTabSz="886968">
              <a:spcBef>
                <a:spcPts val="600"/>
              </a:spcBef>
              <a:buBlip>
                <a:blip r:embed="rId2"/>
              </a:buBlip>
              <a:defRPr sz="1800"/>
            </a:pPr>
            <a:r>
              <a:rPr sz="2910"/>
              <a:t>New police forces – kept order, protected property and lives, investigated crime, apprehended offenders</a:t>
            </a:r>
            <a:endParaRPr sz="2910"/>
          </a:p>
          <a:p>
            <a:pPr lvl="1" marL="720661" indent="-277177" defTabSz="886968">
              <a:spcBef>
                <a:spcPts val="600"/>
              </a:spcBef>
              <a:buBlip>
                <a:blip r:embed="rId3"/>
              </a:buBlip>
              <a:defRPr sz="1800"/>
            </a:pPr>
            <a:r>
              <a:rPr sz="2522"/>
              <a:t>Appeared in France in 1828</a:t>
            </a:r>
            <a:endParaRPr sz="2522"/>
          </a:p>
          <a:p>
            <a:pPr lvl="1" marL="720661" indent="-277177" defTabSz="886968">
              <a:spcBef>
                <a:spcPts val="600"/>
              </a:spcBef>
              <a:buBlip>
                <a:blip r:embed="rId3"/>
              </a:buBlip>
              <a:defRPr sz="1800"/>
            </a:pPr>
            <a:r>
              <a:rPr sz="2522"/>
              <a:t>In England in 1829 – the “</a:t>
            </a:r>
            <a:r>
              <a:rPr sz="2522">
                <a:latin typeface="Verdana Bold"/>
                <a:ea typeface="Verdana Bold"/>
                <a:cs typeface="Verdana Bold"/>
                <a:sym typeface="Verdana Bold"/>
              </a:rPr>
              <a:t>bobbies</a:t>
            </a:r>
            <a:r>
              <a:rPr sz="2522"/>
              <a:t>”</a:t>
            </a:r>
            <a:endParaRPr sz="2522"/>
          </a:p>
          <a:p>
            <a:pPr lvl="1" marL="720661" indent="-277177" defTabSz="886968">
              <a:spcBef>
                <a:spcPts val="600"/>
              </a:spcBef>
              <a:buBlip>
                <a:blip r:embed="rId3"/>
              </a:buBlip>
              <a:defRPr sz="1800"/>
            </a:pPr>
            <a:r>
              <a:rPr sz="2522"/>
              <a:t>In Germany in 1848</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Crime and Order During the Industrial Revolution (cont.)</a:t>
            </a:r>
          </a:p>
        </p:txBody>
      </p:sp>
      <p:sp>
        <p:nvSpPr>
          <p:cNvPr id="201" name="Shape 20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Prison reform </a:t>
            </a:r>
            <a:endParaRPr sz="3000"/>
          </a:p>
          <a:p>
            <a:pPr lvl="1" marL="742950" indent="-285750">
              <a:spcBef>
                <a:spcPts val="600"/>
              </a:spcBef>
              <a:buBlip>
                <a:blip r:embed="rId3"/>
              </a:buBlip>
              <a:defRPr sz="1800"/>
            </a:pPr>
            <a:r>
              <a:rPr sz="2600"/>
              <a:t>Instead of being housed together with all others, offenders of serious crimes are sent to </a:t>
            </a:r>
            <a:r>
              <a:rPr sz="2600">
                <a:latin typeface="Verdana Bold"/>
                <a:ea typeface="Verdana Bold"/>
                <a:cs typeface="Verdana Bold"/>
                <a:sym typeface="Verdana Bold"/>
              </a:rPr>
              <a:t>transportation </a:t>
            </a:r>
            <a:r>
              <a:rPr sz="2600"/>
              <a:t>– to South Wales, Australia</a:t>
            </a:r>
            <a:endParaRPr sz="2600"/>
          </a:p>
          <a:p>
            <a:pPr lvl="1" marL="742950" indent="-285750">
              <a:spcBef>
                <a:spcPts val="600"/>
              </a:spcBef>
              <a:buBlip>
                <a:blip r:embed="rId3"/>
              </a:buBlip>
              <a:defRPr sz="1800"/>
            </a:pPr>
            <a:r>
              <a:rPr sz="2600"/>
              <a:t>Goals of prisons change from punishment to reform</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Crime and Order During the Industrial Revolution (cont.)</a:t>
            </a:r>
          </a:p>
        </p:txBody>
      </p:sp>
      <p:sp>
        <p:nvSpPr>
          <p:cNvPr id="204" name="Shape 20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Prison reform </a:t>
            </a:r>
            <a:endParaRPr sz="3000"/>
          </a:p>
          <a:p>
            <a:pPr lvl="1" marL="742950" indent="-285750">
              <a:spcBef>
                <a:spcPts val="600"/>
              </a:spcBef>
              <a:buBlip>
                <a:blip r:embed="rId3"/>
              </a:buBlip>
              <a:defRPr sz="1800"/>
            </a:pPr>
            <a:r>
              <a:rPr sz="2600"/>
              <a:t>Prisoners isolated from each other – often led to mental health problems</a:t>
            </a:r>
            <a:endParaRPr sz="2600"/>
          </a:p>
          <a:p>
            <a:pPr lvl="1" marL="742950" indent="-285750">
              <a:spcBef>
                <a:spcPts val="600"/>
              </a:spcBef>
              <a:buBlip>
                <a:blip r:embed="rId3"/>
              </a:buBlip>
              <a:defRPr sz="1800"/>
            </a:pPr>
            <a:r>
              <a:rPr sz="2600"/>
              <a:t>Prisoners learn skills or a trade</a:t>
            </a:r>
            <a:endParaRPr sz="2600"/>
          </a:p>
          <a:p>
            <a:pPr lvl="1" marL="742950" indent="-285750">
              <a:spcBef>
                <a:spcPts val="600"/>
              </a:spcBef>
              <a:buBlip>
                <a:blip r:embed="rId3"/>
              </a:buBlip>
              <a:defRPr sz="1800"/>
            </a:pPr>
            <a:r>
              <a:rPr sz="2600"/>
              <a:t>Some of the worst French criminals sent to Devil’s Island in South America</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London policeman. Professional police forces did not exist before the early nineteenth century. The London police force was created in 1829.</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A Sergeant of 1865 (colour litho), Fosten, Bryan (b.1928)/Private Collection/Peter Newark Pictures/The Bridgeman Art Library</a:t>
            </a:r>
          </a:p>
        </p:txBody>
      </p:sp>
      <p:pic>
        <p:nvPicPr>
          <p:cNvPr id="207" name="AABRXEV0.jpeg" descr="AABRXEV0.jpg"/>
          <p:cNvPicPr/>
          <p:nvPr/>
        </p:nvPicPr>
        <p:blipFill>
          <a:blip r:embed="rId3">
            <a:extLst/>
          </a:blip>
          <a:stretch>
            <a:fillRect/>
          </a:stretch>
        </p:blipFill>
        <p:spPr>
          <a:xfrm>
            <a:off x="2471737" y="0"/>
            <a:ext cx="4810126" cy="6400800"/>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many prisons, treadmills like these were the only source of exercise available to English prisoners.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Bildarchiv Preussischer Kulturbesitz/Art Resource, NY</a:t>
            </a:r>
          </a:p>
        </p:txBody>
      </p:sp>
      <p:pic>
        <p:nvPicPr>
          <p:cNvPr id="212" name="AAAHKDR0.jpeg" descr="AAAHKDR0.jpg"/>
          <p:cNvPicPr/>
          <p:nvPr/>
        </p:nvPicPr>
        <p:blipFill>
          <a:blip r:embed="rId3">
            <a:extLst/>
          </a:blip>
          <a:stretch>
            <a:fillRect/>
          </a:stretch>
        </p:blipFill>
        <p:spPr>
          <a:xfrm>
            <a:off x="685800" y="0"/>
            <a:ext cx="8477250" cy="63246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Government Policies Based on Classical Economics</a:t>
            </a:r>
          </a:p>
        </p:txBody>
      </p:sp>
      <p:sp>
        <p:nvSpPr>
          <p:cNvPr id="217" name="Shape 21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Jeremy Bentham</a:t>
            </a:r>
            <a:r>
              <a:rPr sz="3000"/>
              <a:t> believed in </a:t>
            </a:r>
            <a:r>
              <a:rPr sz="3000">
                <a:latin typeface="Verdana Bold"/>
                <a:ea typeface="Verdana Bold"/>
                <a:cs typeface="Verdana Bold"/>
                <a:sym typeface="Verdana Bold"/>
              </a:rPr>
              <a:t>utilitarianism </a:t>
            </a:r>
            <a:r>
              <a:rPr sz="3000"/>
              <a:t>– greatest happiness for the greatest amount of people</a:t>
            </a:r>
            <a:endParaRPr sz="3000"/>
          </a:p>
          <a:p>
            <a:pPr lvl="1" marL="742950" indent="-285750">
              <a:spcBef>
                <a:spcPts val="600"/>
              </a:spcBef>
              <a:buBlip>
                <a:blip r:embed="rId3"/>
              </a:buBlip>
              <a:defRPr sz="1800"/>
            </a:pPr>
            <a:r>
              <a:rPr sz="2600">
                <a:latin typeface="Verdana Bold"/>
                <a:ea typeface="Verdana Bold"/>
                <a:cs typeface="Verdana Bold"/>
                <a:sym typeface="Verdana Bold"/>
              </a:rPr>
              <a:t>Poor Law </a:t>
            </a:r>
            <a:r>
              <a:rPr sz="2600"/>
              <a:t>– set out to make poverty the least desirable of all social situations;  reformed workhouses</a:t>
            </a:r>
            <a:endParaRPr sz="2600"/>
          </a:p>
          <a:p>
            <a:pPr lvl="1" marL="742950" indent="-285750">
              <a:spcBef>
                <a:spcPts val="600"/>
              </a:spcBef>
              <a:buBlip>
                <a:blip r:embed="rId3"/>
              </a:buBlip>
              <a:defRPr sz="1800"/>
            </a:pPr>
            <a:r>
              <a:rPr sz="2600"/>
              <a:t>Repeal of </a:t>
            </a:r>
            <a:r>
              <a:rPr sz="2600">
                <a:latin typeface="Verdana Bold"/>
                <a:ea typeface="Verdana Bold"/>
                <a:cs typeface="Verdana Bold"/>
                <a:sym typeface="Verdana Bold"/>
              </a:rPr>
              <a:t>Corn Laws </a:t>
            </a:r>
            <a:r>
              <a:rPr sz="2600"/>
              <a:t>– tariffs in Britain abolished, leading to lower food prices and lower wages at no real cost to the worker</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Utopian Socialism</a:t>
            </a:r>
          </a:p>
        </p:txBody>
      </p:sp>
      <p:sp>
        <p:nvSpPr>
          <p:cNvPr id="220" name="Shape 22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Often advocated for the creation of ideal communities and questioned capitalism</a:t>
            </a:r>
            <a:endParaRPr sz="2910"/>
          </a:p>
          <a:p>
            <a:pPr lvl="0" marL="332613" indent="-332613" defTabSz="886968">
              <a:spcBef>
                <a:spcPts val="600"/>
              </a:spcBef>
              <a:buBlip>
                <a:blip r:embed="rId2"/>
              </a:buBlip>
              <a:defRPr sz="1800"/>
            </a:pPr>
            <a:r>
              <a:rPr sz="2910">
                <a:latin typeface="Verdana Bold"/>
                <a:ea typeface="Verdana Bold"/>
                <a:cs typeface="Verdana Bold"/>
                <a:sym typeface="Verdana Bold"/>
              </a:rPr>
              <a:t>Count Claude Henri de Saint-Simon </a:t>
            </a:r>
            <a:r>
              <a:rPr sz="2910"/>
              <a:t>– did not want to redistribute wealth, but rather have it managed by experts – a large group of directors organizing and coordinating the activities of individuals and groups to achieve social harmony</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Utopian Socialism (cont.)</a:t>
            </a:r>
          </a:p>
        </p:txBody>
      </p:sp>
      <p:sp>
        <p:nvSpPr>
          <p:cNvPr id="223" name="Shape 22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Robert Owen </a:t>
            </a:r>
            <a:r>
              <a:rPr sz="3000"/>
              <a:t>– saw no incompatibility between a humane industrial environment and a good profit</a:t>
            </a:r>
            <a:endParaRPr sz="3000"/>
          </a:p>
          <a:p>
            <a:pPr lvl="1" marL="742950" indent="-285750">
              <a:spcBef>
                <a:spcPts val="600"/>
              </a:spcBef>
              <a:buBlip>
                <a:blip r:embed="rId3"/>
              </a:buBlip>
              <a:defRPr sz="1800"/>
            </a:pPr>
            <a:r>
              <a:rPr sz="2600"/>
              <a:t>Envisioned communities where people such as factory and farm workers lived together and shared their resources</a:t>
            </a:r>
            <a:endParaRPr sz="2600"/>
          </a:p>
          <a:p>
            <a:pPr lvl="1" marL="742950" indent="-285750">
              <a:spcBef>
                <a:spcPts val="600"/>
              </a:spcBef>
              <a:buBlip>
                <a:blip r:embed="rId3"/>
              </a:buBlip>
              <a:defRPr sz="1800"/>
            </a:pPr>
            <a:r>
              <a:rPr sz="2600"/>
              <a:t>New Harmony, Indiana – fails due to quarrels among workers</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Industrial Society in Europe</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Population and migration – population explosion in Europe leads more and more people to live in the cities</a:t>
            </a:r>
            <a:endParaRPr sz="3000"/>
          </a:p>
          <a:p>
            <a:pPr lvl="0">
              <a:buBlip>
                <a:blip r:embed="rId2"/>
              </a:buBlip>
              <a:defRPr sz="1800"/>
            </a:pPr>
            <a:r>
              <a:rPr sz="3000"/>
              <a:t>Life is tough in the city – inadequate housing and sanitation, disease and crime</a:t>
            </a:r>
            <a:endParaRPr sz="3000"/>
          </a:p>
          <a:p>
            <a:pPr lvl="0">
              <a:buBlip>
                <a:blip r:embed="rId2"/>
              </a:buBlip>
              <a:defRPr sz="1800"/>
            </a:pPr>
            <a:r>
              <a:rPr sz="3000"/>
              <a:t>In rural areas, serfdom is abolished in Prussia, Austria, and Russia</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Utopian Socialism (cont.)</a:t>
            </a:r>
          </a:p>
        </p:txBody>
      </p:sp>
      <p:sp>
        <p:nvSpPr>
          <p:cNvPr id="226" name="Shape 22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Charles Fourier </a:t>
            </a:r>
            <a:r>
              <a:rPr sz="3000"/>
              <a:t>– advocated the construction of </a:t>
            </a:r>
            <a:r>
              <a:rPr sz="3000">
                <a:latin typeface="Verdana Bold"/>
                <a:ea typeface="Verdana Bold"/>
                <a:cs typeface="Verdana Bold"/>
                <a:sym typeface="Verdana Bold"/>
              </a:rPr>
              <a:t>phalanxes </a:t>
            </a:r>
            <a:r>
              <a:rPr sz="3000"/>
              <a:t>– agrarian communities where people did different tasks everyday, instead of the same task over and over again</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Robert Owen, a Scottish industrialist and early socialist, created an ideal industrial community at New Lanark, Scotland. He believed deeply in the power of education and saw that the children of workmen received sound educations.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Mary Evans Picture Library/Alamy</a:t>
            </a:r>
          </a:p>
        </p:txBody>
      </p:sp>
      <p:pic>
        <p:nvPicPr>
          <p:cNvPr id="229" name="AY4KEA.jpeg" descr="AY4KEA.jpg"/>
          <p:cNvPicPr/>
          <p:nvPr/>
        </p:nvPicPr>
        <p:blipFill>
          <a:blip r:embed="rId3">
            <a:extLst/>
          </a:blip>
          <a:stretch>
            <a:fillRect/>
          </a:stretch>
        </p:blipFill>
        <p:spPr>
          <a:xfrm>
            <a:off x="685800" y="228600"/>
            <a:ext cx="8477250" cy="6010275"/>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Anarchists</a:t>
            </a:r>
          </a:p>
        </p:txBody>
      </p:sp>
      <p:sp>
        <p:nvSpPr>
          <p:cNvPr id="234" name="Shape 23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Rejected both industry and the dominance of government</a:t>
            </a:r>
            <a:endParaRPr sz="2910">
              <a:latin typeface="Verdana Bold"/>
              <a:ea typeface="Verdana Bold"/>
              <a:cs typeface="Verdana Bold"/>
              <a:sym typeface="Verdana Bold"/>
            </a:endParaRPr>
          </a:p>
          <a:p>
            <a:pPr lvl="0" marL="332613" indent="-332613" defTabSz="886968">
              <a:spcBef>
                <a:spcPts val="600"/>
              </a:spcBef>
              <a:buBlip>
                <a:blip r:embed="rId2"/>
              </a:buBlip>
              <a:defRPr sz="1800"/>
            </a:pPr>
            <a:r>
              <a:rPr sz="2910">
                <a:latin typeface="Verdana Bold"/>
                <a:ea typeface="Verdana Bold"/>
                <a:cs typeface="Verdana Bold"/>
                <a:sym typeface="Verdana Bold"/>
              </a:rPr>
              <a:t>Auguste Blanqui</a:t>
            </a:r>
            <a:r>
              <a:rPr sz="2910"/>
              <a:t> – called for the violent overthrow of capitalism</a:t>
            </a:r>
            <a:endParaRPr sz="2910"/>
          </a:p>
          <a:p>
            <a:pPr lvl="0" marL="332613" indent="-332613" defTabSz="886968">
              <a:spcBef>
                <a:spcPts val="600"/>
              </a:spcBef>
              <a:buBlip>
                <a:blip r:embed="rId2"/>
              </a:buBlip>
              <a:defRPr sz="1800"/>
            </a:pPr>
            <a:r>
              <a:rPr sz="2910">
                <a:latin typeface="Verdana Bold"/>
                <a:ea typeface="Verdana Bold"/>
                <a:cs typeface="Verdana Bold"/>
                <a:sym typeface="Verdana Bold"/>
              </a:rPr>
              <a:t>Pierre-Joseph Proudhon</a:t>
            </a:r>
            <a:r>
              <a:rPr sz="2910"/>
              <a:t> – peacefully advocated for mutualism – a system of small businesses and cooperatives that exchanged goods based on mutual recognition of the labor required to produce them</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Karl Marx and Marxism</a:t>
            </a:r>
          </a:p>
        </p:txBody>
      </p:sp>
      <p:sp>
        <p:nvSpPr>
          <p:cNvPr id="237" name="Shape 23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Karl Marx </a:t>
            </a:r>
            <a:r>
              <a:rPr sz="3000"/>
              <a:t>– believed class conflict would eventually lead to the triumph of the industrial proletariat over the bourgeoisie and the abolition of private property and social class – came to be known as </a:t>
            </a:r>
            <a:r>
              <a:rPr sz="3000">
                <a:latin typeface="Verdana Bold"/>
                <a:ea typeface="Verdana Bold"/>
                <a:cs typeface="Verdana Bold"/>
                <a:sym typeface="Verdana Bold"/>
              </a:rPr>
              <a:t>Marxism</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Karl Marx and Marxism (cont.)</a:t>
            </a:r>
          </a:p>
        </p:txBody>
      </p:sp>
      <p:sp>
        <p:nvSpPr>
          <p:cNvPr id="240" name="Shape 24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Friedrich Engels</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Published </a:t>
            </a:r>
            <a:r>
              <a:rPr i="1" sz="2600"/>
              <a:t>The Condition of the Working Class in England </a:t>
            </a:r>
            <a:r>
              <a:rPr sz="2600"/>
              <a:t>– presented a devastating picture of working conditions in industrial life</a:t>
            </a:r>
            <a:endParaRPr sz="2600"/>
          </a:p>
          <a:p>
            <a:pPr lvl="1" marL="742950" indent="-285750">
              <a:spcBef>
                <a:spcPts val="600"/>
              </a:spcBef>
              <a:buBlip>
                <a:blip r:embed="rId3"/>
              </a:buBlip>
              <a:defRPr sz="1800"/>
            </a:pPr>
            <a:r>
              <a:rPr sz="2600"/>
              <a:t>Joined with Marx to write </a:t>
            </a:r>
            <a:r>
              <a:rPr i="1" sz="2600"/>
              <a:t>Communist Manifesto </a:t>
            </a:r>
            <a:r>
              <a:rPr sz="2600"/>
              <a:t>– called for more radical change than socialism – the outright abolition of private property, rather than just redistribution</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Karl Marx’s communist philosophy became the most widespread of the many varieties of socialism, but his monumental work became subject to varying interpretations, criticisms, and revisions that continue to this day.</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Library of Congress</a:t>
            </a:r>
          </a:p>
        </p:txBody>
      </p:sp>
      <p:pic>
        <p:nvPicPr>
          <p:cNvPr id="243" name="AAAAHMA0.jpeg" descr="AAAAHMA0.jpg"/>
          <p:cNvPicPr/>
          <p:nvPr/>
        </p:nvPicPr>
        <p:blipFill>
          <a:blip r:embed="rId3">
            <a:extLst/>
          </a:blip>
          <a:stretch>
            <a:fillRect/>
          </a:stretch>
        </p:blipFill>
        <p:spPr>
          <a:xfrm>
            <a:off x="1773237" y="0"/>
            <a:ext cx="6207126" cy="6400800"/>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1848</a:t>
            </a:r>
          </a:p>
        </p:txBody>
      </p:sp>
      <p:sp>
        <p:nvSpPr>
          <p:cNvPr id="248" name="Shape 24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 series of liberal and nationalistic revolutions occur in response to food shortages, unemployment, and poor working conditions</a:t>
            </a:r>
            <a:endParaRPr sz="3000"/>
          </a:p>
          <a:p>
            <a:pPr lvl="0">
              <a:buBlip>
                <a:blip r:embed="rId2"/>
              </a:buBlip>
              <a:defRPr sz="1800"/>
            </a:pPr>
            <a:r>
              <a:rPr sz="3000"/>
              <a:t>Revolutions occur in France, Austria, Italian, and German states</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21–2 </a:t>
            </a:r>
            <a:r>
              <a:rPr sz="1100">
                <a:solidFill>
                  <a:srgbClr val="482400"/>
                </a:solidFill>
                <a:latin typeface="Arial Bold"/>
                <a:ea typeface="Arial Bold"/>
                <a:cs typeface="Arial Bold"/>
                <a:sym typeface="Arial Bold"/>
              </a:rPr>
              <a:t>CENTERS OF REVOLUTION IN 1848–1849</a:t>
            </a:r>
            <a:r>
              <a:rPr sz="1100">
                <a:solidFill>
                  <a:srgbClr val="482400"/>
                </a:solidFill>
                <a:latin typeface="Arial"/>
                <a:ea typeface="Arial"/>
                <a:cs typeface="Arial"/>
                <a:sym typeface="Arial"/>
              </a:rPr>
              <a:t> The revolution that toppled the July monarchy in Paris in 1848 soon spread to Austria and many of the German and Italian states. Yet by the end of 1849, most of these uprisings had been suppressed.</a:t>
            </a:r>
          </a:p>
        </p:txBody>
      </p:sp>
      <p:pic>
        <p:nvPicPr>
          <p:cNvPr id="251" name="KNB21M02.jpeg" descr="KNB21M02.jpg"/>
          <p:cNvPicPr/>
          <p:nvPr/>
        </p:nvPicPr>
        <p:blipFill>
          <a:blip r:embed="rId3">
            <a:extLst/>
          </a:blip>
          <a:stretch>
            <a:fillRect/>
          </a:stretch>
        </p:blipFill>
        <p:spPr>
          <a:xfrm>
            <a:off x="2590800" y="0"/>
            <a:ext cx="4506913" cy="6400800"/>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Revolution in France</a:t>
            </a:r>
          </a:p>
        </p:txBody>
      </p:sp>
      <p:sp>
        <p:nvSpPr>
          <p:cNvPr id="256" name="Shape 25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Liberal revolution – led by </a:t>
            </a:r>
            <a:r>
              <a:rPr sz="3000">
                <a:latin typeface="Verdana Bold"/>
                <a:ea typeface="Verdana Bold"/>
                <a:cs typeface="Verdana Bold"/>
                <a:sym typeface="Verdana Bold"/>
              </a:rPr>
              <a:t>Louis Blanc</a:t>
            </a:r>
            <a:r>
              <a:rPr sz="3000"/>
              <a:t>, who wanted a social and political revolution</a:t>
            </a:r>
            <a:endParaRPr sz="3000"/>
          </a:p>
          <a:p>
            <a:pPr lvl="1" marL="742950" indent="-285750">
              <a:spcBef>
                <a:spcPts val="600"/>
              </a:spcBef>
              <a:buBlip>
                <a:blip r:embed="rId3"/>
              </a:buBlip>
              <a:defRPr sz="1800"/>
            </a:pPr>
            <a:r>
              <a:rPr sz="2600"/>
              <a:t>An election of the General Assembly based on universal male suffrage leads to the election of moderates and conservatives</a:t>
            </a:r>
            <a:endParaRPr sz="2600"/>
          </a:p>
          <a:p>
            <a:pPr lvl="1" marL="742950" indent="-285750">
              <a:spcBef>
                <a:spcPts val="600"/>
              </a:spcBef>
              <a:buBlip>
                <a:blip r:embed="rId3"/>
              </a:buBlip>
              <a:defRPr sz="1800"/>
            </a:pPr>
            <a:r>
              <a:rPr sz="2600"/>
              <a:t>Revolution is put down by conservative troops, killing nearly 3,500 people</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Revolution in France (cont.)</a:t>
            </a:r>
          </a:p>
        </p:txBody>
      </p:sp>
      <p:sp>
        <p:nvSpPr>
          <p:cNvPr id="259" name="Shape 25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latin typeface="Verdana Bold"/>
                <a:ea typeface="Verdana Bold"/>
                <a:cs typeface="Verdana Bold"/>
                <a:sym typeface="Verdana Bold"/>
              </a:rPr>
              <a:t>Louis Napoleon </a:t>
            </a:r>
            <a:r>
              <a:rPr sz="2910"/>
              <a:t>– the election of “Little Napoleon” leads to a dictatorship in which Louis is crowned Emperor Napoleon III</a:t>
            </a:r>
            <a:endParaRPr sz="2910"/>
          </a:p>
          <a:p>
            <a:pPr lvl="0" marL="332613" indent="-332613" defTabSz="886968">
              <a:spcBef>
                <a:spcPts val="600"/>
              </a:spcBef>
              <a:buBlip>
                <a:blip r:embed="rId2"/>
              </a:buBlip>
              <a:defRPr sz="1800"/>
            </a:pPr>
            <a:r>
              <a:rPr sz="2910"/>
              <a:t>Frenchwomen (1848) – feminists demand full domestic equality, right to serve in the military, and voting rights, but are defeated and not allowed to participate in politics; the movement is eradicated by 1852</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Painter George Frederick Watts’ 1850 depiction of a scene set during the Irish Potato Famine. So many people starved during the famine that workhouses could not shelter them all.</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Trustees of the Watts Gallery, Compton, Surrey, UK/The Bridgeman Art Library</a:t>
            </a:r>
          </a:p>
        </p:txBody>
      </p:sp>
      <p:pic>
        <p:nvPicPr>
          <p:cNvPr id="130" name="AAGSLGK0.jpeg" descr="AAGSLGK0.jpg"/>
          <p:cNvPicPr/>
          <p:nvPr/>
        </p:nvPicPr>
        <p:blipFill>
          <a:blip r:embed="rId3">
            <a:extLst/>
          </a:blip>
          <a:stretch>
            <a:fillRect/>
          </a:stretch>
        </p:blipFill>
        <p:spPr>
          <a:xfrm>
            <a:off x="1374775" y="0"/>
            <a:ext cx="7083425" cy="6400800"/>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During the February days of the French Revolution of 1848, crowds in Paris burned the throne of Louis Philippe.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Bildarchiv Preussischer Kulturbesitz/Art Resource, NY</a:t>
            </a:r>
          </a:p>
        </p:txBody>
      </p:sp>
      <p:pic>
        <p:nvPicPr>
          <p:cNvPr id="262" name="AAAHKDS0.jpeg" descr="AAAHKDS0.jpg"/>
          <p:cNvPicPr/>
          <p:nvPr/>
        </p:nvPicPr>
        <p:blipFill>
          <a:blip r:embed="rId3">
            <a:extLst/>
          </a:blip>
          <a:stretch>
            <a:fillRect/>
          </a:stretch>
        </p:blipFill>
        <p:spPr>
          <a:xfrm>
            <a:off x="685800" y="76200"/>
            <a:ext cx="8477250" cy="6262688"/>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813816">
              <a:defRPr sz="1800">
                <a:solidFill>
                  <a:srgbClr val="000000"/>
                </a:solidFill>
              </a:defRPr>
            </a:pPr>
            <a:r>
              <a:rPr sz="979">
                <a:solidFill>
                  <a:srgbClr val="482400"/>
                </a:solidFill>
                <a:latin typeface="Arial"/>
                <a:ea typeface="Arial"/>
                <a:cs typeface="Arial"/>
                <a:sym typeface="Arial"/>
              </a:rPr>
              <a:t>Women who hoped the principles of 1848 would apply to their own political rights were sorely disappointed. Fear that women’s political participation would lead to the emasculation of their husbands played into a strong backlash against nascent feminism. In this 1848 cartoon, a woman tells her husband she’s going to the club, leaving him to care for their infant daughter.</a:t>
            </a:r>
            <a:br>
              <a:rPr sz="979">
                <a:solidFill>
                  <a:srgbClr val="482400"/>
                </a:solidFill>
                <a:latin typeface="Arial"/>
                <a:ea typeface="Arial"/>
                <a:cs typeface="Arial"/>
                <a:sym typeface="Arial"/>
              </a:rPr>
            </a:br>
            <a:r>
              <a:rPr sz="979">
                <a:solidFill>
                  <a:srgbClr val="482400"/>
                </a:solidFill>
                <a:latin typeface="Arial"/>
                <a:ea typeface="Arial"/>
                <a:cs typeface="Arial"/>
                <a:sym typeface="Arial"/>
              </a:rPr>
              <a:t>© Photos 12/Alamy</a:t>
            </a:r>
          </a:p>
        </p:txBody>
      </p:sp>
      <p:pic>
        <p:nvPicPr>
          <p:cNvPr id="267" name="B5M3AG.jpeg" descr="B5M3AG.jpg"/>
          <p:cNvPicPr/>
          <p:nvPr/>
        </p:nvPicPr>
        <p:blipFill>
          <a:blip r:embed="rId3">
            <a:extLst/>
          </a:blip>
          <a:stretch>
            <a:fillRect/>
          </a:stretch>
        </p:blipFill>
        <p:spPr>
          <a:xfrm>
            <a:off x="2316162" y="0"/>
            <a:ext cx="5121276" cy="6400800"/>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a:t>
            </a:r>
          </a:p>
        </p:txBody>
      </p:sp>
      <p:sp>
        <p:nvSpPr>
          <p:cNvPr id="272" name="Shape 27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Vienna Uprising </a:t>
            </a:r>
            <a:r>
              <a:rPr sz="3000"/>
              <a:t>– the abolishment of serfdom by the Hungarian diet quells the Hungarian independence movement</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 (cont.)</a:t>
            </a:r>
          </a:p>
        </p:txBody>
      </p:sp>
      <p:sp>
        <p:nvSpPr>
          <p:cNvPr id="275" name="Shape 27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Magyar Revolt </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Magyars wanted to establish a separate Hungarian state with local controls, while still under the emperor</a:t>
            </a:r>
            <a:endParaRPr sz="2600"/>
          </a:p>
          <a:p>
            <a:pPr lvl="1" marL="742950" indent="-285750">
              <a:spcBef>
                <a:spcPts val="600"/>
              </a:spcBef>
              <a:buBlip>
                <a:blip r:embed="rId3"/>
              </a:buBlip>
              <a:defRPr sz="1800"/>
            </a:pPr>
            <a:r>
              <a:rPr sz="2600"/>
              <a:t>Fails as Romanians, Croatians, and Serbs, who would have been under Magyar rule, prefer to be with the Hapsburgs to preserve their national identity</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 (cont.)</a:t>
            </a:r>
          </a:p>
        </p:txBody>
      </p:sp>
      <p:sp>
        <p:nvSpPr>
          <p:cNvPr id="278" name="Shape 27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Czech Nationalism – Czech nationalists wanted a unified Slavic state, but their nationalistic efforts were repressed by the Germans and the middle class</a:t>
            </a:r>
            <a:endParaRPr sz="2910"/>
          </a:p>
          <a:p>
            <a:pPr lvl="0" marL="332613" indent="-332613" defTabSz="886968">
              <a:spcBef>
                <a:spcPts val="600"/>
              </a:spcBef>
              <a:buBlip>
                <a:blip r:embed="rId2"/>
              </a:buBlip>
              <a:defRPr sz="1800"/>
            </a:pPr>
            <a:r>
              <a:rPr sz="2910"/>
              <a:t>Rebellion in Northern Italy – a revolt against Hapsburg domination leads to war in 1848-1849; in August 1849, helped by the Russians, the revolt is finally crushed</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Louis Kossuth, a Hungarian nationalist, seeking to raise troops to fight for Hungarian independence during the revolutionary disturbances of 1848.</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Bildarchiv Preussischer Kulturbesitz/Art Resource, NY</a:t>
            </a:r>
          </a:p>
        </p:txBody>
      </p:sp>
      <p:pic>
        <p:nvPicPr>
          <p:cNvPr id="281" name="AAACAOR0.jpeg" descr="AAACAOR0.jpg"/>
          <p:cNvPicPr/>
          <p:nvPr/>
        </p:nvPicPr>
        <p:blipFill>
          <a:blip r:embed="rId3">
            <a:extLst/>
          </a:blip>
          <a:stretch>
            <a:fillRect/>
          </a:stretch>
        </p:blipFill>
        <p:spPr>
          <a:xfrm>
            <a:off x="758825" y="0"/>
            <a:ext cx="8235950" cy="6400800"/>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Italy: Republicanism Defeated</a:t>
            </a:r>
          </a:p>
        </p:txBody>
      </p:sp>
      <p:sp>
        <p:nvSpPr>
          <p:cNvPr id="286" name="Shape 28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Nationalists wanted a united Italian state under Pope Pius IX</a:t>
            </a:r>
            <a:endParaRPr sz="2800"/>
          </a:p>
          <a:p>
            <a:pPr lvl="0" marL="320039" indent="-320039">
              <a:lnSpc>
                <a:spcPct val="90000"/>
              </a:lnSpc>
              <a:spcBef>
                <a:spcPts val="600"/>
              </a:spcBef>
              <a:buBlip>
                <a:blip r:embed="rId2"/>
              </a:buBlip>
              <a:defRPr sz="1800"/>
            </a:pPr>
            <a:r>
              <a:rPr sz="2800"/>
              <a:t>Radicals, however, wanted a republican form of government; radicals are led by</a:t>
            </a:r>
            <a:endParaRPr sz="2800"/>
          </a:p>
          <a:p>
            <a:pPr lvl="1" marL="720969" indent="-263769">
              <a:lnSpc>
                <a:spcPct val="90000"/>
              </a:lnSpc>
              <a:spcBef>
                <a:spcPts val="500"/>
              </a:spcBef>
              <a:buBlip>
                <a:blip r:embed="rId3"/>
              </a:buBlip>
              <a:defRPr sz="1800"/>
            </a:pPr>
            <a:r>
              <a:rPr sz="2400">
                <a:latin typeface="Verdana Bold"/>
                <a:ea typeface="Verdana Bold"/>
                <a:cs typeface="Verdana Bold"/>
                <a:sym typeface="Verdana Bold"/>
              </a:rPr>
              <a:t>Giuseppe Mazzini</a:t>
            </a:r>
            <a:endParaRPr sz="2400">
              <a:latin typeface="Verdana Bold"/>
              <a:ea typeface="Verdana Bold"/>
              <a:cs typeface="Verdana Bold"/>
              <a:sym typeface="Verdana Bold"/>
            </a:endParaRPr>
          </a:p>
          <a:p>
            <a:pPr lvl="1" marL="720969" indent="-263769">
              <a:lnSpc>
                <a:spcPct val="90000"/>
              </a:lnSpc>
              <a:spcBef>
                <a:spcPts val="500"/>
              </a:spcBef>
              <a:buBlip>
                <a:blip r:embed="rId3"/>
              </a:buBlip>
              <a:defRPr sz="1800"/>
            </a:pPr>
            <a:r>
              <a:rPr sz="2400">
                <a:latin typeface="Verdana Bold"/>
                <a:ea typeface="Verdana Bold"/>
                <a:cs typeface="Verdana Bold"/>
                <a:sym typeface="Verdana Bold"/>
              </a:rPr>
              <a:t>Giuseppe Garibaldi</a:t>
            </a:r>
            <a:endParaRPr sz="2400"/>
          </a:p>
          <a:p>
            <a:pPr lvl="0" marL="320039" indent="-320039">
              <a:lnSpc>
                <a:spcPct val="90000"/>
              </a:lnSpc>
              <a:spcBef>
                <a:spcPts val="600"/>
              </a:spcBef>
              <a:buBlip>
                <a:blip r:embed="rId2"/>
              </a:buBlip>
              <a:defRPr sz="1800"/>
            </a:pPr>
            <a:r>
              <a:rPr sz="2800"/>
              <a:t>Radicals are defeated by the nationalists and by French forces</a:t>
            </a:r>
            <a:endParaRPr sz="2800"/>
          </a:p>
          <a:p>
            <a:pPr lvl="0" marL="320039" indent="-320039">
              <a:lnSpc>
                <a:spcPct val="90000"/>
              </a:lnSpc>
              <a:spcBef>
                <a:spcPts val="600"/>
              </a:spcBef>
              <a:buBlip>
                <a:blip r:embed="rId2"/>
              </a:buBlip>
              <a:defRPr sz="1800"/>
            </a:pPr>
            <a:r>
              <a:rPr sz="2800"/>
              <a:t>Pope Pius IX – renounces his liberalism and becomes arch conservative</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Germany: Liberalism Defeated</a:t>
            </a:r>
          </a:p>
        </p:txBody>
      </p:sp>
      <p:sp>
        <p:nvSpPr>
          <p:cNvPr id="289" name="Shape 28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Revolution in Prussia </a:t>
            </a:r>
            <a:endParaRPr sz="3000"/>
          </a:p>
          <a:p>
            <a:pPr lvl="1" marL="742950" indent="-285750">
              <a:spcBef>
                <a:spcPts val="600"/>
              </a:spcBef>
              <a:buBlip>
                <a:blip r:embed="rId3"/>
              </a:buBlip>
              <a:defRPr sz="1800"/>
            </a:pPr>
            <a:r>
              <a:rPr sz="2600">
                <a:latin typeface="Verdana Bold"/>
                <a:ea typeface="Verdana Bold"/>
                <a:cs typeface="Verdana Bold"/>
                <a:sym typeface="Verdana Bold"/>
              </a:rPr>
              <a:t>Frederick William IV </a:t>
            </a:r>
            <a:r>
              <a:rPr sz="2600"/>
              <a:t>– announces Prussia will help unify Germany, ending the Prussian monarchy</a:t>
            </a:r>
            <a:endParaRPr sz="2600"/>
          </a:p>
          <a:p>
            <a:pPr lvl="1" marL="742950" indent="-285750">
              <a:spcBef>
                <a:spcPts val="600"/>
              </a:spcBef>
              <a:buBlip>
                <a:blip r:embed="rId3"/>
              </a:buBlip>
              <a:defRPr sz="1800"/>
            </a:pPr>
            <a:r>
              <a:rPr sz="2600"/>
              <a:t>Frederick and his conservative supporters ignore the liberals and allow three-tier voting based on ability to pay taxes; only 5% of the population elected one-third of the Prussian Parliament</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Germany: Liberalism Defeated (cont.)</a:t>
            </a:r>
          </a:p>
        </p:txBody>
      </p:sp>
      <p:sp>
        <p:nvSpPr>
          <p:cNvPr id="292" name="Shape 29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Frankfurt Parliament </a:t>
            </a:r>
            <a:r>
              <a:rPr sz="3000"/>
              <a:t>– intended to write a moderately liberal constitution for a united Germany</a:t>
            </a:r>
            <a:endParaRPr sz="3000"/>
          </a:p>
          <a:p>
            <a:pPr lvl="1" marL="742950" indent="-285750">
              <a:spcBef>
                <a:spcPts val="600"/>
              </a:spcBef>
              <a:buBlip>
                <a:blip r:embed="rId3"/>
              </a:buBlip>
              <a:defRPr sz="1800"/>
            </a:pPr>
            <a:r>
              <a:rPr sz="2600"/>
              <a:t>Marked a split between German liberals and German working class</a:t>
            </a:r>
            <a:endParaRPr sz="2600"/>
          </a:p>
          <a:p>
            <a:pPr lvl="1" marL="742950" indent="-285750">
              <a:spcBef>
                <a:spcPts val="600"/>
              </a:spcBef>
              <a:buBlip>
                <a:blip r:embed="rId3"/>
              </a:buBlip>
              <a:defRPr sz="1800"/>
            </a:pPr>
            <a:r>
              <a:rPr sz="2600"/>
              <a:t>Wanted a unified Germany, with Prussian leadership</a:t>
            </a:r>
            <a:endParaRPr sz="2600"/>
          </a:p>
          <a:p>
            <a:pPr lvl="1" marL="742950" indent="-285750">
              <a:spcBef>
                <a:spcPts val="600"/>
              </a:spcBef>
              <a:buBlip>
                <a:blip r:embed="rId3"/>
              </a:buBlip>
              <a:defRPr sz="1800"/>
            </a:pPr>
            <a:r>
              <a:rPr sz="2600"/>
              <a:t>William IV of Prussia rejects German unification and the Parliament dissolves</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Abolition of Slavery</a:t>
            </a:r>
          </a:p>
        </p:txBody>
      </p:sp>
      <p:sp>
        <p:nvSpPr>
          <p:cNvPr id="295" name="Shape 29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Slavery spreads to the Americas</a:t>
            </a:r>
            <a:endParaRPr sz="3000"/>
          </a:p>
          <a:p>
            <a:pPr lvl="0">
              <a:buBlip>
                <a:blip r:embed="rId2"/>
              </a:buBlip>
              <a:defRPr sz="1800"/>
            </a:pPr>
            <a:r>
              <a:rPr sz="3000"/>
              <a:t>Crusade to end chattel slavery</a:t>
            </a:r>
            <a:endParaRPr sz="3000"/>
          </a:p>
          <a:p>
            <a:pPr lvl="1" marL="742950" indent="-285750">
              <a:spcBef>
                <a:spcPts val="600"/>
              </a:spcBef>
              <a:buBlip>
                <a:blip r:embed="rId3"/>
              </a:buBlip>
              <a:defRPr sz="1800"/>
            </a:pPr>
            <a:r>
              <a:rPr sz="2600"/>
              <a:t>Writers portray slaves as embodying a lost human virtue</a:t>
            </a:r>
            <a:endParaRPr sz="2600"/>
          </a:p>
          <a:p>
            <a:pPr lvl="1" marL="742950" indent="-285750">
              <a:spcBef>
                <a:spcPts val="600"/>
              </a:spcBef>
              <a:buBlip>
                <a:blip r:embed="rId3"/>
              </a:buBlip>
              <a:defRPr sz="1800"/>
            </a:pPr>
            <a:r>
              <a:rPr sz="2600"/>
              <a:t>Religious movements: most important force</a:t>
            </a:r>
            <a:endParaRPr sz="2600"/>
          </a:p>
          <a:p>
            <a:pPr lvl="0">
              <a:buBlip>
                <a:blip r:embed="rId2"/>
              </a:buBlip>
              <a:defRPr sz="1800"/>
            </a:pPr>
            <a:r>
              <a:rPr sz="3000"/>
              <a:t>Slave revolts</a:t>
            </a:r>
            <a:endParaRPr sz="3000"/>
          </a:p>
          <a:p>
            <a:pPr lvl="1" marL="742950" indent="-285750">
              <a:spcBef>
                <a:spcPts val="600"/>
              </a:spcBef>
              <a:buBlip>
                <a:blip r:embed="rId3"/>
              </a:buBlip>
              <a:defRPr sz="1800"/>
            </a:pPr>
            <a:r>
              <a:rPr sz="2600"/>
              <a:t>Haiti succeeds</a:t>
            </a:r>
            <a:endParaRPr sz="2600"/>
          </a:p>
          <a:p>
            <a:pPr lvl="1" marL="742950" indent="-285750">
              <a:spcBef>
                <a:spcPts val="600"/>
              </a:spcBef>
              <a:buBlip>
                <a:blip r:embed="rId3"/>
              </a:buBlip>
              <a:defRPr sz="1800"/>
            </a:pPr>
            <a:r>
              <a:rPr sz="2600"/>
              <a:t>Virginia, South Carolina, Demarra, and Jamaica suppressed</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Railroads</a:t>
            </a:r>
          </a:p>
        </p:txBody>
      </p:sp>
      <p:sp>
        <p:nvSpPr>
          <p:cNvPr id="135" name="Shape 13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Railways built in England, Belgium, France, and Germany</a:t>
            </a:r>
            <a:endParaRPr sz="3000"/>
          </a:p>
          <a:p>
            <a:pPr lvl="0">
              <a:buBlip>
                <a:blip r:embed="rId2"/>
              </a:buBlip>
              <a:defRPr sz="1800"/>
            </a:pPr>
            <a:r>
              <a:rPr sz="3000"/>
              <a:t>Easier and faster movement of people and products</a:t>
            </a:r>
            <a:endParaRPr sz="3000"/>
          </a:p>
          <a:p>
            <a:pPr lvl="0">
              <a:buBlip>
                <a:blip r:embed="rId2"/>
              </a:buBlip>
              <a:defRPr sz="1800"/>
            </a:pPr>
            <a:r>
              <a:rPr sz="3000"/>
              <a:t>Birth of even more industrialization (iron and steel industries)</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slave revolt on the French island of St. Domingue achieved the largest emancipation of slaves in the eighteenth century. In this print, Toussaint L’Ouverture leads the revolt.</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CORBIS/Bettmann</a:t>
            </a:r>
          </a:p>
        </p:txBody>
      </p:sp>
      <p:pic>
        <p:nvPicPr>
          <p:cNvPr id="298" name="AAADYBE0.jpeg" descr="AAADYBE0.jpg"/>
          <p:cNvPicPr/>
          <p:nvPr/>
        </p:nvPicPr>
        <p:blipFill>
          <a:blip r:embed="rId3">
            <a:extLst/>
          </a:blip>
          <a:stretch>
            <a:fillRect/>
          </a:stretch>
        </p:blipFill>
        <p:spPr>
          <a:xfrm>
            <a:off x="685800" y="1066800"/>
            <a:ext cx="8477250" cy="4322763"/>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Abolition of Slavery (cont.)</a:t>
            </a:r>
          </a:p>
        </p:txBody>
      </p:sp>
      <p:sp>
        <p:nvSpPr>
          <p:cNvPr id="303" name="Shape 30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Economic pressures</a:t>
            </a:r>
            <a:endParaRPr sz="3000"/>
          </a:p>
          <a:p>
            <a:pPr lvl="1" marL="742950" indent="-285750">
              <a:spcBef>
                <a:spcPts val="600"/>
              </a:spcBef>
              <a:buBlip>
                <a:blip r:embed="rId3"/>
              </a:buBlip>
              <a:defRPr sz="1800"/>
            </a:pPr>
            <a:r>
              <a:rPr sz="2600"/>
              <a:t>Due to exhausting soil from sugar cultivation</a:t>
            </a:r>
            <a:endParaRPr sz="2600"/>
          </a:p>
          <a:p>
            <a:pPr lvl="1" marL="742950" indent="-285750">
              <a:spcBef>
                <a:spcPts val="600"/>
              </a:spcBef>
              <a:buBlip>
                <a:blip r:embed="rId3"/>
              </a:buBlip>
              <a:defRPr sz="1800"/>
            </a:pPr>
            <a:r>
              <a:rPr sz="2600"/>
              <a:t>Price of sugar falling; less need for slaves</a:t>
            </a:r>
            <a:endParaRPr sz="2600"/>
          </a:p>
          <a:p>
            <a:pPr lvl="0">
              <a:buBlip>
                <a:blip r:embed="rId2"/>
              </a:buBlip>
              <a:defRPr sz="1800"/>
            </a:pPr>
            <a:r>
              <a:rPr sz="3000"/>
              <a:t>Abolishing slavery in the New World</a:t>
            </a:r>
            <a:endParaRPr sz="3000"/>
          </a:p>
          <a:p>
            <a:pPr lvl="1" marL="742950" indent="-285750">
              <a:spcBef>
                <a:spcPts val="600"/>
              </a:spcBef>
              <a:buBlip>
                <a:blip r:embed="rId3"/>
              </a:buBlip>
              <a:defRPr sz="1800"/>
            </a:pPr>
            <a:r>
              <a:rPr sz="2600"/>
              <a:t>1848 in West Indies</a:t>
            </a:r>
            <a:endParaRPr sz="2600"/>
          </a:p>
          <a:p>
            <a:pPr lvl="1" marL="742950" indent="-285750">
              <a:spcBef>
                <a:spcPts val="600"/>
              </a:spcBef>
              <a:buBlip>
                <a:blip r:embed="rId3"/>
              </a:buBlip>
              <a:defRPr sz="1800"/>
            </a:pPr>
            <a:r>
              <a:rPr sz="2600"/>
              <a:t>1863, Emancipation Proclamation in U.S.</a:t>
            </a:r>
            <a:endParaRPr sz="2600"/>
          </a:p>
          <a:p>
            <a:pPr lvl="1" marL="742950" indent="-285750">
              <a:spcBef>
                <a:spcPts val="600"/>
              </a:spcBef>
              <a:buBlip>
                <a:blip r:embed="rId3"/>
              </a:buBlip>
              <a:defRPr sz="1800"/>
            </a:pPr>
            <a:r>
              <a:rPr sz="2600"/>
              <a:t>1865, Thirteenth Amendment in U.S.</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795527">
              <a:defRPr sz="1800">
                <a:solidFill>
                  <a:srgbClr val="000000"/>
                </a:solidFill>
              </a:defRPr>
            </a:pPr>
            <a:r>
              <a:rPr sz="957">
                <a:solidFill>
                  <a:srgbClr val="482400"/>
                </a:solidFill>
                <a:latin typeface="Arial"/>
                <a:ea typeface="Arial"/>
                <a:cs typeface="Arial"/>
                <a:sym typeface="Arial"/>
              </a:rPr>
              <a:t>After 1833, the British Royal Navy patrolled the African coasts attempting to intercept slave-trading ships. In 1868, the British ship HMS Daphne captured a slaving ship and freed the slaves. A British lieutenant, John Armstrong Challice, included photographs of the freed slaves in his report to the Foreign Office as part of his efforts to apply pressure to ending the slave trade out of Zanzibar.</a:t>
            </a:r>
            <a:br>
              <a:rPr sz="957">
                <a:solidFill>
                  <a:srgbClr val="482400"/>
                </a:solidFill>
                <a:latin typeface="Arial"/>
                <a:ea typeface="Arial"/>
                <a:cs typeface="Arial"/>
                <a:sym typeface="Arial"/>
              </a:rPr>
            </a:br>
            <a:r>
              <a:rPr sz="957">
                <a:solidFill>
                  <a:srgbClr val="482400"/>
                </a:solidFill>
                <a:latin typeface="Arial"/>
                <a:ea typeface="Arial"/>
                <a:cs typeface="Arial"/>
                <a:sym typeface="Arial"/>
              </a:rPr>
              <a:t>National Archives (UK) Catalogue reference: FO 84/1310 (b)</a:t>
            </a:r>
          </a:p>
        </p:txBody>
      </p:sp>
      <p:pic>
        <p:nvPicPr>
          <p:cNvPr id="306" name="FO 841310.jpeg" descr="FO 841310.jpg"/>
          <p:cNvPicPr/>
          <p:nvPr/>
        </p:nvPicPr>
        <p:blipFill>
          <a:blip r:embed="rId3">
            <a:extLst/>
          </a:blip>
          <a:stretch>
            <a:fillRect/>
          </a:stretch>
        </p:blipFill>
        <p:spPr>
          <a:xfrm>
            <a:off x="1141412" y="0"/>
            <a:ext cx="7470776" cy="6400800"/>
          </a:xfrm>
          <a:prstGeom prst="rect">
            <a:avLst/>
          </a:prstGeom>
          <a:ln w="12700">
            <a:miter lim="400000"/>
          </a:ln>
        </p:spPr>
      </p:pic>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Abolition of Slavery (cont.)</a:t>
            </a:r>
          </a:p>
        </p:txBody>
      </p:sp>
      <p:sp>
        <p:nvSpPr>
          <p:cNvPr id="311" name="Shape 31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Africa and the end of slavery</a:t>
            </a:r>
            <a:endParaRPr sz="3000"/>
          </a:p>
          <a:p>
            <a:pPr lvl="1" marL="742950" indent="-285750">
              <a:spcBef>
                <a:spcPts val="600"/>
              </a:spcBef>
              <a:buBlip>
                <a:blip r:embed="rId3"/>
              </a:buBlip>
              <a:defRPr sz="1800"/>
            </a:pPr>
            <a:r>
              <a:rPr sz="2600"/>
              <a:t>Reformers wanted to spread Christianity and “civilization”</a:t>
            </a:r>
            <a:endParaRPr sz="2600"/>
          </a:p>
          <a:p>
            <a:pPr lvl="1" marL="742950" indent="-285750">
              <a:spcBef>
                <a:spcPts val="600"/>
              </a:spcBef>
              <a:buBlip>
                <a:blip r:embed="rId3"/>
              </a:buBlip>
              <a:defRPr sz="1800"/>
            </a:pPr>
            <a:r>
              <a:rPr sz="2600"/>
              <a:t>Effort to reform African economy in 1841</a:t>
            </a:r>
            <a:endParaRPr sz="2600"/>
          </a:p>
          <a:p>
            <a:pPr lvl="1" marL="742950" indent="-285750">
              <a:spcBef>
                <a:spcPts val="600"/>
              </a:spcBef>
              <a:buBlip>
                <a:blip r:embed="rId3"/>
              </a:buBlip>
              <a:defRPr sz="1800"/>
            </a:pPr>
            <a:r>
              <a:rPr sz="2600"/>
              <a:t>Spread of the reform movement into Asia</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21–1 </a:t>
            </a:r>
            <a:r>
              <a:rPr sz="1100">
                <a:solidFill>
                  <a:srgbClr val="482400"/>
                </a:solidFill>
                <a:latin typeface="Arial Bold"/>
                <a:ea typeface="Arial Bold"/>
                <a:cs typeface="Arial Bold"/>
                <a:sym typeface="Arial Bold"/>
              </a:rPr>
              <a:t>EUROPEAN RAILROADS IN 1850</a:t>
            </a:r>
            <a:r>
              <a:rPr sz="1100">
                <a:solidFill>
                  <a:srgbClr val="482400"/>
                </a:solidFill>
                <a:latin typeface="Arial"/>
                <a:ea typeface="Arial"/>
                <a:cs typeface="Arial"/>
                <a:sym typeface="Arial"/>
              </a:rPr>
              <a:t> A mid-century Britain had the most extensive rail network, and the most industrialized economy, in Europe, but rail lines were expanding rapidly in France, the German states, and Austria. Southern and eastern Europe had few railways, and the Ottoman Empire had none.</a:t>
            </a:r>
          </a:p>
        </p:txBody>
      </p:sp>
      <p:pic>
        <p:nvPicPr>
          <p:cNvPr id="138" name="KNB21M01.jpeg" descr="KNB21M01.jpg"/>
          <p:cNvPicPr/>
          <p:nvPr/>
        </p:nvPicPr>
        <p:blipFill>
          <a:blip r:embed="rId3">
            <a:extLst/>
          </a:blip>
          <a:stretch>
            <a:fillRect/>
          </a:stretch>
        </p:blipFill>
        <p:spPr>
          <a:xfrm>
            <a:off x="685800" y="485775"/>
            <a:ext cx="8477250" cy="5534025"/>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George Stephenson (1781–1848) invented the locomotive in 1814, but the “Rocket,” his improved design shown here, did not win out over other competitors until 1829. In the following two decades the spread of railways transformed the economy of Western Europe.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Image Works/Mary Evans Picture Library Ltd.</a:t>
            </a:r>
          </a:p>
        </p:txBody>
      </p:sp>
      <p:pic>
        <p:nvPicPr>
          <p:cNvPr id="143" name="AADVMJP0.jpeg" descr="AADVMJP0.jpg"/>
          <p:cNvPicPr/>
          <p:nvPr/>
        </p:nvPicPr>
        <p:blipFill>
          <a:blip r:embed="rId3">
            <a:extLst/>
          </a:blip>
          <a:stretch>
            <a:fillRect/>
          </a:stretch>
        </p:blipFill>
        <p:spPr>
          <a:xfrm>
            <a:off x="685800" y="457200"/>
            <a:ext cx="8477250" cy="5588000"/>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Labor</a:t>
            </a:r>
          </a:p>
        </p:txBody>
      </p:sp>
      <p:sp>
        <p:nvSpPr>
          <p:cNvPr id="148" name="Shape 148"/>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Split of workforce – some held steady jobs with good wages, others were the working poor who held jobs with low wages and poor conditions</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Labor (cont.)</a:t>
            </a:r>
          </a:p>
        </p:txBody>
      </p:sp>
      <p:sp>
        <p:nvSpPr>
          <p:cNvPr id="151" name="Shape 15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Wage-labor force – </a:t>
            </a:r>
            <a:r>
              <a:rPr sz="3000">
                <a:latin typeface="Verdana Bold"/>
                <a:ea typeface="Verdana Bold"/>
                <a:cs typeface="Verdana Bold"/>
                <a:sym typeface="Verdana Bold"/>
              </a:rPr>
              <a:t>proletarianization </a:t>
            </a:r>
            <a:r>
              <a:rPr sz="3000"/>
              <a:t>– workers’ labor becomes a commodity of the labor marketplace</a:t>
            </a:r>
            <a:endParaRPr sz="3000"/>
          </a:p>
          <a:p>
            <a:pPr lvl="1" marL="742950" indent="-285750">
              <a:spcBef>
                <a:spcPts val="600"/>
              </a:spcBef>
              <a:buBlip>
                <a:blip r:embed="rId3"/>
              </a:buBlip>
              <a:defRPr sz="1800"/>
            </a:pPr>
            <a:r>
              <a:rPr sz="2600"/>
              <a:t>The factory owner supplies the materials, while the workers contribute their labor for a wage</a:t>
            </a:r>
            <a:endParaRPr sz="2600"/>
          </a:p>
          <a:p>
            <a:pPr lvl="1" marL="742950" indent="-285750">
              <a:spcBef>
                <a:spcPts val="600"/>
              </a:spcBef>
              <a:buBlip>
                <a:blip r:embed="rId3"/>
              </a:buBlip>
              <a:defRPr sz="1800"/>
            </a:pPr>
            <a:r>
              <a:rPr sz="2600"/>
              <a:t>Laborers subjected to rules, punishments, and scolding (lateness, drunkenness, etc.)</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