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notesSlides/notesSlide11.xml" ContentType="application/vnd.openxmlformats-officedocument.presentationml.notesSlide+xml"/>
  <Override PartName="/ppt/media/image12.jpeg" ContentType="image/jpeg"/>
  <Override PartName="/ppt/notesSlides/notesSlide12.xml" ContentType="application/vnd.openxmlformats-officedocument.presentationml.notesSlide+xml"/>
  <Override PartName="/ppt/media/image13.jpeg" ContentType="image/jpeg"/>
  <Override PartName="/ppt/notesSlides/notesSlide13.xml" ContentType="application/vnd.openxmlformats-officedocument.presentationml.notesSlide+xml"/>
  <Override PartName="/ppt/media/image14.jpeg" ContentType="image/jpeg"/>
  <Override PartName="/ppt/notesSlides/notesSlide14.xml" ContentType="application/vnd.openxmlformats-officedocument.presentationml.notesSlide+xml"/>
  <Override PartName="/ppt/media/image15.jpeg" ContentType="image/jpeg"/>
  <Override PartName="/ppt/notesSlides/notesSlide15.xml" ContentType="application/vnd.openxmlformats-officedocument.presentationml.notesSlide+xml"/>
  <Override PartName="/ppt/media/image16.jpeg" ContentType="image/jpeg"/>
  <Override PartName="/ppt/notesSlides/notesSlide16.xml" ContentType="application/vnd.openxmlformats-officedocument.presentationml.notesSlide+xml"/>
  <Override PartName="/ppt/media/image1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Lst>
  <p:sldSz cx="9144000" cy="6858000"/>
  <p:notesSz cx="6858000" cy="9144000"/>
  <p:defaultTextStyle>
    <a:lvl1pPr>
      <a:defRPr sz="2000">
        <a:latin typeface="Verdana"/>
        <a:ea typeface="Verdana"/>
        <a:cs typeface="Verdana"/>
        <a:sym typeface="Verdana"/>
      </a:defRPr>
    </a:lvl1pPr>
    <a:lvl2pPr indent="457200">
      <a:defRPr sz="2000">
        <a:latin typeface="Verdana"/>
        <a:ea typeface="Verdana"/>
        <a:cs typeface="Verdana"/>
        <a:sym typeface="Verdana"/>
      </a:defRPr>
    </a:lvl2pPr>
    <a:lvl3pPr indent="914400">
      <a:defRPr sz="2000">
        <a:latin typeface="Verdana"/>
        <a:ea typeface="Verdana"/>
        <a:cs typeface="Verdana"/>
        <a:sym typeface="Verdana"/>
      </a:defRPr>
    </a:lvl3pPr>
    <a:lvl4pPr indent="1371600">
      <a:defRPr sz="2000">
        <a:latin typeface="Verdana"/>
        <a:ea typeface="Verdana"/>
        <a:cs typeface="Verdana"/>
        <a:sym typeface="Verdana"/>
      </a:defRPr>
    </a:lvl4pPr>
    <a:lvl5pPr indent="1828800">
      <a:defRPr sz="2000">
        <a:latin typeface="Verdana"/>
        <a:ea typeface="Verdana"/>
        <a:cs typeface="Verdana"/>
        <a:sym typeface="Verdana"/>
      </a:defRPr>
    </a:lvl5pPr>
    <a:lvl6pPr>
      <a:defRPr sz="2000">
        <a:latin typeface="Verdana"/>
        <a:ea typeface="Verdana"/>
        <a:cs typeface="Verdana"/>
        <a:sym typeface="Verdana"/>
      </a:defRPr>
    </a:lvl6pPr>
    <a:lvl7pPr>
      <a:defRPr sz="2000">
        <a:latin typeface="Verdana"/>
        <a:ea typeface="Verdana"/>
        <a:cs typeface="Verdana"/>
        <a:sym typeface="Verdana"/>
      </a:defRPr>
    </a:lvl7pPr>
    <a:lvl8pPr>
      <a:defRPr sz="2000">
        <a:latin typeface="Verdana"/>
        <a:ea typeface="Verdana"/>
        <a:cs typeface="Verdana"/>
        <a:sym typeface="Verdana"/>
      </a:defRPr>
    </a:lvl8pPr>
    <a:lvl9pPr>
      <a:defRPr sz="2000">
        <a:latin typeface="Verdana"/>
        <a:ea typeface="Verdana"/>
        <a:cs typeface="Verdana"/>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3F0E9"/>
          </a:solidFill>
        </a:fill>
      </a:tcStyle>
    </a:wholeTbl>
    <a:band2H>
      <a:tcTxStyle b="def" i="def"/>
      <a:tcStyle>
        <a:tcBdr/>
        <a:fill>
          <a:solidFill>
            <a:srgbClr val="F9F7F4"/>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Row>
  </a:tblStyle>
  <a:tblStyle styleId="{C7B018BB-80A7-4F77-B60F-C8B233D01FF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9DAD5"/>
          </a:solidFill>
        </a:fill>
      </a:tcStyle>
    </a:wholeTbl>
    <a:band2H>
      <a:tcTxStyle b="def" i="def"/>
      <a:tcStyle>
        <a:tcBdr/>
        <a:fill>
          <a:solidFill>
            <a:srgbClr val="F4EDEB"/>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Row>
  </a:tblStyle>
  <a:tblStyle styleId="{CF821DB8-F4EB-4A41-A1BA-3FCAFE7338EE}" styleName="">
    <a:tblBg/>
    <a:wholeTbl>
      <a:tcTxStyle b="on" i="on">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FD6C3"/>
          </a:solidFill>
        </a:fill>
      </a:tcStyle>
    </a:firstCol>
    <a:lastRow>
      <a:tcTxStyle b="on" i="on">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DFD6C3"/>
          </a:solidFill>
        </a:fill>
      </a:tcStyle>
    </a:firstRow>
  </a:tblStyle>
  <a:tblStyle styleId="{33BA23B1-9221-436E-865A-0063620EA4FD}"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lvl="0"/>
          </a:p>
        </p:txBody>
      </p:sp>
      <p:sp>
        <p:nvSpPr>
          <p:cNvPr id="116" name="Shape 11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lvl="0"/>
          </a:p>
        </p:txBody>
      </p:sp>
      <p:sp>
        <p:nvSpPr>
          <p:cNvPr id="124" name="Shape 12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William I, the new emperor of Germany, lays the cornerstone of the Reichstag (German parliament) building in Berlin. Although William I was head of state, it is Bismarck who stands out, as usual, in his white uniform. </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ullstein bild/The Granger Collection, NYC— All rights reserved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lvl="0"/>
          </a:p>
        </p:txBody>
      </p:sp>
      <p:sp>
        <p:nvSpPr>
          <p:cNvPr id="202" name="Shape 202"/>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22–3 </a:t>
            </a:r>
            <a:r>
              <a:rPr sz="1200">
                <a:latin typeface="Arial Bold"/>
                <a:ea typeface="Arial Bold"/>
                <a:cs typeface="Arial Bold"/>
                <a:sym typeface="Arial Bold"/>
              </a:rPr>
              <a:t>THE UNIFICATION OF GERMANY</a:t>
            </a:r>
            <a:r>
              <a:rPr sz="1200">
                <a:latin typeface="Arial"/>
                <a:ea typeface="Arial"/>
                <a:cs typeface="Arial"/>
                <a:sym typeface="Arial"/>
              </a:rPr>
              <a:t> Under Bismarck’s leadership, and with the strong support of its royal house, Prussia used diplomatic and military means, on both the German and international stages, to forcibly unify the German states into a strong national entity.</a:t>
            </a:r>
            <a:endParaRPr sz="120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lvl="0"/>
          </a:p>
        </p:txBody>
      </p:sp>
      <p:sp>
        <p:nvSpPr>
          <p:cNvPr id="222" name="Shape 222"/>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proclamation of the German Empire in the Hall of Mirrors at Versailles, January 18, 1871, after the defeat of France in the Franco-Prussian War. Kaiser Wilhelm I is standing at the top of the steps under the flags. The viewer’s eye, however, is drawn to Bismarck, who stands in the center in a white uniform.</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Anton von Werner, “Die Proklamierung des Deutschen Kaiserreiches,” Bildarchiv Preussischer Kulturbesitz/Art Resource, NY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Shape 238"/>
          <p:cNvSpPr/>
          <p:nvPr>
            <p:ph type="sldImg"/>
          </p:nvPr>
        </p:nvSpPr>
        <p:spPr>
          <a:prstGeom prst="rect">
            <a:avLst/>
          </a:prstGeom>
        </p:spPr>
        <p:txBody>
          <a:bodyPr/>
          <a:lstStyle/>
          <a:p>
            <a:pPr lvl="0"/>
          </a:p>
        </p:txBody>
      </p:sp>
      <p:sp>
        <p:nvSpPr>
          <p:cNvPr id="239" name="Shape 239"/>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Francis Joseph (1830–1916) ruled Austria and then Austria-Hungary from 1848 until his death. In this 1865 photo, the young emperor is shown in military gala attire, one of his preferred uniforms. His devotion to the Austrian army made it difficult for him to share control over the military with parliament, which contributed to chronic underfunding.</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DIZ Muenchen GmbH, Sueddeutsche Zeitung Photo/Alamy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ph type="sldImg"/>
          </p:nvPr>
        </p:nvSpPr>
        <p:spPr>
          <a:prstGeom prst="rect">
            <a:avLst/>
          </a:prstGeom>
        </p:spPr>
        <p:txBody>
          <a:bodyPr/>
          <a:lstStyle/>
          <a:p>
            <a:pPr lvl="0"/>
          </a:p>
        </p:txBody>
      </p:sp>
      <p:sp>
        <p:nvSpPr>
          <p:cNvPr id="250" name="Shape 25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Nationalities within the Habsburg Empire. The Habsburg census forced residents to choose one single “language of daily use.” The many bilingual people in the empire were thus statistically presented as members of a single nationality. As a result, in ethno-linguistic maps the empire appeared as a patchwork of many different nationalities. This both underestimated the sense of unity within the empire and overestimated the homogeneity of the various “national” regions. This map, taken from a 1905 French school textbook, is typical of that phenomenon.</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Map of the Austro-Hungarian empire, illustration from a French geography school textbook, 1905 (colour litho), French School (20th century). Private Collection/Archives Charmet/The Bridgeman Art Library International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lvl="0"/>
          </a:p>
        </p:txBody>
      </p:sp>
      <p:sp>
        <p:nvSpPr>
          <p:cNvPr id="267" name="Shape 267"/>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Tsar Alexander II (r. 1855–1881) was assassinated on March 1, 1881. The assassins first threw a bomb that wounded several Imperial guards. When the tsar stopped his carriage to see the wounded, the assassins threw a second bomb, killing him.</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Bildarchiv Preussischer Kulturbesitz/ Art Resource, NY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lvl="0"/>
          </a:p>
        </p:txBody>
      </p:sp>
      <p:sp>
        <p:nvSpPr>
          <p:cNvPr id="281" name="Shape 28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A House of Commons Debate. William Ewart Gladstone, standing on the right, is attacking Benjamin Disraeli, who sits with legs crossed and arms folded. Gladstone served in the British Parliament from the 1830s through the 1890s. Four times the Liberal Party prime minister, he was responsible for guiding major reforms through Parliament. Disraeli, regarded as the founder of modern British conservatism, served as prime minister from 1874 to 1880.</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Mary Evans Picture Library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Shape 285"/>
          <p:cNvSpPr/>
          <p:nvPr>
            <p:ph type="sldImg"/>
          </p:nvPr>
        </p:nvSpPr>
        <p:spPr>
          <a:prstGeom prst="rect">
            <a:avLst/>
          </a:prstGeom>
        </p:spPr>
        <p:txBody>
          <a:bodyPr/>
          <a:lstStyle/>
          <a:p>
            <a:pPr lvl="0"/>
          </a:p>
        </p:txBody>
      </p:sp>
      <p:sp>
        <p:nvSpPr>
          <p:cNvPr id="286" name="Shape 286"/>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With the new British postal system, the volume of mail vastly increased, as did the number of postal workers involved in sorting and delivering it.</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Illustrated London News Ltd/Mary Evans Picture Library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lvl="0"/>
          </a:p>
        </p:txBody>
      </p:sp>
      <p:sp>
        <p:nvSpPr>
          <p:cNvPr id="138" name="Shape 138"/>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Map 22–1 </a:t>
            </a:r>
            <a:r>
              <a:rPr b="1" sz="1200">
                <a:latin typeface="Calibri"/>
                <a:ea typeface="Calibri"/>
                <a:cs typeface="Calibri"/>
                <a:sym typeface="Calibri"/>
              </a:rPr>
              <a:t>The Crimean War </a:t>
            </a:r>
            <a:r>
              <a:rPr sz="1200">
                <a:latin typeface="Calibri"/>
                <a:ea typeface="Calibri"/>
                <a:cs typeface="Calibri"/>
                <a:sym typeface="Calibri"/>
              </a:rPr>
              <a:t>Although named after the Crimean Peninsula, the Crimean War was actually fought across the entire northern and eastern coasts of the Black Sea.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Shape 142"/>
          <p:cNvSpPr/>
          <p:nvPr>
            <p:ph type="sldImg"/>
          </p:nvPr>
        </p:nvSpPr>
        <p:spPr>
          <a:prstGeom prst="rect">
            <a:avLst/>
          </a:prstGeom>
        </p:spPr>
        <p:txBody>
          <a:bodyPr/>
          <a:lstStyle/>
          <a:p>
            <a:pPr lvl="0"/>
          </a:p>
        </p:txBody>
      </p:sp>
      <p:sp>
        <p:nvSpPr>
          <p:cNvPr id="143" name="Shape 143"/>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In this painting, completed two decades after the war, Elizabeth Thomson, Lady Butler, emphasizes the suffering of ordinary troops as well as their comradeship.</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Lady Elizabeth Thompson Butler (1846–1933), </a:t>
            </a:r>
            <a:r>
              <a:rPr i="1" sz="1200">
                <a:latin typeface="Arial"/>
                <a:ea typeface="Arial"/>
                <a:cs typeface="Arial"/>
                <a:sym typeface="Arial"/>
              </a:rPr>
              <a:t>The Roll Call: Calling the Roll after an Engagement</a:t>
            </a:r>
            <a:r>
              <a:rPr sz="1200">
                <a:latin typeface="Arial"/>
                <a:ea typeface="Arial"/>
                <a:cs typeface="Arial"/>
                <a:sym typeface="Arial"/>
              </a:rPr>
              <a:t>, </a:t>
            </a:r>
            <a:r>
              <a:rPr i="1" sz="1200">
                <a:latin typeface="Arial"/>
                <a:ea typeface="Arial"/>
                <a:cs typeface="Arial"/>
                <a:sym typeface="Arial"/>
              </a:rPr>
              <a:t>Crimea</a:t>
            </a:r>
            <a:r>
              <a:rPr sz="1200">
                <a:latin typeface="Arial"/>
                <a:ea typeface="Arial"/>
                <a:cs typeface="Arial"/>
                <a:sym typeface="Arial"/>
              </a:rPr>
              <a:t>. The Royal Collection © 2005, Her Majesty Queen Elizabeth II. Photo by SC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ph type="sldImg"/>
          </p:nvPr>
        </p:nvSpPr>
        <p:spPr>
          <a:prstGeom prst="rect">
            <a:avLst/>
          </a:prstGeom>
        </p:spPr>
        <p:txBody>
          <a:bodyPr/>
          <a:lstStyle/>
          <a:p>
            <a:pPr lvl="0"/>
          </a:p>
        </p:txBody>
      </p:sp>
      <p:sp>
        <p:nvSpPr>
          <p:cNvPr id="154" name="Shape 154"/>
          <p:cNvSpPr/>
          <p:nvPr>
            <p:ph type="body" sz="quarter" idx="1"/>
          </p:nvPr>
        </p:nvSpPr>
        <p:spPr>
          <a:prstGeom prst="rect">
            <a:avLst/>
          </a:prstGeom>
        </p:spPr>
        <p:txBody>
          <a:bodyPr/>
          <a:lstStyle/>
          <a:p>
            <a:pPr lvl="0">
              <a:lnSpc>
                <a:spcPct val="100000"/>
              </a:lnSpc>
              <a:spcBef>
                <a:spcPts val="400"/>
              </a:spcBef>
              <a:defRPr sz="1800"/>
            </a:pPr>
            <a:r>
              <a:rPr sz="1200">
                <a:latin typeface="Calibri"/>
                <a:ea typeface="Calibri"/>
                <a:cs typeface="Calibri"/>
                <a:sym typeface="Calibri"/>
              </a:rPr>
              <a:t>Ottoman reformers established a parliament in 1877, but the sultan retained most political authority.</a:t>
            </a:r>
            <a:endParaRPr sz="1200">
              <a:latin typeface="Calibri"/>
              <a:ea typeface="Calibri"/>
              <a:cs typeface="Calibri"/>
              <a:sym typeface="Calibri"/>
            </a:endParaRPr>
          </a:p>
          <a:p>
            <a:pPr lvl="0">
              <a:lnSpc>
                <a:spcPct val="100000"/>
              </a:lnSpc>
              <a:spcBef>
                <a:spcPts val="400"/>
              </a:spcBef>
              <a:defRPr sz="1800"/>
            </a:pPr>
            <a:r>
              <a:rPr i="1" sz="1200">
                <a:latin typeface="Calibri"/>
                <a:ea typeface="Calibri"/>
                <a:cs typeface="Calibri"/>
                <a:sym typeface="Calibri"/>
              </a:rPr>
              <a:t>Illustrated London </a:t>
            </a:r>
            <a:r>
              <a:rPr sz="1200">
                <a:latin typeface="Calibri"/>
                <a:ea typeface="Calibri"/>
                <a:cs typeface="Calibri"/>
                <a:sym typeface="Calibri"/>
              </a:rPr>
              <a:t>News of April 14, 1877. Mary Evans Picture Library Ltd.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lvl="0"/>
          </a:p>
        </p:txBody>
      </p:sp>
      <p:sp>
        <p:nvSpPr>
          <p:cNvPr id="159" name="Shape 159"/>
          <p:cNvSpPr/>
          <p:nvPr>
            <p:ph type="body" sz="quarter" idx="1"/>
          </p:nvPr>
        </p:nvSpPr>
        <p:spPr>
          <a:prstGeom prst="rect">
            <a:avLst/>
          </a:prstGeom>
        </p:spPr>
        <p:txBody>
          <a:bodyPr/>
          <a:lstStyle/>
          <a:p>
            <a:pPr lvl="0">
              <a:lnSpc>
                <a:spcPct val="100000"/>
              </a:lnSpc>
              <a:spcBef>
                <a:spcPts val="400"/>
              </a:spcBef>
              <a:defRPr sz="1800"/>
            </a:pPr>
            <a:r>
              <a:rPr sz="1200">
                <a:latin typeface="Calibri"/>
                <a:ea typeface="Calibri"/>
                <a:cs typeface="Calibri"/>
                <a:sym typeface="Calibri"/>
              </a:rPr>
              <a:t>Until the third quarter of the nineteenth century, ships sailing between the Indian Ocean and the Mediterranean Sea or Atlantic Ocean had to navigate all the way around Africa, or to portage their goods overland across the Suez Isthmus, which separated the Red Sea from the Mediterranean Sea. In the mid-1850s, the viceroy of Egypt agreed to a bold plan: the Frenchman Ferdinand de Lesseps, using plans drawn up by Tyrolian engineer Alois Negrelli, proposed to dig a canal across the isthmus and open it to traffic from all nations. The canal’s construction began in 1859, and was completed ten years later. The construction of the canal came to symbolize European technological superiority at the same time that British critics condemned Egypt’s use of slave labor.</a:t>
            </a:r>
            <a:endParaRPr sz="1200">
              <a:latin typeface="Calibri"/>
              <a:ea typeface="Calibri"/>
              <a:cs typeface="Calibri"/>
              <a:sym typeface="Calibri"/>
            </a:endParaRPr>
          </a:p>
          <a:p>
            <a:pPr lvl="0">
              <a:lnSpc>
                <a:spcPct val="100000"/>
              </a:lnSpc>
              <a:spcBef>
                <a:spcPts val="400"/>
              </a:spcBef>
              <a:defRPr sz="1800"/>
            </a:pPr>
            <a:r>
              <a:rPr sz="1200">
                <a:latin typeface="Calibri"/>
                <a:ea typeface="Calibri"/>
                <a:cs typeface="Calibri"/>
                <a:sym typeface="Calibri"/>
              </a:rPr>
              <a:t>Albert Rieger (1832–1905), </a:t>
            </a:r>
            <a:r>
              <a:rPr i="1" sz="1200">
                <a:latin typeface="Calibri"/>
                <a:ea typeface="Calibri"/>
                <a:cs typeface="Calibri"/>
                <a:sym typeface="Calibri"/>
              </a:rPr>
              <a:t>The Suez Canal </a:t>
            </a:r>
            <a:r>
              <a:rPr sz="1200">
                <a:latin typeface="Calibri"/>
                <a:ea typeface="Calibri"/>
                <a:cs typeface="Calibri"/>
                <a:sym typeface="Calibri"/>
              </a:rPr>
              <a:t>(1864; oil on canvas). Museo Civico Rivoltello, Trieste, Italy/Alinari/The Bridgeman Art Library International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sldImg"/>
          </p:nvPr>
        </p:nvSpPr>
        <p:spPr>
          <a:prstGeom prst="rect">
            <a:avLst/>
          </a:prstGeom>
        </p:spPr>
        <p:txBody>
          <a:bodyPr/>
          <a:lstStyle/>
          <a:p>
            <a:pPr lvl="0"/>
          </a:p>
        </p:txBody>
      </p:sp>
      <p:sp>
        <p:nvSpPr>
          <p:cNvPr id="170" name="Shape 17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Count Camillo Cavour (1810–1861), whom the Russian thinker Alexander Herzen once called a “fat bespectacled little bourgeois of genius,” used an opportunistic alliance with France against Austria and military interventions in the Papal States and southern Italy to secure Italian unification under King Victor Emmanuel II of Piedmont, rather than as the republic that Mazzini and Garibaldi had advocated. He was not, in fact, bourgeois, but was the son of a count.</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The Granger Collection, NYC—All rights reserved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lvl="0"/>
          </a:p>
        </p:txBody>
      </p:sp>
      <p:sp>
        <p:nvSpPr>
          <p:cNvPr id="181" name="Shape 18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22–1 </a:t>
            </a:r>
            <a:r>
              <a:rPr sz="1200">
                <a:latin typeface="Arial Bold"/>
                <a:ea typeface="Arial Bold"/>
                <a:cs typeface="Arial Bold"/>
                <a:sym typeface="Arial Bold"/>
              </a:rPr>
              <a:t>THE UNIFICATION OF ITALY</a:t>
            </a:r>
            <a:r>
              <a:rPr sz="1200">
                <a:latin typeface="Arial"/>
                <a:ea typeface="Arial"/>
                <a:cs typeface="Arial"/>
                <a:sym typeface="Arial"/>
              </a:rPr>
              <a:t> Beginning with the association of Sardinia and Piedmont by the Congress of Vienna in 1815, unification was achieved through the expansion of Piedmont between 1859 and 1870. Both Cavour’s statesmanship and the campaigns of ardent nationalists played large roles.</a:t>
            </a:r>
            <a:endParaRPr sz="120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lvl="0"/>
          </a:p>
        </p:txBody>
      </p:sp>
      <p:sp>
        <p:nvSpPr>
          <p:cNvPr id="186" name="Shape 186"/>
          <p:cNvSpPr/>
          <p:nvPr>
            <p:ph type="body" sz="quarter" idx="1"/>
          </p:nvPr>
        </p:nvSpPr>
        <p:spPr>
          <a:prstGeom prst="rect">
            <a:avLst/>
          </a:prstGeom>
        </p:spPr>
        <p:txBody>
          <a:bodyPr/>
          <a:lstStyle/>
          <a:p>
            <a:pPr lvl="0">
              <a:lnSpc>
                <a:spcPct val="100000"/>
              </a:lnSpc>
              <a:spcBef>
                <a:spcPts val="400"/>
              </a:spcBef>
              <a:defRPr sz="1800"/>
            </a:pPr>
            <a:r>
              <a:rPr sz="1200">
                <a:latin typeface="Calibri"/>
                <a:ea typeface="Calibri"/>
                <a:cs typeface="Calibri"/>
                <a:sym typeface="Calibri"/>
              </a:rPr>
              <a:t>General Giuseppe Garibaldi (1807–1882).</a:t>
            </a:r>
            <a:endParaRPr sz="1200">
              <a:latin typeface="Calibri"/>
              <a:ea typeface="Calibri"/>
              <a:cs typeface="Calibri"/>
              <a:sym typeface="Calibri"/>
            </a:endParaRPr>
          </a:p>
          <a:p>
            <a:pPr lvl="0">
              <a:lnSpc>
                <a:spcPct val="100000"/>
              </a:lnSpc>
              <a:spcBef>
                <a:spcPts val="400"/>
              </a:spcBef>
              <a:defRPr sz="1800"/>
            </a:pPr>
            <a:r>
              <a:rPr sz="1200">
                <a:latin typeface="Calibri"/>
                <a:ea typeface="Calibri"/>
                <a:cs typeface="Calibri"/>
                <a:sym typeface="Calibri"/>
              </a:rPr>
              <a:t>Universal Images Group/Getty Images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lvl="0"/>
          </a:p>
        </p:txBody>
      </p:sp>
      <p:sp>
        <p:nvSpPr>
          <p:cNvPr id="191" name="Shape 19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In this Punch cartoon from November 1860, Garibaldi’s decision to accept Victor Emmanuel as king of Italy is portrayed as submission. Garibaldi ultimately decided that achieving Italian unification— and avoiding Civil War—was more important than pursuing his radical social and political goals.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World History Archive/Alamy</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 Id="rId4" Type="http://schemas.openxmlformats.org/officeDocument/2006/relationships/image" Target="../media/image18.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 name="Shape 10"/>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1"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2"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3" name="Shape 13"/>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4" name="Shape 14"/>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8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87" name="Shape 8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8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8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90" name="Shape 9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91" name="Shape 9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92" name="Shape 9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93" name="Shape 9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94" name="Shape 9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97" name="Shape 9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9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9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00" name="Shape 10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01" name="Shape 10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02" name="Shape 10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03" name="Shape 10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04" name="Shape 10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0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7" name="Shape 10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0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0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10" name="Shape 11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11" name="Shape 11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12" name="Shape 11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13" name="Shape 11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14" name="Shape 11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7" name="Shape 17"/>
          <p:cNvSpPr/>
          <p:nvPr>
            <p:ph type="body" idx="1"/>
          </p:nvPr>
        </p:nvSpPr>
        <p:spPr>
          <a:prstGeom prst="rect">
            <a:avLst/>
          </a:prstGeom>
        </p:spPr>
        <p:txBody>
          <a:bodyPr/>
          <a:lstStyle>
            <a:lvl1pPr>
              <a:buBlip>
                <a:blip r:embed="rId2"/>
              </a:buBlip>
            </a:lvl1pPr>
            <a:lvl2pPr>
              <a:buBlip>
                <a:blip r:embed="rId3"/>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8" name="Shape 1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0"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1" name="Shape 21"/>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22"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23"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24" name="Shape 24"/>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25" name="Shape 25"/>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26" name="Shape 2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9" name="Shape 2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3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3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32" name="Shape 3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33" name="Shape 3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34" name="Shape 3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35" name="Shape 3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36" name="Shape 3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3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39" name="Shape 3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4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4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42" name="Shape 4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43" name="Shape 4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44" name="Shape 4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45" name="Shape 4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46" name="Shape 4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4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49" name="Shape 4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5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5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52" name="Shape 5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53" name="Shape 5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54" name="Shape 5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55" name="Shape 5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56" name="Shape 5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5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59" name="Shape 5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6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6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62" name="Shape 6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63" name="Shape 6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64" name="Shape 6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65" name="Shape 6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66" name="Shape 6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6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69" name="Shape 6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72" name="Shape 7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73" name="Shape 7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74" name="Shape 7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7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77" name="Shape 7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80" name="Shape 8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81" name="Shape 8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82" name="Shape 8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83" name="Shape 8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84" name="Shape 8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grpSp>
        <p:nvGrpSpPr>
          <p:cNvPr id="4" name="Group 4"/>
          <p:cNvGrpSpPr/>
          <p:nvPr/>
        </p:nvGrpSpPr>
        <p:grpSpPr>
          <a:xfrm>
            <a:off x="0" y="0"/>
            <a:ext cx="6362700" cy="6858000"/>
            <a:chOff x="0" y="0"/>
            <a:chExt cx="6362700" cy="6858000"/>
          </a:xfrm>
        </p:grpSpPr>
        <p:pic>
          <p:nvPicPr>
            <p:cNvPr id="2" name="Expbanna.png" descr="Expbanna"/>
            <p:cNvPicPr/>
            <p:nvPr/>
          </p:nvPicPr>
          <p:blipFill>
            <a:blip r:embed="rId3">
              <a:extLst/>
            </a:blip>
            <a:stretch>
              <a:fillRect/>
            </a:stretch>
          </p:blipFill>
          <p:spPr>
            <a:xfrm>
              <a:off x="0" y="0"/>
              <a:ext cx="685800" cy="6858000"/>
            </a:xfrm>
            <a:prstGeom prst="rect">
              <a:avLst/>
            </a:prstGeom>
            <a:ln w="12700" cap="flat">
              <a:noFill/>
              <a:miter lim="400000"/>
            </a:ln>
            <a:effectLst/>
          </p:spPr>
        </p:pic>
        <p:pic>
          <p:nvPicPr>
            <p:cNvPr id="3" name="EXPHORSA.png" descr="EXPHORSA"/>
            <p:cNvPicPr/>
            <p:nvPr/>
          </p:nvPicPr>
          <p:blipFill>
            <a:blip r:embed="rId4">
              <a:extLst/>
            </a:blip>
            <a:stretch>
              <a:fillRect/>
            </a:stretch>
          </p:blipFill>
          <p:spPr>
            <a:xfrm>
              <a:off x="3505200" y="5715000"/>
              <a:ext cx="2857500" cy="95250"/>
            </a:xfrm>
            <a:prstGeom prst="rect">
              <a:avLst/>
            </a:prstGeom>
            <a:ln w="12700" cap="flat">
              <a:noFill/>
              <a:miter lim="400000"/>
            </a:ln>
            <a:effectLst/>
          </p:spPr>
        </p:pic>
      </p:grpSp>
      <p:sp>
        <p:nvSpPr>
          <p:cNvPr id="5" name="Shape 5"/>
          <p:cNvSpPr/>
          <p:nvPr>
            <p:ph type="title"/>
          </p:nvPr>
        </p:nvSpPr>
        <p:spPr>
          <a:xfrm>
            <a:off x="838200" y="0"/>
            <a:ext cx="8229600" cy="1524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defRPr>
            </a:pPr>
            <a:r>
              <a:rPr sz="4000">
                <a:solidFill>
                  <a:srgbClr val="482400"/>
                </a:solidFill>
              </a:rPr>
              <a:t>Title Text</a:t>
            </a:r>
          </a:p>
        </p:txBody>
      </p:sp>
      <p:sp>
        <p:nvSpPr>
          <p:cNvPr id="6" name="Shape 6"/>
          <p:cNvSpPr/>
          <p:nvPr>
            <p:ph type="body" idx="1"/>
          </p:nvPr>
        </p:nvSpPr>
        <p:spPr>
          <a:xfrm>
            <a:off x="1062037" y="1524000"/>
            <a:ext cx="7769226" cy="53340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7" name="Shape 7"/>
          <p:cNvSpPr/>
          <p:nvPr>
            <p:ph type="sldNum" sz="quarter" idx="2"/>
          </p:nvPr>
        </p:nvSpPr>
        <p:spPr>
          <a:xfrm>
            <a:off x="7010400" y="6400800"/>
            <a:ext cx="1905000" cy="348429"/>
          </a:xfrm>
          <a:prstGeom prst="rect">
            <a:avLst/>
          </a:prstGeom>
          <a:ln w="12700">
            <a:miter lim="400000"/>
          </a:ln>
        </p:spPr>
        <p:txBody>
          <a:bodyPr lIns="45719" rIns="45719">
            <a:spAutoFit/>
          </a:bodyPr>
          <a:lstStyle>
            <a:lvl1pPr defTabSz="457200">
              <a:defRPr sz="1800">
                <a:latin typeface="Times New Roman"/>
                <a:ea typeface="Times New Roman"/>
                <a:cs typeface="Times New Roman"/>
                <a:sym typeface="Times New Roman"/>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transition spd="med" advClick="1"/>
  <p:txStyles>
    <p:titleStyle>
      <a:lvl1pPr algn="ctr">
        <a:defRPr sz="4000">
          <a:solidFill>
            <a:srgbClr val="482400"/>
          </a:solidFill>
          <a:latin typeface="Verdana"/>
          <a:ea typeface="Verdana"/>
          <a:cs typeface="Verdana"/>
          <a:sym typeface="Verdana"/>
        </a:defRPr>
      </a:lvl1pPr>
      <a:lvl2pPr algn="ctr">
        <a:defRPr sz="4000">
          <a:solidFill>
            <a:srgbClr val="482400"/>
          </a:solidFill>
          <a:latin typeface="Verdana"/>
          <a:ea typeface="Verdana"/>
          <a:cs typeface="Verdana"/>
          <a:sym typeface="Verdana"/>
        </a:defRPr>
      </a:lvl2pPr>
      <a:lvl3pPr algn="ctr">
        <a:defRPr sz="4000">
          <a:solidFill>
            <a:srgbClr val="482400"/>
          </a:solidFill>
          <a:latin typeface="Verdana"/>
          <a:ea typeface="Verdana"/>
          <a:cs typeface="Verdana"/>
          <a:sym typeface="Verdana"/>
        </a:defRPr>
      </a:lvl3pPr>
      <a:lvl4pPr algn="ctr">
        <a:defRPr sz="4000">
          <a:solidFill>
            <a:srgbClr val="482400"/>
          </a:solidFill>
          <a:latin typeface="Verdana"/>
          <a:ea typeface="Verdana"/>
          <a:cs typeface="Verdana"/>
          <a:sym typeface="Verdana"/>
        </a:defRPr>
      </a:lvl4pPr>
      <a:lvl5pPr algn="ctr">
        <a:defRPr sz="4000">
          <a:solidFill>
            <a:srgbClr val="482400"/>
          </a:solidFill>
          <a:latin typeface="Verdana"/>
          <a:ea typeface="Verdana"/>
          <a:cs typeface="Verdana"/>
          <a:sym typeface="Verdana"/>
        </a:defRPr>
      </a:lvl5pPr>
      <a:lvl6pPr indent="457200" algn="ctr">
        <a:defRPr sz="4000">
          <a:solidFill>
            <a:srgbClr val="482400"/>
          </a:solidFill>
          <a:latin typeface="Verdana"/>
          <a:ea typeface="Verdana"/>
          <a:cs typeface="Verdana"/>
          <a:sym typeface="Verdana"/>
        </a:defRPr>
      </a:lvl6pPr>
      <a:lvl7pPr indent="914400" algn="ctr">
        <a:defRPr sz="4000">
          <a:solidFill>
            <a:srgbClr val="482400"/>
          </a:solidFill>
          <a:latin typeface="Verdana"/>
          <a:ea typeface="Verdana"/>
          <a:cs typeface="Verdana"/>
          <a:sym typeface="Verdana"/>
        </a:defRPr>
      </a:lvl7pPr>
      <a:lvl8pPr indent="1371600" algn="ctr">
        <a:defRPr sz="4000">
          <a:solidFill>
            <a:srgbClr val="482400"/>
          </a:solidFill>
          <a:latin typeface="Verdana"/>
          <a:ea typeface="Verdana"/>
          <a:cs typeface="Verdana"/>
          <a:sym typeface="Verdana"/>
        </a:defRPr>
      </a:lvl8pPr>
      <a:lvl9pPr indent="1828800" algn="ctr">
        <a:defRPr sz="4000">
          <a:solidFill>
            <a:srgbClr val="482400"/>
          </a:solidFill>
          <a:latin typeface="Verdana"/>
          <a:ea typeface="Verdana"/>
          <a:cs typeface="Verdana"/>
          <a:sym typeface="Verdana"/>
        </a:defRPr>
      </a:lvl9pPr>
    </p:titleStyle>
    <p:bodyStyle>
      <a:lvl1pPr marL="342900" indent="-342900">
        <a:spcBef>
          <a:spcPts val="700"/>
        </a:spcBef>
        <a:buSzPct val="100000"/>
        <a:buBlip>
          <a:blip r:embed="rId5"/>
        </a:buBlip>
        <a:defRPr sz="3000">
          <a:latin typeface="Verdana"/>
          <a:ea typeface="Verdana"/>
          <a:cs typeface="Verdana"/>
          <a:sym typeface="Verdana"/>
        </a:defRPr>
      </a:lvl1pPr>
      <a:lvl2pPr marL="786911" indent="-329711">
        <a:spcBef>
          <a:spcPts val="700"/>
        </a:spcBef>
        <a:buSzPct val="100000"/>
        <a:buBlip>
          <a:blip r:embed="rId6"/>
        </a:buBlip>
        <a:defRPr sz="3000">
          <a:latin typeface="Verdana"/>
          <a:ea typeface="Verdana"/>
          <a:cs typeface="Verdana"/>
          <a:sym typeface="Verdana"/>
        </a:defRPr>
      </a:lvl2pPr>
      <a:lvl3pPr marL="1200150" indent="-285750">
        <a:spcBef>
          <a:spcPts val="700"/>
        </a:spcBef>
        <a:buSzPct val="100000"/>
        <a:buChar char="•"/>
        <a:defRPr sz="3000">
          <a:latin typeface="Verdana"/>
          <a:ea typeface="Verdana"/>
          <a:cs typeface="Verdana"/>
          <a:sym typeface="Verdana"/>
        </a:defRPr>
      </a:lvl3pPr>
      <a:lvl4pPr marL="1683327" indent="-311727">
        <a:spcBef>
          <a:spcPts val="700"/>
        </a:spcBef>
        <a:buSzPct val="100000"/>
        <a:buChar char="⬧"/>
        <a:defRPr sz="3000">
          <a:latin typeface="Verdana"/>
          <a:ea typeface="Verdana"/>
          <a:cs typeface="Verdana"/>
          <a:sym typeface="Verdana"/>
        </a:defRPr>
      </a:lvl4pPr>
      <a:lvl5pPr marL="2171700" indent="-342900">
        <a:spcBef>
          <a:spcPts val="700"/>
        </a:spcBef>
        <a:buSzPct val="100000"/>
        <a:buChar char="⬧"/>
        <a:defRPr sz="3000">
          <a:latin typeface="Verdana"/>
          <a:ea typeface="Verdana"/>
          <a:cs typeface="Verdana"/>
          <a:sym typeface="Verdana"/>
        </a:defRPr>
      </a:lvl5pPr>
      <a:lvl6pPr marL="2628900" indent="-342900">
        <a:spcBef>
          <a:spcPts val="700"/>
        </a:spcBef>
        <a:buSzPct val="100000"/>
        <a:buChar char="•"/>
        <a:defRPr sz="3000">
          <a:latin typeface="Verdana"/>
          <a:ea typeface="Verdana"/>
          <a:cs typeface="Verdana"/>
          <a:sym typeface="Verdana"/>
        </a:defRPr>
      </a:lvl6pPr>
      <a:lvl7pPr marL="3086100" indent="-342900">
        <a:spcBef>
          <a:spcPts val="700"/>
        </a:spcBef>
        <a:buSzPct val="100000"/>
        <a:buChar char="•"/>
        <a:defRPr sz="3000">
          <a:latin typeface="Verdana"/>
          <a:ea typeface="Verdana"/>
          <a:cs typeface="Verdana"/>
          <a:sym typeface="Verdana"/>
        </a:defRPr>
      </a:lvl7pPr>
      <a:lvl8pPr marL="3543300" indent="-342900">
        <a:spcBef>
          <a:spcPts val="700"/>
        </a:spcBef>
        <a:buSzPct val="100000"/>
        <a:buChar char="•"/>
        <a:defRPr sz="3000">
          <a:latin typeface="Verdana"/>
          <a:ea typeface="Verdana"/>
          <a:cs typeface="Verdana"/>
          <a:sym typeface="Verdana"/>
        </a:defRPr>
      </a:lvl8pPr>
      <a:lvl9pPr marL="4000500" indent="-342900">
        <a:spcBef>
          <a:spcPts val="700"/>
        </a:spcBef>
        <a:buSzPct val="100000"/>
        <a:buChar char="•"/>
        <a:defRPr sz="3000">
          <a:latin typeface="Verdana"/>
          <a:ea typeface="Verdana"/>
          <a:cs typeface="Verdana"/>
          <a:sym typeface="Verdana"/>
        </a:defRPr>
      </a:lvl9pPr>
    </p:bodyStyle>
    <p:otherStyle>
      <a:lvl1pPr defTabSz="457200">
        <a:defRPr>
          <a:solidFill>
            <a:schemeClr val="tx1"/>
          </a:solidFill>
          <a:latin typeface="+mn-lt"/>
          <a:ea typeface="+mn-ea"/>
          <a:cs typeface="+mn-cs"/>
          <a:sym typeface="Times New Roman"/>
        </a:defRPr>
      </a:lvl1pPr>
      <a:lvl2pPr indent="457200" defTabSz="457200">
        <a:defRPr>
          <a:solidFill>
            <a:schemeClr val="tx1"/>
          </a:solidFill>
          <a:latin typeface="+mn-lt"/>
          <a:ea typeface="+mn-ea"/>
          <a:cs typeface="+mn-cs"/>
          <a:sym typeface="Times New Roman"/>
        </a:defRPr>
      </a:lvl2pPr>
      <a:lvl3pPr indent="914400" defTabSz="457200">
        <a:defRPr>
          <a:solidFill>
            <a:schemeClr val="tx1"/>
          </a:solidFill>
          <a:latin typeface="+mn-lt"/>
          <a:ea typeface="+mn-ea"/>
          <a:cs typeface="+mn-cs"/>
          <a:sym typeface="Times New Roman"/>
        </a:defRPr>
      </a:lvl3pPr>
      <a:lvl4pPr indent="1371600" defTabSz="457200">
        <a:defRPr>
          <a:solidFill>
            <a:schemeClr val="tx1"/>
          </a:solidFill>
          <a:latin typeface="+mn-lt"/>
          <a:ea typeface="+mn-ea"/>
          <a:cs typeface="+mn-cs"/>
          <a:sym typeface="Times New Roman"/>
        </a:defRPr>
      </a:lvl4pPr>
      <a:lvl5pPr indent="1828800" defTabSz="457200">
        <a:defRPr>
          <a:solidFill>
            <a:schemeClr val="tx1"/>
          </a:solidFill>
          <a:latin typeface="+mn-lt"/>
          <a:ea typeface="+mn-ea"/>
          <a:cs typeface="+mn-cs"/>
          <a:sym typeface="Times New Roman"/>
        </a:defRPr>
      </a:lvl5pPr>
      <a:lvl6pPr defTabSz="457200">
        <a:defRPr>
          <a:solidFill>
            <a:schemeClr val="tx1"/>
          </a:solidFill>
          <a:latin typeface="+mn-lt"/>
          <a:ea typeface="+mn-ea"/>
          <a:cs typeface="+mn-cs"/>
          <a:sym typeface="Times New Roman"/>
        </a:defRPr>
      </a:lvl6pPr>
      <a:lvl7pPr defTabSz="457200">
        <a:defRPr>
          <a:solidFill>
            <a:schemeClr val="tx1"/>
          </a:solidFill>
          <a:latin typeface="+mn-lt"/>
          <a:ea typeface="+mn-ea"/>
          <a:cs typeface="+mn-cs"/>
          <a:sym typeface="Times New Roman"/>
        </a:defRPr>
      </a:lvl7pPr>
      <a:lvl8pPr defTabSz="457200">
        <a:defRPr>
          <a:solidFill>
            <a:schemeClr val="tx1"/>
          </a:solidFill>
          <a:latin typeface="+mn-lt"/>
          <a:ea typeface="+mn-ea"/>
          <a:cs typeface="+mn-cs"/>
          <a:sym typeface="Times New Roman"/>
        </a:defRPr>
      </a:lvl8pPr>
      <a:lvl9pPr defTabSz="457200">
        <a:defRPr>
          <a:solidFill>
            <a:schemeClr val="tx1"/>
          </a:solidFill>
          <a:latin typeface="+mn-lt"/>
          <a:ea typeface="+mn-ea"/>
          <a:cs typeface="+mn-cs"/>
          <a:sym typeface="Times New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nvSpPr>
        <p:spPr>
          <a:xfrm>
            <a:off x="1295400" y="4191000"/>
            <a:ext cx="7239000" cy="1523055"/>
          </a:xfrm>
          <a:prstGeom prst="rect">
            <a:avLst/>
          </a:prstGeom>
          <a:ln w="12700">
            <a:miter lim="400000"/>
          </a:ln>
          <a:effectLst>
            <a:outerShdw sx="100000" sy="100000" kx="0" ky="0" algn="b" rotWithShape="0" blurRad="63500" dist="35921" dir="2700000">
              <a:srgbClr val="808080">
                <a:alpha val="74996"/>
              </a:srgbClr>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7000">
                <a:latin typeface="Times New Roman"/>
                <a:ea typeface="Times New Roman"/>
                <a:cs typeface="Times New Roman"/>
                <a:sym typeface="Times New Roman"/>
              </a:rPr>
              <a:t>Chapter 22</a:t>
            </a:r>
            <a:endParaRPr sz="7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The Age of Nation-States</a:t>
            </a:r>
          </a:p>
        </p:txBody>
      </p:sp>
      <p:pic>
        <p:nvPicPr>
          <p:cNvPr id="119" name="title.png" descr="title"/>
          <p:cNvPicPr/>
          <p:nvPr/>
        </p:nvPicPr>
        <p:blipFill>
          <a:blip r:embed="rId2">
            <a:extLst/>
          </a:blip>
          <a:stretch>
            <a:fillRect/>
          </a:stretch>
        </p:blipFill>
        <p:spPr>
          <a:xfrm>
            <a:off x="1549400" y="762000"/>
            <a:ext cx="6680200" cy="341312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 name="Shape 15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Times New Roman (Headings)"/>
                <a:ea typeface="Times New Roman (Headings)"/>
                <a:cs typeface="Times New Roman (Headings)"/>
                <a:sym typeface="Times New Roman (Headings)"/>
              </a:rPr>
              <a:t>Ottoman reformers established a parliament in 1877, but the sultan retained most political authority.</a:t>
            </a:r>
            <a:br>
              <a:rPr sz="1100">
                <a:latin typeface="Times New Roman (Headings)"/>
                <a:ea typeface="Times New Roman (Headings)"/>
                <a:cs typeface="Times New Roman (Headings)"/>
                <a:sym typeface="Times New Roman (Headings)"/>
              </a:rPr>
            </a:br>
            <a:r>
              <a:rPr i="1" sz="1100">
                <a:latin typeface="Times New Roman (Headings)"/>
                <a:ea typeface="Times New Roman (Headings)"/>
                <a:cs typeface="Times New Roman (Headings)"/>
                <a:sym typeface="Times New Roman (Headings)"/>
              </a:rPr>
              <a:t>Illustrated London </a:t>
            </a:r>
            <a:r>
              <a:rPr sz="1100">
                <a:latin typeface="Times New Roman (Headings)"/>
                <a:ea typeface="Times New Roman (Headings)"/>
                <a:cs typeface="Times New Roman (Headings)"/>
                <a:sym typeface="Times New Roman (Headings)"/>
              </a:rPr>
              <a:t>News of April 14, 1877. Mary Evans Picture Library Ltd.</a:t>
            </a:r>
          </a:p>
        </p:txBody>
      </p:sp>
      <p:pic>
        <p:nvPicPr>
          <p:cNvPr id="152" name="AAACQQX0.jpeg" descr="AAACQQX0.jpg"/>
          <p:cNvPicPr/>
          <p:nvPr/>
        </p:nvPicPr>
        <p:blipFill>
          <a:blip r:embed="rId3">
            <a:extLst/>
          </a:blip>
          <a:stretch>
            <a:fillRect/>
          </a:stretch>
        </p:blipFill>
        <p:spPr>
          <a:xfrm>
            <a:off x="685800" y="263525"/>
            <a:ext cx="8477250" cy="5832475"/>
          </a:xfrm>
          <a:prstGeom prst="rect">
            <a:avLst/>
          </a:prstGeom>
          <a:ln w="12700">
            <a:miter lim="400000"/>
          </a:ln>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539495">
              <a:defRPr sz="1800">
                <a:solidFill>
                  <a:srgbClr val="000000"/>
                </a:solidFill>
              </a:defRPr>
            </a:pPr>
            <a:r>
              <a:rPr sz="649">
                <a:latin typeface="Times New Roman (Headings)"/>
                <a:ea typeface="Times New Roman (Headings)"/>
                <a:cs typeface="Times New Roman (Headings)"/>
                <a:sym typeface="Times New Roman (Headings)"/>
              </a:rPr>
              <a:t>Until the third quarter of the nineteenth century, ships sailing between the Indian Ocean and the Mediterranean Sea or Atlantic Ocean had to navigate all the way around Africa, or to portage their goods overland across the Suez Isthmus, which separated the Red Sea from the Mediterranean Sea. In the mid-1850s, the viceroy of Egypt agreed to a bold plan: the Frenchman Ferdinand de Lesseps, using plans drawn up by Tyrolian engineer Alois Negrelli, proposed to dig a canal across the isthmus and open it to traffic from all nations. The canal’s construction began in 1859, and was completed ten years later. The construction of the canal came to symbolize European technological superiority at the same time that British critics condemned Egypt’s use of slave labor.</a:t>
            </a:r>
            <a:br>
              <a:rPr sz="649">
                <a:latin typeface="Times New Roman (Headings)"/>
                <a:ea typeface="Times New Roman (Headings)"/>
                <a:cs typeface="Times New Roman (Headings)"/>
                <a:sym typeface="Times New Roman (Headings)"/>
              </a:rPr>
            </a:br>
            <a:r>
              <a:rPr sz="649">
                <a:latin typeface="Times New Roman (Headings)"/>
                <a:ea typeface="Times New Roman (Headings)"/>
                <a:cs typeface="Times New Roman (Headings)"/>
                <a:sym typeface="Times New Roman (Headings)"/>
              </a:rPr>
              <a:t>Albert Rieger (1832–1905), </a:t>
            </a:r>
            <a:r>
              <a:rPr i="1" sz="649">
                <a:latin typeface="Times New Roman (Headings)"/>
                <a:ea typeface="Times New Roman (Headings)"/>
                <a:cs typeface="Times New Roman (Headings)"/>
                <a:sym typeface="Times New Roman (Headings)"/>
              </a:rPr>
              <a:t>The Suez Canal </a:t>
            </a:r>
            <a:r>
              <a:rPr sz="649">
                <a:latin typeface="Times New Roman (Headings)"/>
                <a:ea typeface="Times New Roman (Headings)"/>
                <a:cs typeface="Times New Roman (Headings)"/>
                <a:sym typeface="Times New Roman (Headings)"/>
              </a:rPr>
              <a:t>(1864; oil on canvas). Museo Civico Rivoltello, Trieste, Italy/Alinari/The Bridgeman Art Library International</a:t>
            </a:r>
          </a:p>
        </p:txBody>
      </p:sp>
      <p:pic>
        <p:nvPicPr>
          <p:cNvPr id="157" name="ALG 169066.jpeg" descr="ALG 169066.jpg"/>
          <p:cNvPicPr/>
          <p:nvPr/>
        </p:nvPicPr>
        <p:blipFill>
          <a:blip r:embed="rId3">
            <a:extLst/>
          </a:blip>
          <a:stretch>
            <a:fillRect/>
          </a:stretch>
        </p:blipFill>
        <p:spPr>
          <a:xfrm>
            <a:off x="685800" y="228600"/>
            <a:ext cx="8477250" cy="5940425"/>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Italian Unification </a:t>
            </a:r>
            <a:br>
              <a:rPr sz="4000">
                <a:solidFill>
                  <a:srgbClr val="482400"/>
                </a:solidFill>
              </a:rPr>
            </a:br>
            <a:r>
              <a:rPr sz="4000">
                <a:solidFill>
                  <a:srgbClr val="482400"/>
                </a:solidFill>
              </a:rPr>
              <a:t>and the Republicans</a:t>
            </a:r>
          </a:p>
        </p:txBody>
      </p:sp>
      <p:sp>
        <p:nvSpPr>
          <p:cNvPr id="162" name="Shape 16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Carbonari</a:t>
            </a:r>
            <a:r>
              <a:rPr sz="3000"/>
              <a:t> – ineffective romantic republican society in Italy</a:t>
            </a:r>
            <a:endParaRPr sz="3000"/>
          </a:p>
          <a:p>
            <a:pPr lvl="0">
              <a:buBlip>
                <a:blip r:embed="rId2"/>
              </a:buBlip>
              <a:defRPr sz="1800"/>
            </a:pPr>
            <a:r>
              <a:rPr sz="3000">
                <a:latin typeface="Verdana Bold"/>
                <a:ea typeface="Verdana Bold"/>
                <a:cs typeface="Verdana Bold"/>
                <a:sym typeface="Verdana Bold"/>
              </a:rPr>
              <a:t>Giuseppe Mazzini and Giuseppe Garibaldi</a:t>
            </a:r>
            <a:r>
              <a:rPr sz="3000"/>
              <a:t> – Italian nationalists who led guerilla warfare in the 1850s</a:t>
            </a:r>
            <a:endParaRPr sz="3000"/>
          </a:p>
          <a:p>
            <a:pPr lvl="0">
              <a:buBlip>
                <a:blip r:embed="rId2"/>
              </a:buBlip>
              <a:defRPr sz="1800"/>
            </a:pPr>
            <a:r>
              <a:rPr sz="3000"/>
              <a:t>Italian moderates frightened by these uprisings</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a:latin typeface="Verdana Bold"/>
                <a:ea typeface="Verdana Bold"/>
                <a:cs typeface="Verdana Bold"/>
                <a:sym typeface="Verdana Bold"/>
              </a:defRPr>
            </a:lvl1pPr>
          </a:lstStyle>
          <a:p>
            <a:pPr lvl="0">
              <a:defRPr sz="1800">
                <a:solidFill>
                  <a:srgbClr val="000000"/>
                </a:solidFill>
              </a:defRPr>
            </a:pPr>
            <a:r>
              <a:rPr sz="4000">
                <a:solidFill>
                  <a:srgbClr val="482400"/>
                </a:solidFill>
              </a:rPr>
              <a:t>Count Camillo Cavour</a:t>
            </a:r>
          </a:p>
        </p:txBody>
      </p:sp>
      <p:sp>
        <p:nvSpPr>
          <p:cNvPr id="165" name="Shape 16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Minister of Piedmont transformed Italy into a nation-state under a constitutional monarchy, rather than a republic</a:t>
            </a:r>
            <a:endParaRPr sz="2800"/>
          </a:p>
          <a:p>
            <a:pPr lvl="0" marL="320039" indent="-320039">
              <a:lnSpc>
                <a:spcPct val="90000"/>
              </a:lnSpc>
              <a:spcBef>
                <a:spcPts val="600"/>
              </a:spcBef>
              <a:buBlip>
                <a:blip r:embed="rId2"/>
              </a:buBlip>
              <a:defRPr sz="1800"/>
            </a:pPr>
            <a:r>
              <a:rPr sz="2800"/>
              <a:t>Became prime minister under Victor Emmanuel I; advocated:</a:t>
            </a:r>
            <a:endParaRPr sz="2800"/>
          </a:p>
          <a:p>
            <a:pPr lvl="1" marL="720969" indent="-263769">
              <a:lnSpc>
                <a:spcPct val="90000"/>
              </a:lnSpc>
              <a:spcBef>
                <a:spcPts val="500"/>
              </a:spcBef>
              <a:buBlip>
                <a:blip r:embed="rId3"/>
              </a:buBlip>
              <a:defRPr sz="1800"/>
            </a:pPr>
            <a:r>
              <a:rPr sz="2400"/>
              <a:t>Free trade</a:t>
            </a:r>
            <a:endParaRPr sz="2400"/>
          </a:p>
          <a:p>
            <a:pPr lvl="1" marL="720969" indent="-263769">
              <a:lnSpc>
                <a:spcPct val="90000"/>
              </a:lnSpc>
              <a:spcBef>
                <a:spcPts val="500"/>
              </a:spcBef>
              <a:buBlip>
                <a:blip r:embed="rId3"/>
              </a:buBlip>
              <a:defRPr sz="1800"/>
            </a:pPr>
            <a:r>
              <a:rPr sz="2400"/>
              <a:t>Railway expansion</a:t>
            </a:r>
            <a:endParaRPr sz="2400"/>
          </a:p>
          <a:p>
            <a:pPr lvl="1" marL="720969" indent="-263769">
              <a:lnSpc>
                <a:spcPct val="90000"/>
              </a:lnSpc>
              <a:spcBef>
                <a:spcPts val="500"/>
              </a:spcBef>
              <a:buBlip>
                <a:blip r:embed="rId3"/>
              </a:buBlip>
              <a:defRPr sz="1800"/>
            </a:pPr>
            <a:r>
              <a:rPr sz="2400"/>
              <a:t>Agricultural improvements</a:t>
            </a:r>
            <a:endParaRPr sz="2400"/>
          </a:p>
          <a:p>
            <a:pPr lvl="0" marL="320039" indent="-320039">
              <a:lnSpc>
                <a:spcPct val="90000"/>
              </a:lnSpc>
              <a:spcBef>
                <a:spcPts val="600"/>
              </a:spcBef>
              <a:buBlip>
                <a:blip r:embed="rId2"/>
              </a:buBlip>
              <a:defRPr sz="1800"/>
            </a:pPr>
            <a:r>
              <a:rPr sz="2800"/>
              <a:t>Wanted to defeat Austria, with France’s help, to unite Italy</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Shape 16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58951">
              <a:defRPr sz="1800">
                <a:solidFill>
                  <a:srgbClr val="000000"/>
                </a:solidFill>
              </a:defRPr>
            </a:pPr>
            <a:r>
              <a:rPr sz="913">
                <a:solidFill>
                  <a:srgbClr val="482400"/>
                </a:solidFill>
                <a:latin typeface="Arial"/>
                <a:ea typeface="Arial"/>
                <a:cs typeface="Arial"/>
                <a:sym typeface="Arial"/>
              </a:rPr>
              <a:t>Count Camillo Cavour (1810–1861), whom the Russian thinker Alexander Herzen once called a “fat bespectacled little bourgeois of genius,” used an opportunistic alliance with France against Austria and military interventions in the Papal States and southern Italy to secure Italian unification under King Victor Emmanuel II of Piedmont, rather than as the republic that Mazzini and Garibaldi had advocated. He was not, in fact, bourgeois, but was the son of a count.</a:t>
            </a:r>
            <a:br>
              <a:rPr sz="913">
                <a:solidFill>
                  <a:srgbClr val="482400"/>
                </a:solidFill>
                <a:latin typeface="Arial"/>
                <a:ea typeface="Arial"/>
                <a:cs typeface="Arial"/>
                <a:sym typeface="Arial"/>
              </a:rPr>
            </a:br>
            <a:r>
              <a:rPr sz="913">
                <a:solidFill>
                  <a:srgbClr val="482400"/>
                </a:solidFill>
                <a:latin typeface="Arial"/>
                <a:ea typeface="Arial"/>
                <a:cs typeface="Arial"/>
                <a:sym typeface="Arial"/>
              </a:rPr>
              <a:t>The Granger Collection, NYC—All rights reserved</a:t>
            </a:r>
          </a:p>
        </p:txBody>
      </p:sp>
      <p:pic>
        <p:nvPicPr>
          <p:cNvPr id="168" name="0004214.jpeg" descr="0004214.jpg"/>
          <p:cNvPicPr/>
          <p:nvPr/>
        </p:nvPicPr>
        <p:blipFill>
          <a:blip r:embed="rId3">
            <a:extLst/>
          </a:blip>
          <a:stretch>
            <a:fillRect/>
          </a:stretch>
        </p:blipFill>
        <p:spPr>
          <a:xfrm>
            <a:off x="2522537" y="-76200"/>
            <a:ext cx="5013326" cy="6400800"/>
          </a:xfrm>
          <a:prstGeom prst="rect">
            <a:avLst/>
          </a:prstGeom>
          <a:ln w="12700">
            <a:miter lim="400000"/>
          </a:ln>
        </p:spPr>
      </p:pic>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Movement Toward Unification</a:t>
            </a:r>
          </a:p>
        </p:txBody>
      </p:sp>
      <p:sp>
        <p:nvSpPr>
          <p:cNvPr id="173" name="Shape 17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9470" indent="-339470" defTabSz="905255">
              <a:buBlip>
                <a:blip r:embed="rId2"/>
              </a:buBlip>
              <a:defRPr sz="1800"/>
            </a:pPr>
            <a:r>
              <a:rPr sz="2970"/>
              <a:t>French sympathies – Cavour and </a:t>
            </a:r>
            <a:r>
              <a:rPr sz="2970">
                <a:latin typeface="Verdana Bold"/>
                <a:ea typeface="Verdana Bold"/>
                <a:cs typeface="Verdana Bold"/>
                <a:sym typeface="Verdana Bold"/>
              </a:rPr>
              <a:t>Napoleon III </a:t>
            </a:r>
            <a:r>
              <a:rPr sz="2970"/>
              <a:t>plot to provoke a war in Italy that would lead to the defeat of Austria</a:t>
            </a:r>
            <a:endParaRPr sz="2970"/>
          </a:p>
          <a:p>
            <a:pPr lvl="0" marL="339470" indent="-339470" defTabSz="905255">
              <a:buBlip>
                <a:blip r:embed="rId2"/>
              </a:buBlip>
              <a:defRPr sz="1800"/>
            </a:pPr>
            <a:r>
              <a:rPr sz="2970"/>
              <a:t>War with Austria – the Italians of Piedmont defeat the Austrians, driving the Austrians from Northern Italy, but France betrays Cavour and leaves Lombardy under Austrian control</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Movement Toward Unification (cont.)</a:t>
            </a:r>
          </a:p>
        </p:txBody>
      </p:sp>
      <p:sp>
        <p:nvSpPr>
          <p:cNvPr id="176" name="Shape 176"/>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Garibaldi’s campaign – his nationalism overtakes his republicanism and he unites Southern Italy with the Piedmont area under Cavour. </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22–1 </a:t>
            </a:r>
            <a:r>
              <a:rPr sz="1100">
                <a:solidFill>
                  <a:srgbClr val="482400"/>
                </a:solidFill>
                <a:latin typeface="Arial Bold"/>
                <a:ea typeface="Arial Bold"/>
                <a:cs typeface="Arial Bold"/>
                <a:sym typeface="Arial Bold"/>
              </a:rPr>
              <a:t>THE UNIFICATION OF ITALY</a:t>
            </a:r>
            <a:r>
              <a:rPr sz="1100">
                <a:solidFill>
                  <a:srgbClr val="482400"/>
                </a:solidFill>
                <a:latin typeface="Arial"/>
                <a:ea typeface="Arial"/>
                <a:cs typeface="Arial"/>
                <a:sym typeface="Arial"/>
              </a:rPr>
              <a:t> Beginning with the association of Sardinia and Piedmont by the Congress of Vienna in 1815, unification was achieved through the expansion of Piedmont between 1859 and 1870. Both Cavour’s statesmanship and the campaigns of ardent nationalists played large roles.</a:t>
            </a:r>
          </a:p>
        </p:txBody>
      </p:sp>
      <p:pic>
        <p:nvPicPr>
          <p:cNvPr id="179" name="KNB22M02.jpeg" descr="KNB22M02.jpg"/>
          <p:cNvPicPr/>
          <p:nvPr/>
        </p:nvPicPr>
        <p:blipFill>
          <a:blip r:embed="rId3">
            <a:extLst/>
          </a:blip>
          <a:stretch>
            <a:fillRect/>
          </a:stretch>
        </p:blipFill>
        <p:spPr>
          <a:xfrm>
            <a:off x="2509837" y="0"/>
            <a:ext cx="4805363" cy="6400800"/>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Times New Roman (Headings)"/>
                <a:ea typeface="Times New Roman (Headings)"/>
                <a:cs typeface="Times New Roman (Headings)"/>
                <a:sym typeface="Times New Roman (Headings)"/>
              </a:rPr>
              <a:t>General Giuseppe Garibaldi (1807–1882).</a:t>
            </a:r>
            <a:br>
              <a:rPr sz="1100">
                <a:latin typeface="Times New Roman (Headings)"/>
                <a:ea typeface="Times New Roman (Headings)"/>
                <a:cs typeface="Times New Roman (Headings)"/>
                <a:sym typeface="Times New Roman (Headings)"/>
              </a:rPr>
            </a:br>
            <a:r>
              <a:rPr sz="1100">
                <a:latin typeface="Times New Roman (Headings)"/>
                <a:ea typeface="Times New Roman (Headings)"/>
                <a:cs typeface="Times New Roman (Headings)"/>
                <a:sym typeface="Times New Roman (Headings)"/>
              </a:rPr>
              <a:t>Universal Images Group/Getty Images</a:t>
            </a:r>
          </a:p>
        </p:txBody>
      </p:sp>
      <p:pic>
        <p:nvPicPr>
          <p:cNvPr id="184" name="113494726.jpeg" descr="113494726.jpg"/>
          <p:cNvPicPr/>
          <p:nvPr/>
        </p:nvPicPr>
        <p:blipFill>
          <a:blip r:embed="rId3">
            <a:extLst/>
          </a:blip>
          <a:stretch>
            <a:fillRect/>
          </a:stretch>
        </p:blipFill>
        <p:spPr>
          <a:xfrm>
            <a:off x="2720975" y="0"/>
            <a:ext cx="4311650" cy="6400800"/>
          </a:xfrm>
          <a:prstGeom prst="rect">
            <a:avLst/>
          </a:prstGeom>
          <a:ln w="12700">
            <a:miter lim="400000"/>
          </a:ln>
        </p:spPr>
      </p:pic>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In this Punch cartoon from November 1860, Garibaldi’s decision to accept Victor Emmanuel as king of Italy is portrayed as submission. Garibaldi ultimately decided that achieving Italian unification— and avoiding Civil War—was more important than pursuing his radical social and political goals.</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 World History Archive/Alamy</a:t>
            </a:r>
          </a:p>
        </p:txBody>
      </p:sp>
      <p:pic>
        <p:nvPicPr>
          <p:cNvPr id="189" name="BBXYJN.jpeg" descr="BBXYJN.jpg"/>
          <p:cNvPicPr/>
          <p:nvPr/>
        </p:nvPicPr>
        <p:blipFill>
          <a:blip r:embed="rId3">
            <a:extLst/>
          </a:blip>
          <a:stretch>
            <a:fillRect/>
          </a:stretch>
        </p:blipFill>
        <p:spPr>
          <a:xfrm>
            <a:off x="2525712" y="0"/>
            <a:ext cx="4702176" cy="6400800"/>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96111">
              <a:defRPr sz="1800">
                <a:solidFill>
                  <a:srgbClr val="000000"/>
                </a:solidFill>
              </a:defRPr>
            </a:pPr>
            <a:r>
              <a:rPr sz="1078">
                <a:solidFill>
                  <a:srgbClr val="482400"/>
                </a:solidFill>
                <a:latin typeface="Arial"/>
                <a:ea typeface="Arial"/>
                <a:cs typeface="Arial"/>
                <a:sym typeface="Arial"/>
              </a:rPr>
              <a:t>William I, the new emperor of Germany, lays the cornerstone of the Reichstag (German parliament) building in Berlin. Although William I was head of state, it is Bismarck who stands out, as usual, in his white uniform. </a:t>
            </a:r>
            <a:br>
              <a:rPr sz="1078">
                <a:solidFill>
                  <a:srgbClr val="482400"/>
                </a:solidFill>
                <a:latin typeface="Arial"/>
                <a:ea typeface="Arial"/>
                <a:cs typeface="Arial"/>
                <a:sym typeface="Arial"/>
              </a:rPr>
            </a:br>
            <a:r>
              <a:rPr sz="1078">
                <a:solidFill>
                  <a:srgbClr val="482400"/>
                </a:solidFill>
                <a:latin typeface="Arial"/>
                <a:ea typeface="Arial"/>
                <a:cs typeface="Arial"/>
                <a:sym typeface="Arial"/>
              </a:rPr>
              <a:t>ullstein bild/The Granger Collection, NYC— All rights reserved</a:t>
            </a:r>
          </a:p>
        </p:txBody>
      </p:sp>
      <p:pic>
        <p:nvPicPr>
          <p:cNvPr id="122" name="0116052.jpeg" descr="0116052.jpg"/>
          <p:cNvPicPr/>
          <p:nvPr/>
        </p:nvPicPr>
        <p:blipFill>
          <a:blip r:embed="rId3">
            <a:extLst/>
          </a:blip>
          <a:stretch>
            <a:fillRect/>
          </a:stretch>
        </p:blipFill>
        <p:spPr>
          <a:xfrm>
            <a:off x="685800" y="381000"/>
            <a:ext cx="8477250" cy="5627688"/>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Shape 19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New Italian State</a:t>
            </a:r>
          </a:p>
        </p:txBody>
      </p:sp>
      <p:sp>
        <p:nvSpPr>
          <p:cNvPr id="194" name="Shape 194"/>
          <p:cNvSpPr/>
          <p:nvPr>
            <p:ph type="body" idx="4294967295"/>
          </p:nvPr>
        </p:nvSpPr>
        <p:spPr>
          <a:xfrm>
            <a:off x="1214437" y="1371600"/>
            <a:ext cx="7929563" cy="4727575"/>
          </a:xfrm>
          <a:prstGeom prst="rect">
            <a:avLst/>
          </a:prstGeom>
        </p:spPr>
        <p:txBody>
          <a:bodyPr lIns="0" tIns="0" rIns="0" bIns="0">
            <a:normAutofit fontScale="100000" lnSpcReduction="0"/>
          </a:bodyPr>
          <a:lstStyle/>
          <a:p>
            <a:pPr lvl="0" marL="316839" indent="-316839" defTabSz="905255">
              <a:spcBef>
                <a:spcPts val="600"/>
              </a:spcBef>
              <a:buBlip>
                <a:blip r:embed="rId2"/>
              </a:buBlip>
              <a:defRPr sz="1800"/>
            </a:pPr>
            <a:r>
              <a:rPr sz="2772"/>
              <a:t>Victor Emanuel II is named King of Italy (1861)</a:t>
            </a:r>
            <a:endParaRPr sz="2772"/>
          </a:p>
          <a:p>
            <a:pPr lvl="0" marL="316839" indent="-316839" defTabSz="905255">
              <a:spcBef>
                <a:spcPts val="600"/>
              </a:spcBef>
              <a:buBlip>
                <a:blip r:embed="rId2"/>
              </a:buBlip>
              <a:defRPr sz="1800"/>
            </a:pPr>
            <a:r>
              <a:rPr sz="2772"/>
              <a:t>Tensions high between industrialized Piedmont in the north and rural, poor southern Italy</a:t>
            </a:r>
            <a:endParaRPr sz="2772"/>
          </a:p>
          <a:p>
            <a:pPr lvl="0" marL="316839" indent="-316839" defTabSz="905255">
              <a:spcBef>
                <a:spcPts val="600"/>
              </a:spcBef>
              <a:buBlip>
                <a:blip r:embed="rId2"/>
              </a:buBlip>
              <a:defRPr sz="1800"/>
            </a:pPr>
            <a:r>
              <a:rPr sz="2772"/>
              <a:t>Conservative constitutional monarchy put into place, but Parliament is filled with corruption</a:t>
            </a:r>
            <a:endParaRPr sz="2772"/>
          </a:p>
          <a:p>
            <a:pPr lvl="0" marL="316839" indent="-316839" defTabSz="905255">
              <a:spcBef>
                <a:spcPts val="600"/>
              </a:spcBef>
              <a:buBlip>
                <a:blip r:embed="rId2"/>
              </a:buBlip>
              <a:defRPr sz="1800"/>
            </a:pPr>
            <a:r>
              <a:rPr sz="2772"/>
              <a:t>Venetia in 1866 and Rome (minus Vatican City) in 1870 become part of Italy</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Shape 19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German Unification</a:t>
            </a:r>
          </a:p>
        </p:txBody>
      </p:sp>
      <p:sp>
        <p:nvSpPr>
          <p:cNvPr id="197" name="Shape 19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Created by a conservative army, the monarchy, and the prime minister of Prussia, </a:t>
            </a:r>
            <a:r>
              <a:rPr sz="3000">
                <a:latin typeface="Verdana Bold"/>
                <a:ea typeface="Verdana Bold"/>
                <a:cs typeface="Verdana Bold"/>
                <a:sym typeface="Verdana Bold"/>
              </a:rPr>
              <a:t>Frederick William IV</a:t>
            </a:r>
            <a:endParaRPr sz="3000">
              <a:latin typeface="Verdana Bold"/>
              <a:ea typeface="Verdana Bold"/>
              <a:cs typeface="Verdana Bold"/>
              <a:sym typeface="Verdana Bold"/>
            </a:endParaRPr>
          </a:p>
          <a:p>
            <a:pPr lvl="0">
              <a:buBlip>
                <a:blip r:embed="rId2"/>
              </a:buBlip>
              <a:defRPr sz="1800"/>
            </a:pPr>
            <a:r>
              <a:rPr sz="3000"/>
              <a:t>Frederick wanted to end the stalemate between him and the liberal Parliament </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 name="Shape 19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22–3 </a:t>
            </a:r>
            <a:r>
              <a:rPr sz="1100">
                <a:solidFill>
                  <a:srgbClr val="482400"/>
                </a:solidFill>
                <a:latin typeface="Arial Bold"/>
                <a:ea typeface="Arial Bold"/>
                <a:cs typeface="Arial Bold"/>
                <a:sym typeface="Arial Bold"/>
              </a:rPr>
              <a:t>THE UNIFICATION OF GERMANY</a:t>
            </a:r>
            <a:r>
              <a:rPr sz="1100">
                <a:solidFill>
                  <a:srgbClr val="482400"/>
                </a:solidFill>
                <a:latin typeface="Arial"/>
                <a:ea typeface="Arial"/>
                <a:cs typeface="Arial"/>
                <a:sym typeface="Arial"/>
              </a:rPr>
              <a:t> Under Bismarck’s leadership, and with the strong support of its royal house, Prussia used diplomatic and military means, on both the German and international stages, to forcibly unify the German states into a strong national entity.</a:t>
            </a:r>
          </a:p>
        </p:txBody>
      </p:sp>
      <p:pic>
        <p:nvPicPr>
          <p:cNvPr id="200" name="KNB22M03.jpeg" descr="KNB22M03.jpg"/>
          <p:cNvPicPr/>
          <p:nvPr/>
        </p:nvPicPr>
        <p:blipFill>
          <a:blip r:embed="rId3">
            <a:extLst/>
          </a:blip>
          <a:stretch>
            <a:fillRect/>
          </a:stretch>
        </p:blipFill>
        <p:spPr>
          <a:xfrm>
            <a:off x="685800" y="76200"/>
            <a:ext cx="8477250" cy="6305550"/>
          </a:xfrm>
          <a:prstGeom prst="rect">
            <a:avLst/>
          </a:prstGeom>
          <a:ln w="12700">
            <a:miter lim="400000"/>
          </a:ln>
        </p:spPr>
      </p:pic>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a:latin typeface="Verdana Bold"/>
                <a:ea typeface="Verdana Bold"/>
                <a:cs typeface="Verdana Bold"/>
                <a:sym typeface="Verdana Bold"/>
              </a:defRPr>
            </a:lvl1pPr>
          </a:lstStyle>
          <a:p>
            <a:pPr lvl="0">
              <a:defRPr sz="1800">
                <a:solidFill>
                  <a:srgbClr val="000000"/>
                </a:solidFill>
              </a:defRPr>
            </a:pPr>
            <a:r>
              <a:rPr sz="4000">
                <a:solidFill>
                  <a:srgbClr val="482400"/>
                </a:solidFill>
              </a:rPr>
              <a:t>Otto von Bismarck</a:t>
            </a:r>
          </a:p>
        </p:txBody>
      </p:sp>
      <p:sp>
        <p:nvSpPr>
          <p:cNvPr id="205" name="Shape 20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t>Would be more responsible for reshaping European history than anybody else for the next 30 years (1860s–1890s)</a:t>
            </a:r>
            <a:endParaRPr sz="3000"/>
          </a:p>
          <a:p>
            <a:pPr lvl="0">
              <a:lnSpc>
                <a:spcPct val="90000"/>
              </a:lnSpc>
              <a:buBlip>
                <a:blip r:embed="rId2"/>
              </a:buBlip>
              <a:defRPr sz="1800"/>
            </a:pPr>
            <a:r>
              <a:rPr sz="3000"/>
              <a:t>The idea of German unification helped Frederick outflank the liberals of the Prussian Parliament</a:t>
            </a:r>
            <a:endParaRPr sz="3000"/>
          </a:p>
          <a:p>
            <a:pPr lvl="0">
              <a:lnSpc>
                <a:spcPct val="90000"/>
              </a:lnSpc>
              <a:buBlip>
                <a:blip r:embed="rId2"/>
              </a:buBlip>
              <a:defRPr sz="1800"/>
            </a:pPr>
            <a:r>
              <a:rPr sz="3000"/>
              <a:t>Led Prussia into three wars, then spent nineteen years fighting for peace</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Shape 20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Bismarck’s Wars </a:t>
            </a:r>
            <a:br>
              <a:rPr sz="4000">
                <a:solidFill>
                  <a:srgbClr val="482400"/>
                </a:solidFill>
              </a:rPr>
            </a:br>
            <a:r>
              <a:rPr sz="4000">
                <a:solidFill>
                  <a:srgbClr val="482400"/>
                </a:solidFill>
              </a:rPr>
              <a:t>and Government</a:t>
            </a:r>
          </a:p>
        </p:txBody>
      </p:sp>
      <p:sp>
        <p:nvSpPr>
          <p:cNvPr id="208" name="Shape 20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6042" indent="-336042" defTabSz="896111">
              <a:buBlip>
                <a:blip r:embed="rId2"/>
              </a:buBlip>
              <a:defRPr sz="1800"/>
            </a:pPr>
            <a:r>
              <a:rPr sz="2940">
                <a:latin typeface="Verdana Bold"/>
                <a:ea typeface="Verdana Bold"/>
                <a:cs typeface="Verdana Bold"/>
                <a:sym typeface="Verdana Bold"/>
              </a:rPr>
              <a:t>The Danish War </a:t>
            </a:r>
            <a:r>
              <a:rPr sz="2940"/>
              <a:t>(1864) – Prussia together with Austria easily defeats Denmark to take over northern states of Schleswig (Prussia) and Holstein (Austria)</a:t>
            </a:r>
            <a:endParaRPr sz="2940"/>
          </a:p>
          <a:p>
            <a:pPr lvl="0" marL="358444" indent="-358444" defTabSz="896111">
              <a:buBlip>
                <a:blip r:embed="rId2"/>
              </a:buBlip>
              <a:defRPr sz="1800"/>
            </a:pPr>
            <a:r>
              <a:rPr sz="3136">
                <a:latin typeface="Verdana Bold"/>
                <a:ea typeface="Verdana Bold"/>
                <a:cs typeface="Verdana Bold"/>
                <a:sym typeface="Verdana Bold"/>
              </a:rPr>
              <a:t>The Austro-Prussian War </a:t>
            </a:r>
            <a:r>
              <a:rPr sz="3136"/>
              <a:t>(1866) – Austria defeated – Italy gets Venetia and Austrian Hapsburgs excluded from German affairs</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Shape 21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Bismarck’s Wars </a:t>
            </a:r>
            <a:br>
              <a:rPr sz="4000">
                <a:solidFill>
                  <a:srgbClr val="482400"/>
                </a:solidFill>
              </a:rPr>
            </a:br>
            <a:r>
              <a:rPr sz="4000">
                <a:solidFill>
                  <a:srgbClr val="482400"/>
                </a:solidFill>
              </a:rPr>
              <a:t>and Government (cont.)</a:t>
            </a:r>
          </a:p>
        </p:txBody>
      </p:sp>
      <p:sp>
        <p:nvSpPr>
          <p:cNvPr id="211" name="Shape 21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Diplomacy</a:t>
            </a:r>
            <a:endParaRPr sz="3000">
              <a:latin typeface="Verdana Bold"/>
              <a:ea typeface="Verdana Bold"/>
              <a:cs typeface="Verdana Bold"/>
              <a:sym typeface="Verdana Bold"/>
            </a:endParaRPr>
          </a:p>
          <a:p>
            <a:pPr lvl="1" marL="742950" indent="-285750">
              <a:spcBef>
                <a:spcPts val="600"/>
              </a:spcBef>
              <a:buBlip>
                <a:blip r:embed="rId3"/>
              </a:buBlip>
              <a:defRPr sz="1800"/>
            </a:pPr>
            <a:r>
              <a:rPr sz="2600"/>
              <a:t>Gained Russian sympathy by supporting the suppression of Poland</a:t>
            </a:r>
            <a:endParaRPr sz="2600"/>
          </a:p>
          <a:p>
            <a:pPr lvl="1" marL="742950" indent="-285750">
              <a:spcBef>
                <a:spcPts val="600"/>
              </a:spcBef>
              <a:buBlip>
                <a:blip r:embed="rId3"/>
              </a:buBlip>
              <a:defRPr sz="1800"/>
            </a:pPr>
            <a:r>
              <a:rPr sz="2600"/>
              <a:t>Persuaded Napoleon III to stay neutral in Austrian-Prussian conflicts</a:t>
            </a:r>
            <a:endParaRPr sz="2600"/>
          </a:p>
          <a:p>
            <a:pPr lvl="1" marL="742950" indent="-285750">
              <a:spcBef>
                <a:spcPts val="600"/>
              </a:spcBef>
              <a:buBlip>
                <a:blip r:embed="rId3"/>
              </a:buBlip>
              <a:defRPr sz="1800"/>
            </a:pPr>
            <a:r>
              <a:rPr sz="2600"/>
              <a:t>Promised Venetia to Italy if they supported Prussia</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Shape 21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Bismarck’s Wars </a:t>
            </a:r>
            <a:br>
              <a:rPr sz="4000">
                <a:solidFill>
                  <a:srgbClr val="482400"/>
                </a:solidFill>
              </a:rPr>
            </a:br>
            <a:r>
              <a:rPr sz="4000">
                <a:solidFill>
                  <a:srgbClr val="482400"/>
                </a:solidFill>
              </a:rPr>
              <a:t>and Government (cont.)</a:t>
            </a:r>
          </a:p>
        </p:txBody>
      </p:sp>
      <p:sp>
        <p:nvSpPr>
          <p:cNvPr id="214" name="Shape 21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latin typeface="Verdana Bold"/>
                <a:ea typeface="Verdana Bold"/>
                <a:cs typeface="Verdana Bold"/>
                <a:sym typeface="Verdana Bold"/>
              </a:rPr>
              <a:t>The North German Confederation </a:t>
            </a:r>
            <a:r>
              <a:rPr sz="2910"/>
              <a:t>– Prussia now a federation with two houses</a:t>
            </a:r>
            <a:endParaRPr sz="2910"/>
          </a:p>
          <a:p>
            <a:pPr lvl="1" marL="720661" indent="-277177" defTabSz="886968">
              <a:spcBef>
                <a:spcPts val="600"/>
              </a:spcBef>
              <a:buBlip>
                <a:blip r:embed="rId3"/>
              </a:buBlip>
              <a:defRPr sz="1800"/>
            </a:pPr>
            <a:r>
              <a:rPr sz="2522">
                <a:latin typeface="Verdana Bold"/>
                <a:ea typeface="Verdana Bold"/>
                <a:cs typeface="Verdana Bold"/>
                <a:sym typeface="Verdana Bold"/>
              </a:rPr>
              <a:t>Bundesrat </a:t>
            </a:r>
            <a:r>
              <a:rPr sz="2522"/>
              <a:t>– federal council composed of members appointed by governments of the states</a:t>
            </a:r>
            <a:endParaRPr sz="2522"/>
          </a:p>
          <a:p>
            <a:pPr lvl="1" marL="720661" indent="-277177" defTabSz="886968">
              <a:spcBef>
                <a:spcPts val="600"/>
              </a:spcBef>
              <a:buBlip>
                <a:blip r:embed="rId3"/>
              </a:buBlip>
              <a:defRPr sz="1800"/>
            </a:pPr>
            <a:r>
              <a:rPr sz="2522">
                <a:latin typeface="Verdana Bold"/>
                <a:ea typeface="Verdana Bold"/>
                <a:cs typeface="Verdana Bold"/>
                <a:sym typeface="Verdana Bold"/>
              </a:rPr>
              <a:t>Reichtag </a:t>
            </a:r>
            <a:r>
              <a:rPr sz="2522"/>
              <a:t>– chosen by universal male suffrage; had very little power</a:t>
            </a:r>
            <a:endParaRPr sz="2522"/>
          </a:p>
          <a:p>
            <a:pPr lvl="1" marL="720661" indent="-277177" defTabSz="886968">
              <a:spcBef>
                <a:spcPts val="600"/>
              </a:spcBef>
              <a:buBlip>
                <a:blip r:embed="rId3"/>
              </a:buBlip>
              <a:defRPr sz="1800"/>
            </a:pPr>
            <a:r>
              <a:rPr sz="2522"/>
              <a:t>Nationalism overtakes the concerns of liberalism and Germany, in effect, becomes a military monarchy</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Franco-Prussian War </a:t>
            </a:r>
          </a:p>
        </p:txBody>
      </p:sp>
      <p:sp>
        <p:nvSpPr>
          <p:cNvPr id="217" name="Shape 217"/>
          <p:cNvSpPr/>
          <p:nvPr>
            <p:ph type="body" idx="4294967295"/>
          </p:nvPr>
        </p:nvSpPr>
        <p:spPr>
          <a:xfrm>
            <a:off x="992187" y="1447800"/>
            <a:ext cx="7694613" cy="4727575"/>
          </a:xfrm>
          <a:prstGeom prst="rect">
            <a:avLst/>
          </a:prstGeom>
        </p:spPr>
        <p:txBody>
          <a:bodyPr lIns="0" tIns="0" rIns="0" bIns="0">
            <a:normAutofit fontScale="100000" lnSpcReduction="0"/>
          </a:bodyPr>
          <a:lstStyle/>
          <a:p>
            <a:pPr lvl="0">
              <a:buBlip>
                <a:blip r:embed="rId2"/>
              </a:buBlip>
              <a:defRPr sz="1800"/>
            </a:pPr>
            <a:r>
              <a:rPr sz="3000"/>
              <a:t>France declares war on Prussia when Bismarck makes it appear that </a:t>
            </a:r>
            <a:r>
              <a:rPr sz="3000">
                <a:latin typeface="Verdana Bold"/>
                <a:ea typeface="Verdana Bold"/>
                <a:cs typeface="Verdana Bold"/>
                <a:sym typeface="Verdana Bold"/>
              </a:rPr>
              <a:t>William I of Prussia </a:t>
            </a:r>
            <a:r>
              <a:rPr sz="3000"/>
              <a:t>insulted France</a:t>
            </a:r>
            <a:endParaRPr sz="3000"/>
          </a:p>
          <a:p>
            <a:pPr lvl="1" marL="742950" indent="-285750">
              <a:spcBef>
                <a:spcPts val="600"/>
              </a:spcBef>
              <a:buBlip>
                <a:blip r:embed="rId3"/>
              </a:buBlip>
              <a:defRPr sz="1800"/>
            </a:pPr>
            <a:r>
              <a:rPr sz="2600"/>
              <a:t>Prussia crushes France and captures Napoleon III</a:t>
            </a:r>
            <a:endParaRPr sz="2600"/>
          </a:p>
          <a:p>
            <a:pPr lvl="1" marL="742950" indent="-285750">
              <a:spcBef>
                <a:spcPts val="600"/>
              </a:spcBef>
              <a:buBlip>
                <a:blip r:embed="rId3"/>
              </a:buBlip>
              <a:defRPr sz="1800"/>
            </a:pPr>
            <a:r>
              <a:rPr sz="2600"/>
              <a:t>William becomes emperor of united Germany</a:t>
            </a:r>
            <a:endParaRPr sz="2600"/>
          </a:p>
          <a:p>
            <a:pPr lvl="1" marL="742950" indent="-285750">
              <a:spcBef>
                <a:spcPts val="600"/>
              </a:spcBef>
              <a:buBlip>
                <a:blip r:embed="rId3"/>
              </a:buBlip>
              <a:defRPr sz="1800"/>
            </a:pPr>
            <a:r>
              <a:rPr sz="2600"/>
              <a:t>German unification a blow to liberalism, France, and the Hapsburg empire</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77240">
              <a:defRPr sz="1800">
                <a:solidFill>
                  <a:srgbClr val="000000"/>
                </a:solidFill>
              </a:defRPr>
            </a:pPr>
            <a:r>
              <a:rPr sz="935">
                <a:solidFill>
                  <a:srgbClr val="482400"/>
                </a:solidFill>
                <a:latin typeface="Arial"/>
                <a:ea typeface="Arial"/>
                <a:cs typeface="Arial"/>
                <a:sym typeface="Arial"/>
              </a:rPr>
              <a:t>The proclamation of the German Empire in the Hall of Mirrors at Versailles, January 18, 1871, after the defeat of France in the Franco-Prussian War. Kaiser Wilhelm I is standing at the top of the steps under the flags. The viewer’s eye, however, is drawn to Bismarck, who stands in the center in a white uniform.</a:t>
            </a:r>
            <a:br>
              <a:rPr sz="935">
                <a:solidFill>
                  <a:srgbClr val="482400"/>
                </a:solidFill>
                <a:latin typeface="Arial"/>
                <a:ea typeface="Arial"/>
                <a:cs typeface="Arial"/>
                <a:sym typeface="Arial"/>
              </a:rPr>
            </a:br>
            <a:r>
              <a:rPr sz="935">
                <a:solidFill>
                  <a:srgbClr val="482400"/>
                </a:solidFill>
                <a:latin typeface="Arial"/>
                <a:ea typeface="Arial"/>
                <a:cs typeface="Arial"/>
                <a:sym typeface="Arial"/>
              </a:rPr>
              <a:t>Anton von Werner, “Die Proklamierung des Deutschen Kaiserreiches,” Bildarchiv Preussischer Kulturbesitz/Art Resource, NY</a:t>
            </a:r>
          </a:p>
        </p:txBody>
      </p:sp>
      <p:pic>
        <p:nvPicPr>
          <p:cNvPr id="220" name="AAACKMR0.jpeg" descr="AAACKMR0.jpg"/>
          <p:cNvPicPr/>
          <p:nvPr/>
        </p:nvPicPr>
        <p:blipFill>
          <a:blip r:embed="rId3">
            <a:extLst/>
          </a:blip>
          <a:stretch>
            <a:fillRect/>
          </a:stretch>
        </p:blipFill>
        <p:spPr>
          <a:xfrm>
            <a:off x="685800" y="109537"/>
            <a:ext cx="8477250" cy="6291263"/>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France Goes From Empire </a:t>
            </a:r>
            <a:br>
              <a:rPr sz="4000">
                <a:solidFill>
                  <a:srgbClr val="482400"/>
                </a:solidFill>
              </a:rPr>
            </a:br>
            <a:r>
              <a:rPr sz="4000">
                <a:solidFill>
                  <a:srgbClr val="482400"/>
                </a:solidFill>
              </a:rPr>
              <a:t>to Third Republic</a:t>
            </a:r>
          </a:p>
        </p:txBody>
      </p:sp>
      <p:sp>
        <p:nvSpPr>
          <p:cNvPr id="225" name="Shape 22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France’s defeat in the Franco-Prussian war spelled the end of the liberal empire</a:t>
            </a:r>
            <a:endParaRPr sz="3000"/>
          </a:p>
          <a:p>
            <a:pPr lvl="0">
              <a:buBlip>
                <a:blip r:embed="rId2"/>
              </a:buBlip>
              <a:defRPr sz="1800"/>
            </a:pPr>
            <a:r>
              <a:rPr sz="3000">
                <a:latin typeface="Verdana Bold"/>
                <a:ea typeface="Verdana Bold"/>
                <a:cs typeface="Verdana Bold"/>
                <a:sym typeface="Verdana Bold"/>
              </a:rPr>
              <a:t>The Paris Commune </a:t>
            </a:r>
            <a:r>
              <a:rPr sz="3000"/>
              <a:t>– radicals and socialists attempt to govern Paris away from the rest of France, but are put down by the National Assembly at the cost of 20,000 lives; victory for the nation-state</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Crimean War (1853–1856)</a:t>
            </a:r>
          </a:p>
        </p:txBody>
      </p:sp>
      <p:sp>
        <p:nvSpPr>
          <p:cNvPr id="127" name="Shape 12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War erupts between Russia and Ottoman Empire when Russia attempts to extend its influence into Ottoman territory</a:t>
            </a:r>
            <a:endParaRPr sz="3000"/>
          </a:p>
          <a:p>
            <a:pPr lvl="0">
              <a:buBlip>
                <a:blip r:embed="rId2"/>
              </a:buBlip>
              <a:defRPr sz="1800"/>
            </a:pPr>
            <a:r>
              <a:rPr sz="3000"/>
              <a:t>France and Britain join the Ottomans; to Russia’s surprise and displeasure, the Austrians and Prussians remain neutral</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Shape 22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France Goes From Empire </a:t>
            </a:r>
            <a:br>
              <a:rPr sz="4000">
                <a:solidFill>
                  <a:srgbClr val="482400"/>
                </a:solidFill>
              </a:rPr>
            </a:br>
            <a:r>
              <a:rPr sz="4000">
                <a:solidFill>
                  <a:srgbClr val="482400"/>
                </a:solidFill>
              </a:rPr>
              <a:t>to Third Republic (cont.)</a:t>
            </a:r>
          </a:p>
        </p:txBody>
      </p:sp>
      <p:sp>
        <p:nvSpPr>
          <p:cNvPr id="228" name="Shape 22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The Third Republic </a:t>
            </a:r>
            <a:r>
              <a:rPr sz="3000"/>
              <a:t>– when quarreling monarchists can’t agree on a new king, the National Assembly turns to a republican system:</a:t>
            </a:r>
            <a:endParaRPr sz="3000"/>
          </a:p>
          <a:p>
            <a:pPr lvl="1" marL="742950" indent="-285750">
              <a:spcBef>
                <a:spcPts val="600"/>
              </a:spcBef>
              <a:buBlip>
                <a:blip r:embed="rId3"/>
              </a:buBlip>
              <a:defRPr sz="1800"/>
            </a:pPr>
            <a:r>
              <a:rPr sz="2600"/>
              <a:t>Chamber of Deputies elected by universal male suffrage</a:t>
            </a:r>
            <a:endParaRPr sz="2600"/>
          </a:p>
          <a:p>
            <a:pPr lvl="1" marL="742950" indent="-285750">
              <a:spcBef>
                <a:spcPts val="600"/>
              </a:spcBef>
              <a:buBlip>
                <a:blip r:embed="rId3"/>
              </a:buBlip>
              <a:defRPr sz="1800"/>
            </a:pPr>
            <a:r>
              <a:rPr sz="2600"/>
              <a:t>Senate chosen indirectly</a:t>
            </a:r>
            <a:endParaRPr sz="2600"/>
          </a:p>
          <a:p>
            <a:pPr lvl="1" marL="742950" indent="-285750">
              <a:spcBef>
                <a:spcPts val="600"/>
              </a:spcBef>
              <a:buBlip>
                <a:blip r:embed="rId3"/>
              </a:buBlip>
              <a:defRPr sz="1800"/>
            </a:pPr>
            <a:r>
              <a:rPr sz="2600"/>
              <a:t>President elected by both legislative houses</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Hapsburg Empire</a:t>
            </a:r>
          </a:p>
        </p:txBody>
      </p:sp>
      <p:sp>
        <p:nvSpPr>
          <p:cNvPr id="231" name="Shape 23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empire in the 1840s–1860s remained dynastic, absolutist, and agrarian as compared with the rest of Europe</a:t>
            </a:r>
            <a:endParaRPr sz="3000"/>
          </a:p>
          <a:p>
            <a:pPr lvl="0">
              <a:buBlip>
                <a:blip r:embed="rId2"/>
              </a:buBlip>
              <a:defRPr sz="1800"/>
            </a:pPr>
            <a:r>
              <a:rPr sz="3000"/>
              <a:t>Austria’s defeat by France in 1859 and Prussia in 1866 confirms that a new government is needed</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Hapsburg </a:t>
            </a:r>
            <a:r>
              <a:rPr sz="4000">
                <a:solidFill>
                  <a:srgbClr val="482400"/>
                </a:solidFill>
                <a:latin typeface="Verdana Bold"/>
                <a:ea typeface="Verdana Bold"/>
                <a:cs typeface="Verdana Bold"/>
                <a:sym typeface="Verdana Bold"/>
              </a:rPr>
              <a:t>Dual Monarchy</a:t>
            </a:r>
          </a:p>
        </p:txBody>
      </p:sp>
      <p:sp>
        <p:nvSpPr>
          <p:cNvPr id="234" name="Shape 23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Francis Joseph</a:t>
            </a:r>
            <a:r>
              <a:rPr sz="3000"/>
              <a:t> issues </a:t>
            </a:r>
            <a:r>
              <a:rPr sz="3000">
                <a:latin typeface="Verdana Bold"/>
                <a:ea typeface="Verdana Bold"/>
                <a:cs typeface="Verdana Bold"/>
                <a:sym typeface="Verdana Bold"/>
              </a:rPr>
              <a:t>February Patent</a:t>
            </a:r>
            <a:r>
              <a:rPr sz="3000"/>
              <a:t>, which sets up a bicameral imperial government or </a:t>
            </a:r>
            <a:r>
              <a:rPr sz="3000">
                <a:latin typeface="Verdana Bold"/>
                <a:ea typeface="Verdana Bold"/>
                <a:cs typeface="Verdana Bold"/>
                <a:sym typeface="Verdana Bold"/>
              </a:rPr>
              <a:t>Reichsrat</a:t>
            </a:r>
            <a:endParaRPr sz="3000">
              <a:latin typeface="Verdana Bold"/>
              <a:ea typeface="Verdana Bold"/>
              <a:cs typeface="Verdana Bold"/>
              <a:sym typeface="Verdana Bold"/>
            </a:endParaRPr>
          </a:p>
          <a:p>
            <a:pPr lvl="0">
              <a:buBlip>
                <a:blip r:embed="rId2"/>
              </a:buBlip>
              <a:defRPr sz="1800"/>
            </a:pPr>
            <a:r>
              <a:rPr sz="3000"/>
              <a:t>Francis Joseph and the Magyars come up with Compromise or </a:t>
            </a:r>
            <a:r>
              <a:rPr sz="3000">
                <a:latin typeface="Verdana Bold"/>
                <a:ea typeface="Verdana Bold"/>
                <a:cs typeface="Verdana Bold"/>
                <a:sym typeface="Verdana Bold"/>
              </a:rPr>
              <a:t>Ausgleich</a:t>
            </a:r>
            <a:r>
              <a:rPr sz="3000"/>
              <a:t> of 1867, setting up a dual monarchy known as Austria-Hungary to replace Hapsburg empire</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04672">
              <a:defRPr sz="1800">
                <a:solidFill>
                  <a:srgbClr val="000000"/>
                </a:solidFill>
              </a:defRPr>
            </a:pPr>
            <a:r>
              <a:rPr sz="968">
                <a:solidFill>
                  <a:srgbClr val="482400"/>
                </a:solidFill>
                <a:latin typeface="Times New Roman (Headings)"/>
                <a:ea typeface="Times New Roman (Headings)"/>
                <a:cs typeface="Times New Roman (Headings)"/>
                <a:sym typeface="Times New Roman (Headings)"/>
              </a:rPr>
              <a:t>Francis Joseph (1830–1916) ruled Austria and then Austria-Hungary from 1848 until his death. In this 1865 photo, the young emperor is shown in military gala attire, one of his preferred uniforms. His devotion to the Austrian army made it difficult for him to share control over the military with parliament, which contributed to chronic underfunding.</a:t>
            </a:r>
            <a:br>
              <a:rPr sz="968">
                <a:solidFill>
                  <a:srgbClr val="482400"/>
                </a:solidFill>
                <a:latin typeface="Times New Roman (Headings)"/>
                <a:ea typeface="Times New Roman (Headings)"/>
                <a:cs typeface="Times New Roman (Headings)"/>
                <a:sym typeface="Times New Roman (Headings)"/>
              </a:rPr>
            </a:br>
            <a:r>
              <a:rPr sz="968">
                <a:solidFill>
                  <a:srgbClr val="482400"/>
                </a:solidFill>
                <a:latin typeface="Times New Roman (Headings)"/>
                <a:ea typeface="Times New Roman (Headings)"/>
                <a:cs typeface="Times New Roman (Headings)"/>
                <a:sym typeface="Times New Roman (Headings)"/>
              </a:rPr>
              <a:t>© DIZ Muenchen GmbH, Sueddeutsche Zeitung Photo/Alamy</a:t>
            </a:r>
          </a:p>
        </p:txBody>
      </p:sp>
      <p:pic>
        <p:nvPicPr>
          <p:cNvPr id="237" name="C457YR.jpeg" descr="C457YR.jpg"/>
          <p:cNvPicPr/>
          <p:nvPr/>
        </p:nvPicPr>
        <p:blipFill>
          <a:blip r:embed="rId3">
            <a:extLst/>
          </a:blip>
          <a:stretch>
            <a:fillRect/>
          </a:stretch>
        </p:blipFill>
        <p:spPr>
          <a:xfrm>
            <a:off x="2560637" y="0"/>
            <a:ext cx="4632326" cy="6400800"/>
          </a:xfrm>
          <a:prstGeom prst="rect">
            <a:avLst/>
          </a:prstGeom>
          <a:ln w="12700">
            <a:miter lim="400000"/>
          </a:ln>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Shape 24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Nationalism and Unrest</a:t>
            </a:r>
          </a:p>
        </p:txBody>
      </p:sp>
      <p:sp>
        <p:nvSpPr>
          <p:cNvPr id="242" name="Shape 24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Magyars now had nationality as they basically controlled the Hungary part of Austria-Hungary</a:t>
            </a:r>
            <a:endParaRPr sz="3000"/>
          </a:p>
          <a:p>
            <a:pPr lvl="0">
              <a:buBlip>
                <a:blip r:embed="rId2"/>
              </a:buBlip>
              <a:defRPr sz="1800"/>
            </a:pPr>
            <a:r>
              <a:rPr sz="3000"/>
              <a:t>The Ruthenians, Romanians, Croatians, and especially the Czechs, oppose the Compromise of 1867</a:t>
            </a:r>
            <a:endParaRPr sz="3000"/>
          </a:p>
          <a:p>
            <a:pPr lvl="0">
              <a:buBlip>
                <a:blip r:embed="rId2"/>
              </a:buBlip>
              <a:defRPr sz="1800"/>
            </a:pPr>
            <a:r>
              <a:rPr sz="3000"/>
              <a:t>Consequences of nationalism are two World Wars and unrest today</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Shape 24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Nationalism and Unrest (cont.)</a:t>
            </a:r>
          </a:p>
        </p:txBody>
      </p:sp>
      <p:sp>
        <p:nvSpPr>
          <p:cNvPr id="245" name="Shape 24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Francis Joseph makes German and Czech equal languages and enacts universal male suffrage in Austria, but not Hungary, throwing the Reichsrat into chaos</a:t>
            </a:r>
            <a:endParaRPr sz="2910"/>
          </a:p>
          <a:p>
            <a:pPr lvl="0" marL="332613" indent="-332613" defTabSz="886968">
              <a:spcBef>
                <a:spcPts val="600"/>
              </a:spcBef>
              <a:buBlip>
                <a:blip r:embed="rId2"/>
              </a:buBlip>
              <a:defRPr sz="1800"/>
            </a:pPr>
            <a:r>
              <a:rPr sz="2910"/>
              <a:t>Wanting to be linked by a common race and language, Croats, Poles, Ukrainians, Romanians, Italians, Bosnians, and Serbs all look toward nationalism</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Shape 24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594359">
              <a:defRPr sz="1800">
                <a:solidFill>
                  <a:srgbClr val="000000"/>
                </a:solidFill>
              </a:defRPr>
            </a:pPr>
            <a:r>
              <a:rPr sz="714">
                <a:solidFill>
                  <a:srgbClr val="482400"/>
                </a:solidFill>
                <a:latin typeface="Arial"/>
                <a:ea typeface="Arial"/>
                <a:cs typeface="Arial"/>
                <a:sym typeface="Arial"/>
              </a:rPr>
              <a:t>Nationalities within the Habsburg Empire. The Habsburg census forced residents to choose one single “language of daily use.” The many bilingual people in the empire were thus statistically presented as members of a single nationality. As a result, in ethno-linguistic maps the empire appeared as a patchwork of many different nationalities. This both underestimated the sense of unity within the empire and overestimated the homogeneity of the various “national” regions. This map, taken from a 1905 French school textbook, is typical of that phenomenon.</a:t>
            </a:r>
            <a:br>
              <a:rPr sz="714">
                <a:solidFill>
                  <a:srgbClr val="482400"/>
                </a:solidFill>
                <a:latin typeface="Arial"/>
                <a:ea typeface="Arial"/>
                <a:cs typeface="Arial"/>
                <a:sym typeface="Arial"/>
              </a:rPr>
            </a:br>
            <a:r>
              <a:rPr sz="714">
                <a:solidFill>
                  <a:srgbClr val="482400"/>
                </a:solidFill>
                <a:latin typeface="Arial"/>
                <a:ea typeface="Arial"/>
                <a:cs typeface="Arial"/>
                <a:sym typeface="Arial"/>
              </a:rPr>
              <a:t>Map of the Austro-Hungarian empire, illustration from a French geography school textbook, 1905 (colour litho), French School (20th century). Private Collection/Archives Charmet/The Bridgeman Art Library International</a:t>
            </a:r>
          </a:p>
        </p:txBody>
      </p:sp>
      <p:pic>
        <p:nvPicPr>
          <p:cNvPr id="248" name="CHT 220347.jpeg" descr="CHT 220347.jpg"/>
          <p:cNvPicPr/>
          <p:nvPr/>
        </p:nvPicPr>
        <p:blipFill>
          <a:blip r:embed="rId3">
            <a:extLst/>
          </a:blip>
          <a:stretch>
            <a:fillRect/>
          </a:stretch>
        </p:blipFill>
        <p:spPr>
          <a:xfrm>
            <a:off x="1044575" y="0"/>
            <a:ext cx="7664450" cy="6400800"/>
          </a:xfrm>
          <a:prstGeom prst="rect">
            <a:avLst/>
          </a:prstGeom>
          <a:ln w="12700">
            <a:miter lim="400000"/>
          </a:ln>
        </p:spPr>
      </p:pic>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Russian Reforms under Alexander II</a:t>
            </a:r>
          </a:p>
        </p:txBody>
      </p:sp>
      <p:sp>
        <p:nvSpPr>
          <p:cNvPr id="253" name="Shape 25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Serfdom abolished </a:t>
            </a:r>
            <a:endParaRPr sz="3000"/>
          </a:p>
          <a:p>
            <a:pPr lvl="1" marL="742950" indent="-285750">
              <a:spcBef>
                <a:spcPts val="600"/>
              </a:spcBef>
              <a:buBlip>
                <a:blip r:embed="rId3"/>
              </a:buBlip>
              <a:defRPr sz="1800"/>
            </a:pPr>
            <a:r>
              <a:rPr sz="2600"/>
              <a:t>Benefits – serfs gain rights to marry without permission, to buy and sell land, to sue in court, and to pursue trades</a:t>
            </a:r>
            <a:endParaRPr sz="2600"/>
          </a:p>
          <a:p>
            <a:pPr lvl="1" marL="742950" indent="-285750">
              <a:spcBef>
                <a:spcPts val="600"/>
              </a:spcBef>
              <a:buBlip>
                <a:blip r:embed="rId3"/>
              </a:buBlip>
              <a:defRPr sz="1800"/>
            </a:pPr>
            <a:r>
              <a:rPr sz="2600"/>
              <a:t>Drawback – over a forty-nine year period, serfs have to pay back, including interest, their landlords in order to receive their land</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Shape 25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Russian Reforms under Alexander II (cont.)</a:t>
            </a:r>
          </a:p>
        </p:txBody>
      </p:sp>
      <p:sp>
        <p:nvSpPr>
          <p:cNvPr id="256" name="Shape 25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Local government reform – local government run by zemstvos, a system of provincial and county councils, which proved to be largely ineffective</a:t>
            </a:r>
            <a:endParaRPr sz="3000"/>
          </a:p>
          <a:p>
            <a:pPr lvl="0">
              <a:buBlip>
                <a:blip r:embed="rId2"/>
              </a:buBlip>
              <a:defRPr sz="1800"/>
            </a:pPr>
            <a:r>
              <a:rPr sz="3000"/>
              <a:t>Judicial reform – included equality before the law, impartial hearings, uniform procedures, judicial independence, and trial by jury</a:t>
            </a:r>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hape 25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Russian Reforms under Alexander II (cont.)</a:t>
            </a:r>
          </a:p>
        </p:txBody>
      </p:sp>
      <p:sp>
        <p:nvSpPr>
          <p:cNvPr id="259" name="Shape 25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Military reform – service requirements lowered from twenty-five to fifteen years and discipline is relaxed slightly</a:t>
            </a:r>
            <a:endParaRPr sz="3000"/>
          </a:p>
          <a:p>
            <a:pPr lvl="0">
              <a:buBlip>
                <a:blip r:embed="rId2"/>
              </a:buBlip>
              <a:defRPr sz="1800"/>
            </a:pPr>
            <a:r>
              <a:rPr sz="3000"/>
              <a:t>Repression in Poland – Poland basically becomes a Russian province under Russian laws and language </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Crimean War (1853–1856) (cont.)</a:t>
            </a:r>
          </a:p>
        </p:txBody>
      </p:sp>
      <p:sp>
        <p:nvSpPr>
          <p:cNvPr id="130" name="Shape 13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Poorly equipped and poorly organized troops lead to massive suffering on both sides</a:t>
            </a:r>
            <a:endParaRPr sz="3000"/>
          </a:p>
          <a:p>
            <a:pPr lvl="0">
              <a:buBlip>
                <a:blip r:embed="rId2"/>
              </a:buBlip>
              <a:defRPr sz="1800"/>
            </a:pPr>
            <a:r>
              <a:rPr sz="3000"/>
              <a:t>Helped by French and British forces, the Ottomans defeat the Russians</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Shape 26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Russian Revolutionaries</a:t>
            </a:r>
          </a:p>
        </p:txBody>
      </p:sp>
      <p:sp>
        <p:nvSpPr>
          <p:cNvPr id="262" name="Shape 26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t>People or groups not satisfied by Alexander’s reforms</a:t>
            </a:r>
            <a:endParaRPr sz="2800"/>
          </a:p>
          <a:p>
            <a:pPr lvl="0" marL="320039" indent="-320039">
              <a:spcBef>
                <a:spcPts val="600"/>
              </a:spcBef>
              <a:buBlip>
                <a:blip r:embed="rId2"/>
              </a:buBlip>
              <a:defRPr sz="1800"/>
            </a:pPr>
            <a:r>
              <a:rPr sz="2800">
                <a:latin typeface="Verdana Bold"/>
                <a:ea typeface="Verdana Bold"/>
                <a:cs typeface="Verdana Bold"/>
                <a:sym typeface="Verdana Bold"/>
              </a:rPr>
              <a:t>Alexander Herzen </a:t>
            </a:r>
            <a:r>
              <a:rPr sz="2800"/>
              <a:t>– started a movement called </a:t>
            </a:r>
            <a:r>
              <a:rPr sz="2800">
                <a:latin typeface="Verdana Bold"/>
                <a:ea typeface="Verdana Bold"/>
                <a:cs typeface="Verdana Bold"/>
                <a:sym typeface="Verdana Bold"/>
              </a:rPr>
              <a:t>populism</a:t>
            </a:r>
            <a:r>
              <a:rPr sz="2800"/>
              <a:t>, based on the communal life of peasants</a:t>
            </a:r>
            <a:endParaRPr sz="2800"/>
          </a:p>
          <a:p>
            <a:pPr lvl="0" marL="320039" indent="-320039">
              <a:spcBef>
                <a:spcPts val="600"/>
              </a:spcBef>
              <a:buBlip>
                <a:blip r:embed="rId2"/>
              </a:buBlip>
              <a:defRPr sz="1800"/>
            </a:pPr>
            <a:r>
              <a:rPr sz="2800">
                <a:latin typeface="Verdana Bold"/>
                <a:ea typeface="Verdana Bold"/>
                <a:cs typeface="Verdana Bold"/>
                <a:sym typeface="Verdana Bold"/>
              </a:rPr>
              <a:t>Vera Zasulich </a:t>
            </a:r>
            <a:r>
              <a:rPr sz="2800"/>
              <a:t>– attempted to assassinate the military governor of St. Petersburg</a:t>
            </a:r>
            <a:endParaRPr sz="2800"/>
          </a:p>
          <a:p>
            <a:pPr lvl="0" marL="320039" indent="-320039">
              <a:spcBef>
                <a:spcPts val="600"/>
              </a:spcBef>
              <a:buBlip>
                <a:blip r:embed="rId2"/>
              </a:buBlip>
              <a:defRPr sz="1800"/>
            </a:pPr>
            <a:r>
              <a:rPr sz="2800">
                <a:latin typeface="Verdana Bold"/>
                <a:ea typeface="Verdana Bold"/>
                <a:cs typeface="Verdana Bold"/>
                <a:sym typeface="Verdana Bold"/>
              </a:rPr>
              <a:t>The People’s Will </a:t>
            </a:r>
            <a:r>
              <a:rPr sz="2800"/>
              <a:t>– terrorist group that assassinated Alexander II</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Tsar Alexander II (r. 1855–1881) was assassinated on March 1, 1881. The assassins first threw a bomb that wounded several Imperial guards. When the tsar stopped his carriage to see the wounded, the assassins threw a second bomb, killing him.</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Bildarchiv Preussischer Kulturbesitz/ Art Resource, NY</a:t>
            </a:r>
          </a:p>
        </p:txBody>
      </p:sp>
      <p:pic>
        <p:nvPicPr>
          <p:cNvPr id="265" name="AAACOCY0.jpeg" descr="AAACOCY0.jpg"/>
          <p:cNvPicPr/>
          <p:nvPr/>
        </p:nvPicPr>
        <p:blipFill>
          <a:blip r:embed="rId3">
            <a:extLst/>
          </a:blip>
          <a:stretch>
            <a:fillRect/>
          </a:stretch>
        </p:blipFill>
        <p:spPr>
          <a:xfrm>
            <a:off x="685800" y="280987"/>
            <a:ext cx="8477250" cy="5891213"/>
          </a:xfrm>
          <a:prstGeom prst="rect">
            <a:avLst/>
          </a:prstGeom>
          <a:ln w="12700">
            <a:miter lim="400000"/>
          </a:ln>
        </p:spPr>
      </p:pic>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a:latin typeface="Verdana Bold"/>
                <a:ea typeface="Verdana Bold"/>
                <a:cs typeface="Verdana Bold"/>
                <a:sym typeface="Verdana Bold"/>
              </a:defRPr>
            </a:lvl1pPr>
          </a:lstStyle>
          <a:p>
            <a:pPr lvl="0">
              <a:defRPr sz="1800">
                <a:solidFill>
                  <a:srgbClr val="000000"/>
                </a:solidFill>
              </a:defRPr>
            </a:pPr>
            <a:r>
              <a:rPr sz="4000">
                <a:solidFill>
                  <a:srgbClr val="482400"/>
                </a:solidFill>
              </a:rPr>
              <a:t>Alexander III</a:t>
            </a:r>
          </a:p>
        </p:txBody>
      </p:sp>
      <p:sp>
        <p:nvSpPr>
          <p:cNvPr id="270" name="Shape 27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Autocratic and repressive</a:t>
            </a:r>
            <a:endParaRPr sz="3000"/>
          </a:p>
          <a:p>
            <a:pPr lvl="0">
              <a:buBlip>
                <a:blip r:embed="rId2"/>
              </a:buBlip>
              <a:defRPr sz="1800"/>
            </a:pPr>
            <a:r>
              <a:rPr sz="3000"/>
              <a:t>Rolled back his father’s reforms</a:t>
            </a:r>
            <a:endParaRPr sz="3000"/>
          </a:p>
          <a:p>
            <a:pPr lvl="0">
              <a:buBlip>
                <a:blip r:embed="rId2"/>
              </a:buBlip>
              <a:defRPr sz="1800"/>
            </a:pPr>
            <a:r>
              <a:rPr sz="3000"/>
              <a:t>Strengthened secret police and censorship of the press </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3600">
                <a:solidFill>
                  <a:srgbClr val="482400"/>
                </a:solidFill>
              </a:rPr>
              <a:t>Great Britain – </a:t>
            </a:r>
            <a:br>
              <a:rPr sz="3600">
                <a:solidFill>
                  <a:srgbClr val="482400"/>
                </a:solidFill>
              </a:rPr>
            </a:br>
            <a:r>
              <a:rPr sz="3600">
                <a:solidFill>
                  <a:srgbClr val="482400"/>
                </a:solidFill>
                <a:latin typeface="Verdana Bold"/>
                <a:ea typeface="Verdana Bold"/>
                <a:cs typeface="Verdana Bold"/>
                <a:sym typeface="Verdana Bold"/>
              </a:rPr>
              <a:t>The Second Reform Act (1867)</a:t>
            </a:r>
          </a:p>
        </p:txBody>
      </p:sp>
      <p:sp>
        <p:nvSpPr>
          <p:cNvPr id="273" name="Shape 27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Surprisingly, the Conservatives in the House of Commons, led by </a:t>
            </a:r>
            <a:r>
              <a:rPr sz="3000">
                <a:latin typeface="Verdana Bold"/>
                <a:ea typeface="Verdana Bold"/>
                <a:cs typeface="Verdana Bold"/>
                <a:sym typeface="Verdana Bold"/>
              </a:rPr>
              <a:t>Benjamin Disraeli</a:t>
            </a:r>
            <a:r>
              <a:rPr sz="3000"/>
              <a:t>, allow a large number of working class males to vote</a:t>
            </a:r>
            <a:endParaRPr sz="3000"/>
          </a:p>
          <a:p>
            <a:pPr lvl="0">
              <a:buBlip>
                <a:blip r:embed="rId2"/>
              </a:buBlip>
              <a:defRPr sz="1800"/>
            </a:pPr>
            <a:r>
              <a:rPr sz="3000"/>
              <a:t>The new prime minister elected, however, is a liberal, </a:t>
            </a:r>
            <a:r>
              <a:rPr sz="3000">
                <a:latin typeface="Verdana Bold"/>
                <a:ea typeface="Verdana Bold"/>
                <a:cs typeface="Verdana Bold"/>
                <a:sym typeface="Verdana Bold"/>
              </a:rPr>
              <a:t>William Gladstone</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Shape 27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Great Ministry </a:t>
            </a:r>
            <a:br>
              <a:rPr sz="4000">
                <a:solidFill>
                  <a:srgbClr val="482400"/>
                </a:solidFill>
              </a:rPr>
            </a:br>
            <a:r>
              <a:rPr sz="4000">
                <a:solidFill>
                  <a:srgbClr val="482400"/>
                </a:solidFill>
              </a:rPr>
              <a:t>of Gladstone</a:t>
            </a:r>
          </a:p>
        </p:txBody>
      </p:sp>
      <p:sp>
        <p:nvSpPr>
          <p:cNvPr id="276" name="Shape 27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Freedom of religion and class</a:t>
            </a:r>
            <a:endParaRPr sz="3000"/>
          </a:p>
          <a:p>
            <a:pPr lvl="0">
              <a:buBlip>
                <a:blip r:embed="rId2"/>
              </a:buBlip>
              <a:defRPr sz="1800"/>
            </a:pPr>
            <a:r>
              <a:rPr sz="3000"/>
              <a:t>Competitive exams replace patronage for civil service</a:t>
            </a:r>
            <a:endParaRPr sz="3000"/>
          </a:p>
          <a:p>
            <a:pPr lvl="0">
              <a:buBlip>
                <a:blip r:embed="rId2"/>
              </a:buBlip>
              <a:defRPr sz="1800"/>
            </a:pPr>
            <a:r>
              <a:rPr sz="3000"/>
              <a:t>Voting by secret ballot</a:t>
            </a:r>
            <a:endParaRPr sz="3000"/>
          </a:p>
          <a:p>
            <a:pPr lvl="0">
              <a:buBlip>
                <a:blip r:embed="rId2"/>
              </a:buBlip>
              <a:defRPr sz="1800"/>
            </a:pPr>
            <a:r>
              <a:rPr sz="3000">
                <a:latin typeface="Verdana Bold"/>
                <a:ea typeface="Verdana Bold"/>
                <a:cs typeface="Verdana Bold"/>
                <a:sym typeface="Verdana Bold"/>
              </a:rPr>
              <a:t>The Education Act of 1870</a:t>
            </a:r>
            <a:r>
              <a:rPr sz="3000"/>
              <a:t> – established that the government, not the church, would run the elementary schools</a:t>
            </a:r>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68095">
              <a:defRPr sz="1800">
                <a:solidFill>
                  <a:srgbClr val="000000"/>
                </a:solidFill>
              </a:defRPr>
            </a:pPr>
            <a:r>
              <a:rPr sz="924">
                <a:solidFill>
                  <a:srgbClr val="482400"/>
                </a:solidFill>
                <a:latin typeface="Arial"/>
                <a:ea typeface="Arial"/>
                <a:cs typeface="Arial"/>
                <a:sym typeface="Arial"/>
              </a:rPr>
              <a:t>A House of Commons Debate. William Ewart Gladstone, standing on the right, is attacking Benjamin Disraeli, who sits with legs crossed and arms folded. Gladstone served in the British Parliament from the 1830s through the 1890s. Four times the Liberal Party prime minister, he was responsible for guiding major reforms through Parliament. Disraeli, regarded as the founder of modern British conservatism, served as prime minister from 1874 to 1880.</a:t>
            </a:r>
            <a:br>
              <a:rPr sz="924">
                <a:solidFill>
                  <a:srgbClr val="482400"/>
                </a:solidFill>
                <a:latin typeface="Arial"/>
                <a:ea typeface="Arial"/>
                <a:cs typeface="Arial"/>
                <a:sym typeface="Arial"/>
              </a:rPr>
            </a:br>
            <a:r>
              <a:rPr sz="924">
                <a:solidFill>
                  <a:srgbClr val="482400"/>
                </a:solidFill>
                <a:latin typeface="Arial"/>
                <a:ea typeface="Arial"/>
                <a:cs typeface="Arial"/>
                <a:sym typeface="Arial"/>
              </a:rPr>
              <a:t>Mary Evans Picture Library</a:t>
            </a:r>
          </a:p>
        </p:txBody>
      </p:sp>
      <p:pic>
        <p:nvPicPr>
          <p:cNvPr id="279" name="AAACKMM0.jpeg" descr="AAACKMM0.jpg"/>
          <p:cNvPicPr/>
          <p:nvPr/>
        </p:nvPicPr>
        <p:blipFill>
          <a:blip r:embed="rId3">
            <a:extLst/>
          </a:blip>
          <a:stretch>
            <a:fillRect/>
          </a:stretch>
        </p:blipFill>
        <p:spPr>
          <a:xfrm>
            <a:off x="685800" y="458787"/>
            <a:ext cx="8477250" cy="5637213"/>
          </a:xfrm>
          <a:prstGeom prst="rect">
            <a:avLst/>
          </a:prstGeom>
          <a:ln w="12700">
            <a:miter lim="400000"/>
          </a:ln>
        </p:spPr>
      </p:pic>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Shape 28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With the new British postal system, the volume of mail vastly increased, as did the number of postal workers involved in sorting and delivering it.</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Illustrated London News Ltd/Mary Evans Picture Library</a:t>
            </a:r>
          </a:p>
        </p:txBody>
      </p:sp>
      <p:pic>
        <p:nvPicPr>
          <p:cNvPr id="284" name="AADVMKL0.jpeg" descr="AADVMKL0.jpg"/>
          <p:cNvPicPr/>
          <p:nvPr/>
        </p:nvPicPr>
        <p:blipFill>
          <a:blip r:embed="rId3">
            <a:extLst/>
          </a:blip>
          <a:stretch>
            <a:fillRect/>
          </a:stretch>
        </p:blipFill>
        <p:spPr>
          <a:xfrm>
            <a:off x="685800" y="228600"/>
            <a:ext cx="8477250" cy="5951538"/>
          </a:xfrm>
          <a:prstGeom prst="rect">
            <a:avLst/>
          </a:prstGeom>
          <a:ln w="12700">
            <a:miter lim="400000"/>
          </a:ln>
        </p:spPr>
      </p:pic>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Disraeli as Prime Minister</a:t>
            </a:r>
          </a:p>
        </p:txBody>
      </p:sp>
      <p:sp>
        <p:nvSpPr>
          <p:cNvPr id="289" name="Shape 28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latin typeface="Verdana Bold"/>
                <a:ea typeface="Verdana Bold"/>
                <a:cs typeface="Verdana Bold"/>
                <a:sym typeface="Verdana Bold"/>
              </a:rPr>
              <a:t>Public Health Act of 1875</a:t>
            </a:r>
            <a:r>
              <a:rPr sz="2800"/>
              <a:t> – reaffirmed duty of the state to interfere with private property to protect health and physical well-being</a:t>
            </a:r>
            <a:endParaRPr sz="2800"/>
          </a:p>
          <a:p>
            <a:pPr lvl="0" marL="320039" indent="-320039">
              <a:spcBef>
                <a:spcPts val="600"/>
              </a:spcBef>
              <a:buBlip>
                <a:blip r:embed="rId2"/>
              </a:buBlip>
              <a:defRPr sz="1800"/>
            </a:pPr>
            <a:r>
              <a:rPr sz="2800">
                <a:latin typeface="Verdana Bold"/>
                <a:ea typeface="Verdana Bold"/>
                <a:cs typeface="Verdana Bold"/>
                <a:sym typeface="Verdana Bold"/>
              </a:rPr>
              <a:t>Artisan Dwelling Act of 1875</a:t>
            </a:r>
            <a:r>
              <a:rPr sz="2800"/>
              <a:t> – government becomes actively involved in providing housing for the working class</a:t>
            </a:r>
            <a:endParaRPr sz="2800"/>
          </a:p>
          <a:p>
            <a:pPr lvl="0" marL="320039" indent="-320039">
              <a:spcBef>
                <a:spcPts val="600"/>
              </a:spcBef>
              <a:buBlip>
                <a:blip r:embed="rId2"/>
              </a:buBlip>
              <a:defRPr sz="1800"/>
            </a:pPr>
            <a:r>
              <a:rPr sz="2800"/>
              <a:t>Protection of trade unions and the allowance of picket lines</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Shape 29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Irish Question</a:t>
            </a:r>
          </a:p>
        </p:txBody>
      </p:sp>
      <p:sp>
        <p:nvSpPr>
          <p:cNvPr id="292" name="Shape 292"/>
          <p:cNvSpPr/>
          <p:nvPr>
            <p:ph type="body" idx="4294967295"/>
          </p:nvPr>
        </p:nvSpPr>
        <p:spPr>
          <a:xfrm>
            <a:off x="1143000" y="1371600"/>
            <a:ext cx="7769225" cy="4727575"/>
          </a:xfrm>
          <a:prstGeom prst="rect">
            <a:avLst/>
          </a:prstGeom>
        </p:spPr>
        <p:txBody>
          <a:bodyPr lIns="0" tIns="0" rIns="0" bIns="0">
            <a:normAutofit fontScale="100000" lnSpcReduction="0"/>
          </a:bodyPr>
          <a:lstStyle/>
          <a:p>
            <a:pPr lvl="0" marL="318897" indent="-318897" defTabSz="850391">
              <a:spcBef>
                <a:spcPts val="600"/>
              </a:spcBef>
              <a:buBlip>
                <a:blip r:embed="rId2"/>
              </a:buBlip>
              <a:defRPr sz="1800"/>
            </a:pPr>
            <a:r>
              <a:rPr sz="2790"/>
              <a:t>Gladstone, again prime minister in 1880, has to deal with the Irish wanting </a:t>
            </a:r>
            <a:r>
              <a:rPr sz="2790">
                <a:latin typeface="Verdana Bold"/>
                <a:ea typeface="Verdana Bold"/>
                <a:cs typeface="Verdana Bold"/>
                <a:sym typeface="Verdana Bold"/>
              </a:rPr>
              <a:t>home rule </a:t>
            </a:r>
            <a:r>
              <a:rPr sz="2790"/>
              <a:t>– Irish control of local government</a:t>
            </a:r>
            <a:endParaRPr sz="2790"/>
          </a:p>
          <a:p>
            <a:pPr lvl="1" marL="690943" indent="-265747" defTabSz="850391">
              <a:spcBef>
                <a:spcPts val="500"/>
              </a:spcBef>
              <a:buBlip>
                <a:blip r:embed="rId3"/>
              </a:buBlip>
              <a:defRPr sz="1800"/>
            </a:pPr>
            <a:r>
              <a:rPr sz="2418"/>
              <a:t>Irish Catholics no longer had to pay for the Anglican Church</a:t>
            </a:r>
            <a:endParaRPr sz="2418"/>
          </a:p>
          <a:p>
            <a:pPr lvl="1" marL="690943" indent="-265747" defTabSz="850391">
              <a:spcBef>
                <a:spcPts val="500"/>
              </a:spcBef>
              <a:buBlip>
                <a:blip r:embed="rId3"/>
              </a:buBlip>
              <a:defRPr sz="1800"/>
            </a:pPr>
            <a:r>
              <a:rPr sz="2418"/>
              <a:t>Compensation provided for Irish tenants who were evicted from their land</a:t>
            </a:r>
            <a:endParaRPr sz="2418"/>
          </a:p>
          <a:p>
            <a:pPr lvl="1" marL="690943" indent="-265747" defTabSz="850391">
              <a:spcBef>
                <a:spcPts val="500"/>
              </a:spcBef>
              <a:buBlip>
                <a:blip r:embed="rId3"/>
              </a:buBlip>
              <a:defRPr sz="1800"/>
            </a:pPr>
            <a:r>
              <a:rPr sz="2418"/>
              <a:t>Tenant rights established</a:t>
            </a:r>
            <a:endParaRPr sz="2418"/>
          </a:p>
          <a:p>
            <a:pPr lvl="1" marL="690943" indent="-265747" defTabSz="850391">
              <a:spcBef>
                <a:spcPts val="500"/>
              </a:spcBef>
              <a:buBlip>
                <a:blip r:embed="rId3"/>
              </a:buBlip>
              <a:defRPr sz="1800"/>
            </a:pPr>
            <a:r>
              <a:rPr sz="2418"/>
              <a:t>Coercion Act passed to restore law and order to Ireland</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Irish Question (cont.)</a:t>
            </a:r>
          </a:p>
        </p:txBody>
      </p:sp>
      <p:sp>
        <p:nvSpPr>
          <p:cNvPr id="295" name="Shape 295"/>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Home rule, supported by Gladstone, is defeated over and over again between 1886 and 1914, when the rule was finally passed, but then suspended due to World War I</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Crimean War (1853–1856) (cont.)</a:t>
            </a:r>
          </a:p>
        </p:txBody>
      </p:sp>
      <p:sp>
        <p:nvSpPr>
          <p:cNvPr id="133" name="Shape 13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Results of war:</a:t>
            </a:r>
            <a:endParaRPr sz="3000"/>
          </a:p>
          <a:p>
            <a:pPr lvl="1" marL="742950" indent="-285750">
              <a:spcBef>
                <a:spcPts val="600"/>
              </a:spcBef>
              <a:buBlip>
                <a:blip r:embed="rId3"/>
              </a:buBlip>
              <a:defRPr sz="1800"/>
            </a:pPr>
            <a:r>
              <a:rPr sz="2600"/>
              <a:t>Russia gives up land around Danube River and Black Sea</a:t>
            </a:r>
            <a:endParaRPr sz="2600"/>
          </a:p>
          <a:p>
            <a:pPr lvl="1" marL="742950" indent="-285750">
              <a:spcBef>
                <a:spcPts val="600"/>
              </a:spcBef>
              <a:buBlip>
                <a:blip r:embed="rId3"/>
              </a:buBlip>
              <a:defRPr sz="1800"/>
            </a:pPr>
            <a:r>
              <a:rPr sz="2600"/>
              <a:t>Russia renounces its claims to protect Orthodox Christians in Ottoman Empire</a:t>
            </a:r>
            <a:endParaRPr sz="2600"/>
          </a:p>
          <a:p>
            <a:pPr lvl="1" marL="742950" indent="-285750">
              <a:spcBef>
                <a:spcPts val="600"/>
              </a:spcBef>
              <a:buBlip>
                <a:blip r:embed="rId3"/>
              </a:buBlip>
              <a:defRPr sz="1800"/>
            </a:pPr>
            <a:r>
              <a:rPr sz="2600"/>
              <a:t>Image of invincible Russia crushed</a:t>
            </a:r>
            <a:endParaRPr sz="2600"/>
          </a:p>
          <a:p>
            <a:pPr lvl="1" marL="742950" indent="-285750">
              <a:spcBef>
                <a:spcPts val="600"/>
              </a:spcBef>
              <a:buBlip>
                <a:blip r:embed="rId3"/>
              </a:buBlip>
              <a:defRPr sz="1800"/>
            </a:pPr>
            <a:r>
              <a:rPr sz="2600"/>
              <a:t>Concert of Europe dissolved</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22–1 </a:t>
            </a:r>
            <a:r>
              <a:rPr b="1" sz="1100">
                <a:latin typeface="Times New Roman (Headings)"/>
                <a:ea typeface="Times New Roman (Headings)"/>
                <a:cs typeface="Times New Roman (Headings)"/>
                <a:sym typeface="Times New Roman (Headings)"/>
              </a:rPr>
              <a:t>The Crimean War </a:t>
            </a:r>
            <a:r>
              <a:rPr sz="1100">
                <a:latin typeface="Times New Roman (Headings)"/>
                <a:ea typeface="Times New Roman (Headings)"/>
                <a:cs typeface="Times New Roman (Headings)"/>
                <a:sym typeface="Times New Roman (Headings)"/>
              </a:rPr>
              <a:t>Although named after the Crimean Peninsula, the Crimean War was actually fought across the entire northern and eastern coasts of the Black Sea.</a:t>
            </a:r>
          </a:p>
        </p:txBody>
      </p:sp>
      <p:pic>
        <p:nvPicPr>
          <p:cNvPr id="136" name="KNB22M01.jpeg" descr="KNB22M01.jpg"/>
          <p:cNvPicPr/>
          <p:nvPr/>
        </p:nvPicPr>
        <p:blipFill>
          <a:blip r:embed="rId3">
            <a:extLst/>
          </a:blip>
          <a:stretch>
            <a:fillRect/>
          </a:stretch>
        </p:blipFill>
        <p:spPr>
          <a:xfrm>
            <a:off x="685800" y="844550"/>
            <a:ext cx="8477250" cy="5022850"/>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In this painting, completed two decades after the war, Elizabeth Thomson, Lady Butler, emphasizes the suffering of ordinary troops as well as their comradeship.</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Lady Elizabeth Thompson Butler (1846–1933), </a:t>
            </a:r>
            <a:r>
              <a:rPr i="1" sz="1045">
                <a:solidFill>
                  <a:srgbClr val="482400"/>
                </a:solidFill>
                <a:latin typeface="Arial"/>
                <a:ea typeface="Arial"/>
                <a:cs typeface="Arial"/>
                <a:sym typeface="Arial"/>
              </a:rPr>
              <a:t>The Roll Call: Calling the Roll after an Engagement</a:t>
            </a:r>
            <a:r>
              <a:rPr sz="1045">
                <a:solidFill>
                  <a:srgbClr val="482400"/>
                </a:solidFill>
                <a:latin typeface="Arial"/>
                <a:ea typeface="Arial"/>
                <a:cs typeface="Arial"/>
                <a:sym typeface="Arial"/>
              </a:rPr>
              <a:t>, </a:t>
            </a:r>
            <a:r>
              <a:rPr i="1" sz="1045">
                <a:solidFill>
                  <a:srgbClr val="482400"/>
                </a:solidFill>
                <a:latin typeface="Arial"/>
                <a:ea typeface="Arial"/>
                <a:cs typeface="Arial"/>
                <a:sym typeface="Arial"/>
              </a:rPr>
              <a:t>Crimea</a:t>
            </a:r>
            <a:r>
              <a:rPr sz="1045">
                <a:solidFill>
                  <a:srgbClr val="482400"/>
                </a:solidFill>
                <a:latin typeface="Arial"/>
                <a:ea typeface="Arial"/>
                <a:cs typeface="Arial"/>
                <a:sym typeface="Arial"/>
              </a:rPr>
              <a:t>. The Royal Collection © 2005, Her Majesty Queen Elizabeth II. Photo by SC</a:t>
            </a:r>
          </a:p>
        </p:txBody>
      </p:sp>
      <p:pic>
        <p:nvPicPr>
          <p:cNvPr id="141" name="AADUSAS0.jpeg" descr="AADUSAS0.jpg"/>
          <p:cNvPicPr/>
          <p:nvPr/>
        </p:nvPicPr>
        <p:blipFill>
          <a:blip r:embed="rId3">
            <a:extLst/>
          </a:blip>
          <a:stretch>
            <a:fillRect/>
          </a:stretch>
        </p:blipFill>
        <p:spPr>
          <a:xfrm>
            <a:off x="685800" y="1143000"/>
            <a:ext cx="8477250" cy="4316413"/>
          </a:xfrm>
          <a:prstGeom prst="rect">
            <a:avLst/>
          </a:prstGeom>
          <a:ln w="12700">
            <a:miter lim="400000"/>
          </a:ln>
        </p:spPr>
      </p:pic>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Ottomans’ Reforms Make Empire More “European”</a:t>
            </a:r>
          </a:p>
        </p:txBody>
      </p:sp>
      <p:sp>
        <p:nvSpPr>
          <p:cNvPr id="146" name="Shape 14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Tanzimat </a:t>
            </a:r>
            <a:r>
              <a:rPr sz="3000"/>
              <a:t>– reorganization of the empire</a:t>
            </a:r>
            <a:endParaRPr sz="3000"/>
          </a:p>
          <a:p>
            <a:pPr lvl="1" marL="742950" indent="-285750">
              <a:spcBef>
                <a:spcPts val="600"/>
              </a:spcBef>
              <a:buBlip>
                <a:blip r:embed="rId3"/>
              </a:buBlip>
              <a:defRPr sz="1800"/>
            </a:pPr>
            <a:r>
              <a:rPr sz="2600"/>
              <a:t>Liberalized economy</a:t>
            </a:r>
            <a:endParaRPr sz="2600"/>
          </a:p>
          <a:p>
            <a:pPr lvl="1" marL="742950" indent="-285750">
              <a:spcBef>
                <a:spcPts val="600"/>
              </a:spcBef>
              <a:buBlip>
                <a:blip r:embed="rId3"/>
              </a:buBlip>
              <a:defRPr sz="1800"/>
            </a:pPr>
            <a:r>
              <a:rPr sz="2600"/>
              <a:t>Ended tax farming</a:t>
            </a:r>
            <a:endParaRPr sz="2600"/>
          </a:p>
          <a:p>
            <a:pPr lvl="1" marL="742950" indent="-285750">
              <a:spcBef>
                <a:spcPts val="600"/>
              </a:spcBef>
              <a:buBlip>
                <a:blip r:embed="rId3"/>
              </a:buBlip>
              <a:defRPr sz="1800"/>
            </a:pPr>
            <a:r>
              <a:rPr sz="2600"/>
              <a:t>Freedom of religion</a:t>
            </a:r>
            <a:endParaRPr sz="2600"/>
          </a:p>
          <a:p>
            <a:pPr lvl="0">
              <a:buBlip>
                <a:blip r:embed="rId2"/>
              </a:buBlip>
              <a:defRPr sz="1800"/>
            </a:pPr>
            <a:r>
              <a:rPr sz="3000"/>
              <a:t>In some regions of the empire, local rulers made reforms hard to enforce</a:t>
            </a:r>
            <a:endParaRPr sz="3000"/>
          </a:p>
          <a:p>
            <a:pPr lvl="0">
              <a:buBlip>
                <a:blip r:embed="rId2"/>
              </a:buBlip>
              <a:defRPr sz="1800"/>
            </a:pPr>
            <a:r>
              <a:rPr sz="3000"/>
              <a:t>Reforms an attempt to modernize and secularize the empire</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sz="3600"/>
            </a:lvl1pPr>
          </a:lstStyle>
          <a:p>
            <a:pPr lvl="0">
              <a:defRPr sz="1800">
                <a:solidFill>
                  <a:srgbClr val="000000"/>
                </a:solidFill>
              </a:defRPr>
            </a:pPr>
            <a:r>
              <a:rPr sz="3600">
                <a:solidFill>
                  <a:srgbClr val="482400"/>
                </a:solidFill>
              </a:rPr>
              <a:t>The Ottomans’ Reforms Make Empire More “European” (cont.)</a:t>
            </a:r>
          </a:p>
        </p:txBody>
      </p:sp>
      <p:sp>
        <p:nvSpPr>
          <p:cNvPr id="149" name="Shape 14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Hatti-i-Humayun </a:t>
            </a:r>
            <a:r>
              <a:rPr sz="3000"/>
              <a:t>– spelled out rights of non-Muslims</a:t>
            </a:r>
            <a:endParaRPr sz="3000"/>
          </a:p>
          <a:p>
            <a:pPr lvl="1" marL="742950" indent="-285750">
              <a:spcBef>
                <a:spcPts val="600"/>
              </a:spcBef>
              <a:buBlip>
                <a:blip r:embed="rId3"/>
              </a:buBlip>
              <a:defRPr sz="1800"/>
            </a:pPr>
            <a:r>
              <a:rPr sz="2600"/>
              <a:t>Equal opportunities in the military, state employment, and admission to state schools</a:t>
            </a:r>
            <a:endParaRPr sz="2600"/>
          </a:p>
          <a:p>
            <a:pPr lvl="1" marL="742950" indent="-285750">
              <a:spcBef>
                <a:spcPts val="600"/>
              </a:spcBef>
              <a:buBlip>
                <a:blip r:embed="rId3"/>
              </a:buBlip>
              <a:defRPr sz="1800"/>
            </a:pPr>
            <a:r>
              <a:rPr sz="2600"/>
              <a:t>Abolished torture</a:t>
            </a:r>
            <a:endParaRPr sz="2600"/>
          </a:p>
          <a:p>
            <a:pPr lvl="1" marL="742950" indent="-285750">
              <a:spcBef>
                <a:spcPts val="600"/>
              </a:spcBef>
              <a:buBlip>
                <a:blip r:embed="rId3"/>
              </a:buBlip>
              <a:defRPr sz="1800"/>
            </a:pPr>
            <a:r>
              <a:rPr sz="2600"/>
              <a:t>Granted property rights</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