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media/image6.jpeg" ContentType="image/jpeg"/>
  <Override PartName="/ppt/notesSlides/notesSlide6.xml" ContentType="application/vnd.openxmlformats-officedocument.presentationml.notesSlide+xml"/>
  <Override PartName="/ppt/media/image7.jpeg" ContentType="image/jpeg"/>
  <Override PartName="/ppt/notesSlides/notesSlide7.xml" ContentType="application/vnd.openxmlformats-officedocument.presentationml.notesSlide+xml"/>
  <Override PartName="/ppt/media/image8.jpeg" ContentType="image/jpeg"/>
  <Override PartName="/ppt/notesSlides/notesSlide8.xml" ContentType="application/vnd.openxmlformats-officedocument.presentationml.notesSlide+xml"/>
  <Override PartName="/ppt/media/image9.jpeg" ContentType="image/jpeg"/>
  <Override PartName="/ppt/notesSlides/notesSlide9.xml" ContentType="application/vnd.openxmlformats-officedocument.presentationml.notesSlide+xml"/>
  <Override PartName="/ppt/media/image10.jpeg" ContentType="image/jpeg"/>
  <Override PartName="/ppt/notesSlides/notesSlide10.xml" ContentType="application/vnd.openxmlformats-officedocument.presentationml.notesSlide+xml"/>
  <Override PartName="/ppt/media/image11.jpeg" ContentType="image/jpeg"/>
  <Override PartName="/ppt/notesSlides/notesSlide11.xml" ContentType="application/vnd.openxmlformats-officedocument.presentationml.notesSlide+xml"/>
  <Override PartName="/ppt/media/image12.jpeg" ContentType="image/jpeg"/>
  <Override PartName="/ppt/notesSlides/notesSlide12.xml" ContentType="application/vnd.openxmlformats-officedocument.presentationml.notesSlide+xml"/>
  <Override PartName="/ppt/media/image13.jpeg" ContentType="image/jpeg"/>
  <Override PartName="/ppt/notesSlides/notesSlide13.xml" ContentType="application/vnd.openxmlformats-officedocument.presentationml.notesSlide+xml"/>
  <Override PartName="/ppt/media/image14.jpeg" ContentType="image/jpeg"/>
  <Override PartName="/ppt/notesSlides/notesSlide14.xml" ContentType="application/vnd.openxmlformats-officedocument.presentationml.notesSlide+xml"/>
  <Override PartName="/ppt/media/image15.jpeg" ContentType="image/jpeg"/>
  <Override PartName="/ppt/notesSlides/notesSlide15.xml" ContentType="application/vnd.openxmlformats-officedocument.presentationml.notesSlide+xml"/>
  <Override PartName="/ppt/media/image16.jpeg" ContentType="image/jpeg"/>
  <Override PartName="/ppt/notesSlides/notesSlide16.xml" ContentType="application/vnd.openxmlformats-officedocument.presentationml.notesSlide+xml"/>
  <Override PartName="/ppt/media/image17.jpeg" ContentType="image/jpeg"/>
  <Override PartName="/ppt/notesSlides/notesSlide17.xml" ContentType="application/vnd.openxmlformats-officedocument.presentationml.notesSlide+xml"/>
  <Override PartName="/ppt/media/image18.jpeg" ContentType="image/jpeg"/>
  <Override PartName="/ppt/notesSlides/notesSlide18.xml" ContentType="application/vnd.openxmlformats-officedocument.presentationml.notesSlide+xml"/>
  <Override PartName="/ppt/media/image19.jpeg" ContentType="image/jpeg"/>
  <Override PartName="/ppt/notesSlides/notesSlide19.xml" ContentType="application/vnd.openxmlformats-officedocument.presentationml.notesSlide+xml"/>
  <Override PartName="/ppt/media/image20.jpeg" ContentType="image/jpeg"/>
  <Override PartName="/ppt/notesSlides/notesSlide20.xml" ContentType="application/vnd.openxmlformats-officedocument.presentationml.notesSlide+xml"/>
  <Override PartName="/ppt/media/image21.jpeg" ContentType="image/jpeg"/>
  <Override PartName="/ppt/notesSlides/notesSlide21.xml" ContentType="application/vnd.openxmlformats-officedocument.presentationml.notesSlide+xml"/>
  <Override PartName="/ppt/media/image22.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Lst>
  <p:sldSz cx="9144000" cy="6858000"/>
  <p:notesSz cx="6858000" cy="9144000"/>
  <p:defaultTextStyle>
    <a:lvl1pPr>
      <a:defRPr sz="2400">
        <a:latin typeface="Verdana"/>
        <a:ea typeface="Verdana"/>
        <a:cs typeface="Verdana"/>
        <a:sym typeface="Verdana"/>
      </a:defRPr>
    </a:lvl1pPr>
    <a:lvl2pPr indent="457200">
      <a:defRPr sz="2400">
        <a:latin typeface="Verdana"/>
        <a:ea typeface="Verdana"/>
        <a:cs typeface="Verdana"/>
        <a:sym typeface="Verdana"/>
      </a:defRPr>
    </a:lvl2pPr>
    <a:lvl3pPr indent="914400">
      <a:defRPr sz="2400">
        <a:latin typeface="Verdana"/>
        <a:ea typeface="Verdana"/>
        <a:cs typeface="Verdana"/>
        <a:sym typeface="Verdana"/>
      </a:defRPr>
    </a:lvl3pPr>
    <a:lvl4pPr indent="1371600">
      <a:defRPr sz="2400">
        <a:latin typeface="Verdana"/>
        <a:ea typeface="Verdana"/>
        <a:cs typeface="Verdana"/>
        <a:sym typeface="Verdana"/>
      </a:defRPr>
    </a:lvl4pPr>
    <a:lvl5pPr indent="1828800">
      <a:defRPr sz="2400">
        <a:latin typeface="Verdana"/>
        <a:ea typeface="Verdana"/>
        <a:cs typeface="Verdana"/>
        <a:sym typeface="Verdana"/>
      </a:defRPr>
    </a:lvl5pPr>
    <a:lvl6pPr>
      <a:defRPr sz="2400">
        <a:latin typeface="Verdana"/>
        <a:ea typeface="Verdana"/>
        <a:cs typeface="Verdana"/>
        <a:sym typeface="Verdana"/>
      </a:defRPr>
    </a:lvl6pPr>
    <a:lvl7pPr>
      <a:defRPr sz="2400">
        <a:latin typeface="Verdana"/>
        <a:ea typeface="Verdana"/>
        <a:cs typeface="Verdana"/>
        <a:sym typeface="Verdana"/>
      </a:defRPr>
    </a:lvl7pPr>
    <a:lvl8pPr>
      <a:defRPr sz="2400">
        <a:latin typeface="Verdana"/>
        <a:ea typeface="Verdana"/>
        <a:cs typeface="Verdana"/>
        <a:sym typeface="Verdana"/>
      </a:defRPr>
    </a:lvl8pPr>
    <a:lvl9pPr>
      <a:defRPr sz="2400">
        <a:latin typeface="Verdana"/>
        <a:ea typeface="Verdana"/>
        <a:cs typeface="Verdana"/>
        <a:sym typeface="Verdan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3F0E9"/>
          </a:solidFill>
        </a:fill>
      </a:tcStyle>
    </a:wholeTbl>
    <a:band2H>
      <a:tcTxStyle b="def" i="def"/>
      <a:tcStyle>
        <a:tcBdr/>
        <a:fill>
          <a:solidFill>
            <a:srgbClr val="F9F7F4"/>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Row>
  </a:tblStyle>
  <a:tblStyle styleId="{C7B018BB-80A7-4F77-B60F-C8B233D01FF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9DAD5"/>
          </a:solidFill>
        </a:fill>
      </a:tcStyle>
    </a:wholeTbl>
    <a:band2H>
      <a:tcTxStyle b="def" i="def"/>
      <a:tcStyle>
        <a:tcBdr/>
        <a:fill>
          <a:solidFill>
            <a:srgbClr val="F4EDEB"/>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Row>
  </a:tblStyle>
  <a:tblStyle styleId="{CF821DB8-F4EB-4A41-A1BA-3FCAFE7338EE}" styleName="">
    <a:tblBg/>
    <a:wholeTbl>
      <a:tcTxStyle b="on" i="on">
        <a:font>
          <a:latin typeface="Verdana"/>
          <a:ea typeface="Verdana"/>
          <a:cs typeface="Verdan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FD6C3"/>
          </a:solidFill>
        </a:fill>
      </a:tcStyle>
    </a:firstCol>
    <a:lastRow>
      <a:tcTxStyle b="on" i="on">
        <a:font>
          <a:latin typeface="Verdana"/>
          <a:ea typeface="Verdana"/>
          <a:cs typeface="Verdana"/>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Verdana"/>
          <a:ea typeface="Verdana"/>
          <a:cs typeface="Verdana"/>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DFD6C3"/>
          </a:solidFill>
        </a:fill>
      </a:tcStyle>
    </a:firstRow>
  </a:tblStyle>
  <a:tblStyle styleId="{33BA23B1-9221-436E-865A-0063620EA4FD}"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lvl="0"/>
          </a:p>
        </p:txBody>
      </p:sp>
      <p:sp>
        <p:nvSpPr>
          <p:cNvPr id="116" name="Shape 116"/>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Shape 123"/>
          <p:cNvSpPr/>
          <p:nvPr>
            <p:ph type="sldImg"/>
          </p:nvPr>
        </p:nvSpPr>
        <p:spPr>
          <a:prstGeom prst="rect">
            <a:avLst/>
          </a:prstGeom>
        </p:spPr>
        <p:txBody>
          <a:bodyPr/>
          <a:lstStyle/>
          <a:p>
            <a:pPr lvl="0"/>
          </a:p>
        </p:txBody>
      </p:sp>
      <p:sp>
        <p:nvSpPr>
          <p:cNvPr id="124" name="Shape 124"/>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Women laundry workers. Although new opportunities opened to them in the late nineteenth century, many working-class women, like these women ironing in a laundry, remained in traditional occupations. As the wine bottle suggests, alcoholism was a problem for women as well as men engaged in tedious work.</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Edgar Degas (1834–1917), “Two Laundresses” (c. 1884). Réunion des Musées Nationaux/Art Resource, NY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lvl="0"/>
          </a:p>
        </p:txBody>
      </p:sp>
      <p:sp>
        <p:nvSpPr>
          <p:cNvPr id="211" name="Shape 21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In the late nineteenth century, up until World War I, the most common occupation for urban working-class women remained domestic service. These women are employed in the kitchen of a middle-class household in Germany.</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Bildarchiv Preussischer Kulturbesitz/Art Resource, NY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sldImg"/>
          </p:nvPr>
        </p:nvSpPr>
        <p:spPr>
          <a:prstGeom prst="rect">
            <a:avLst/>
          </a:prstGeom>
        </p:spPr>
        <p:txBody>
          <a:bodyPr/>
          <a:lstStyle/>
          <a:p>
            <a:pPr lvl="0"/>
          </a:p>
        </p:txBody>
      </p:sp>
      <p:sp>
        <p:nvSpPr>
          <p:cNvPr id="216" name="Shape 216"/>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Women working in the London Central Telephone Exchange. The invention of the telephone opened new employment opportunities for women.</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Image Works/Mary Evans Picture Library Ltd.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lvl="0"/>
          </a:p>
        </p:txBody>
      </p:sp>
      <p:sp>
        <p:nvSpPr>
          <p:cNvPr id="224" name="Shape 22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Working-class women were often portrayed as violating middleclass norms of good “feminine” behavior. In this 1886 etching, tobacco workers in a factory protest the dismissal of one of their colleagues.</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Austrian National Image Library, 460.376-B</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231"/>
          <p:cNvSpPr/>
          <p:nvPr>
            <p:ph type="sldImg"/>
          </p:nvPr>
        </p:nvSpPr>
        <p:spPr>
          <a:prstGeom prst="rect">
            <a:avLst/>
          </a:prstGeom>
        </p:spPr>
        <p:txBody>
          <a:bodyPr/>
          <a:lstStyle/>
          <a:p>
            <a:pPr lvl="0"/>
          </a:p>
        </p:txBody>
      </p:sp>
      <p:sp>
        <p:nvSpPr>
          <p:cNvPr id="232" name="Shape 232"/>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Realist Norwegian painter Christian Krogh (1852–1925) believed that art should portray contemporary social issues. In this painting, “Albertine in the Police Doctor's Waiting Room,” he shows a roomful of prostitutes waiting to be checked for venereal disease. While most are garishly dressed, the simply dressed “Albertine” (being gestured into the next room by a policeman) suggests the poverty that drew many women to prostitution.</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The Granger Collection, NYC—All rights reserved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Shape 251"/>
          <p:cNvSpPr/>
          <p:nvPr>
            <p:ph type="sldImg"/>
          </p:nvPr>
        </p:nvSpPr>
        <p:spPr>
          <a:prstGeom prst="rect">
            <a:avLst/>
          </a:prstGeom>
        </p:spPr>
        <p:txBody>
          <a:bodyPr/>
          <a:lstStyle/>
          <a:p>
            <a:pPr lvl="0"/>
          </a:p>
        </p:txBody>
      </p:sp>
      <p:sp>
        <p:nvSpPr>
          <p:cNvPr id="252" name="Shape 252"/>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When advocates of women's suffrage went on hunger strike, they were forcibly fed in prison. When they refused to open their mouths, feeding tubes were inserted into their nostrils, as in this 1909 photograph taken in Holloway Prison in London.</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Suffragette being force-fed with the nasal tube in Holloway Prison, 1909 (sepia photo), English photographer (20th century). Private Collection/The Stapleton Collection/ The Bridgeman Art Library International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lvl="0"/>
          </a:p>
        </p:txBody>
      </p:sp>
      <p:sp>
        <p:nvSpPr>
          <p:cNvPr id="257" name="Shape 257"/>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Emmeline Pankhurst (1857–1928) was frequently arrested for forcibly advocating votes for British women.</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Jimmy Sime/Stringer/ Hulton Archive/Getty Images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lvl="0"/>
          </a:p>
        </p:txBody>
      </p:sp>
      <p:sp>
        <p:nvSpPr>
          <p:cNvPr id="271" name="Shape 27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Because many major financial institutions of nineteenth-century Europe were owned by wealthy Jewish families, anti-Semitic political figures often blamed them for economic hard times. The most famous such family was the Rothschilds, who controlled banks in several countries. The head of the London branch was Lionel Rothschild (1808–1879). He was elected to Parliament several times but was not seated because he would not take the required Christian oath. After the requirement of that oath was abolished in 1858, he sat in Parliament from 1858 until 1874.</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Hulton Archive/Stringer/Archive Photos/Getty Images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lvl="0"/>
          </a:p>
        </p:txBody>
      </p:sp>
      <p:sp>
        <p:nvSpPr>
          <p:cNvPr id="279" name="Shape 279"/>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Trade unions continued to grow in late-nineteenth-century Great Britain. The effort to curb the unions eventually led to the formation of the Labour Party. The British unions often had quite elaborate membership certificates, such as this one for the National Union of Gas Workers and General Labourers of Great Britain and Ireland.</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The Granger Collection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lvl="0"/>
          </a:p>
        </p:txBody>
      </p:sp>
      <p:sp>
        <p:nvSpPr>
          <p:cNvPr id="293" name="Shape 293"/>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Beatrice and Sidney Webb. These most influential British Fabian Socialists, shown in a photograph from the 1920s, wrote many books on governmental and economic matters, served on special parliamentary commissions, and agitated for the enactment of socialist policies.</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Hulton Archive/Stringer/Getty Images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lvl="0"/>
          </a:p>
        </p:txBody>
      </p:sp>
      <p:sp>
        <p:nvSpPr>
          <p:cNvPr id="325" name="Shape 325"/>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Lenin had been banned from Russia, and had to return to St. Petersburg using an assumed name and in disguise. He traveled using this passport, issued to him under the assumed name of Konstantin Petrovich Ivanov.</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Rue des Archives/The Granger Collection, NYC—All rights reserved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lvl="0"/>
          </a:p>
        </p:txBody>
      </p:sp>
      <p:sp>
        <p:nvSpPr>
          <p:cNvPr id="132" name="Shape 132"/>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23–1 </a:t>
            </a:r>
            <a:r>
              <a:rPr sz="1200">
                <a:latin typeface="Arial Bold"/>
                <a:ea typeface="Arial Bold"/>
                <a:cs typeface="Arial Bold"/>
                <a:sym typeface="Arial Bold"/>
              </a:rPr>
              <a:t>PATTERNS OF GLOBAL MIGRATION, 1840–1900</a:t>
            </a:r>
            <a:r>
              <a:rPr sz="1200">
                <a:latin typeface="Arial"/>
                <a:ea typeface="Arial"/>
                <a:cs typeface="Arial"/>
                <a:sym typeface="Arial"/>
              </a:rPr>
              <a:t> Emigration was a global process by the late 19th century. But more immigrants went to the United States than to every other nation combined.</a:t>
            </a:r>
            <a:endParaRPr sz="1200">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lvl="0"/>
          </a:p>
        </p:txBody>
      </p:sp>
      <p:sp>
        <p:nvSpPr>
          <p:cNvPr id="330" name="Shape 33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By the close of the nineteenth century, European socialists had come to doubt whether the industrial proletariat around the world, such as these workers in the Krupp steel works around 1910, would or could actually bring about a revolution as predicted by Marx. Eduard Bernstein thought democratic social change would improve the lot of workers. Lenin believed an elite revolutionary party would produce such radical change. Krupp was one of many Germany companies that introduced paternalistic benefits to workers, such as modern housing projects subsidized by the company, in an effort to show that cooperation did more to improve workers' lives than violent revolution would.</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Stringer/Hulton Archive/Getty Images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7" name="Shape 337"/>
          <p:cNvSpPr/>
          <p:nvPr>
            <p:ph type="sldImg"/>
          </p:nvPr>
        </p:nvSpPr>
        <p:spPr>
          <a:prstGeom prst="rect">
            <a:avLst/>
          </a:prstGeom>
        </p:spPr>
        <p:txBody>
          <a:bodyPr/>
          <a:lstStyle/>
          <a:p>
            <a:pPr lvl="0"/>
          </a:p>
        </p:txBody>
      </p:sp>
      <p:sp>
        <p:nvSpPr>
          <p:cNvPr id="338" name="Shape 338"/>
          <p:cNvSpPr/>
          <p:nvPr>
            <p:ph type="body" sz="quarter" idx="1"/>
          </p:nvPr>
        </p:nvSpPr>
        <p:spPr>
          <a:prstGeom prst="rect">
            <a:avLst/>
          </a:prstGeom>
        </p:spPr>
        <p:txBody>
          <a:bodyPr/>
          <a:lstStyle/>
          <a:p>
            <a:pPr lvl="0">
              <a:lnSpc>
                <a:spcPct val="100000"/>
              </a:lnSpc>
              <a:defRPr sz="1800"/>
            </a:pPr>
            <a:r>
              <a:rPr sz="1200">
                <a:latin typeface="Arial Bold"/>
                <a:ea typeface="Arial Bold"/>
                <a:cs typeface="Arial Bold"/>
                <a:sym typeface="Arial Bold"/>
              </a:rPr>
              <a:t>Bloody Sunday, St. Petersburg 1905</a:t>
            </a:r>
            <a:r>
              <a:rPr sz="1200">
                <a:latin typeface="Arial"/>
                <a:ea typeface="Arial"/>
                <a:cs typeface="Arial"/>
                <a:sym typeface="Arial"/>
              </a:rPr>
              <a:t> On Bloody Sunday, January 22, 1905, troops of Tsar Nicholas II fired on a peaceful procession of workers at the Winter Palace who sought to present a petition for better working and living conditions. The scene portrayed here depicts one of the enduring images of events leading to the subsequent Russian Revolutions of 1905 and 1917. It figured in at least two movies: the 1925 anti-tsarist Soviet silent film called “The Ninth of January,” and “Nicholas and Alexandra,” the lavish 1971 movie that was sympathetic to the tsar and blamed Bloody Sunday on frightened and incompetent officials. While Nicholas had not ordered the troops to fire and was not even in St. Petersburg on Bloody Sunday, the event all but destroyed any chance of reconciliation between the tsarist government and the Russian working class.</a:t>
            </a:r>
            <a:endParaRPr sz="500">
              <a:latin typeface="Calibri"/>
              <a:ea typeface="Calibri"/>
              <a:cs typeface="Calibri"/>
              <a:sym typeface="Calibri"/>
            </a:endParaRPr>
          </a:p>
          <a:p>
            <a:pPr lvl="0">
              <a:lnSpc>
                <a:spcPct val="100000"/>
              </a:lnSpc>
              <a:defRPr sz="1800"/>
            </a:pPr>
            <a:r>
              <a:rPr sz="1200">
                <a:latin typeface="Calibri"/>
                <a:ea typeface="Calibri"/>
                <a:cs typeface="Calibri"/>
                <a:sym typeface="Calibri"/>
              </a:rPr>
              <a:t>Bildarchiv Preussischer Kulturbesitz/Art Resource. NY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ph type="sldImg"/>
          </p:nvPr>
        </p:nvSpPr>
        <p:spPr>
          <a:prstGeom prst="rect">
            <a:avLst/>
          </a:prstGeom>
        </p:spPr>
        <p:txBody>
          <a:bodyPr/>
          <a:lstStyle/>
          <a:p>
            <a:pPr lvl="0"/>
          </a:p>
        </p:txBody>
      </p:sp>
      <p:sp>
        <p:nvSpPr>
          <p:cNvPr id="146" name="Shape 146"/>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invention and commercialization of automobiles soon led to auto races in Europe and North America. Here Henri Fournier, the winner of the 1901 Paris to Berlin Motor Car Race, sits in his winning racing car manufactured by the Paris-based auto firm of Emile and Louis Mors.</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Getty Images Inc.–Hulton Archive Photos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ph type="sldImg"/>
          </p:nvPr>
        </p:nvSpPr>
        <p:spPr>
          <a:prstGeom prst="rect">
            <a:avLst/>
          </a:prstGeom>
        </p:spPr>
        <p:txBody>
          <a:bodyPr/>
          <a:lstStyle/>
          <a:p>
            <a:pPr lvl="0"/>
          </a:p>
        </p:txBody>
      </p:sp>
      <p:sp>
        <p:nvSpPr>
          <p:cNvPr id="151" name="Shape 15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23–2 </a:t>
            </a:r>
            <a:r>
              <a:rPr sz="1200">
                <a:latin typeface="Arial Bold"/>
                <a:ea typeface="Arial Bold"/>
                <a:cs typeface="Arial Bold"/>
                <a:sym typeface="Arial Bold"/>
              </a:rPr>
              <a:t>EUROPEAN INDUSTRIALIZATION, 1860–1913</a:t>
            </a:r>
            <a:r>
              <a:rPr sz="1200">
                <a:latin typeface="Arial"/>
                <a:ea typeface="Arial"/>
                <a:cs typeface="Arial"/>
                <a:sym typeface="Arial"/>
              </a:rPr>
              <a:t> In 1860 Britain was far more industrialized than other European countries. In the following half-century, industrial output rose significantly, if unevenly, across much of Western Europe, especially in the new German Empire. The economies of the Balkan states and the Ottoman Empire, however, remained largely agricultural.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lvl="0"/>
          </a:p>
        </p:txBody>
      </p:sp>
      <p:sp>
        <p:nvSpPr>
          <p:cNvPr id="165" name="Shape 165"/>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bicycle helped liberate women's lives, but as this French advertising poster (c. 1905) suggests, it also was associated with glamour and sexual independence.</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The Granger Collection, NYC—All rights reserved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ph type="sldImg"/>
          </p:nvPr>
        </p:nvSpPr>
        <p:spPr>
          <a:prstGeom prst="rect">
            <a:avLst/>
          </a:prstGeom>
        </p:spPr>
        <p:txBody>
          <a:bodyPr/>
          <a:lstStyle/>
          <a:p>
            <a:pPr lvl="0"/>
          </a:p>
        </p:txBody>
      </p:sp>
      <p:sp>
        <p:nvSpPr>
          <p:cNvPr id="176" name="Shape 176"/>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Department stores, such as Silber and Fleming in London, allowed middle-class men and women to view the wide variety of new consumer goods.</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The Granger Collection, NYC—All rights reserved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lvl="0"/>
          </a:p>
        </p:txBody>
      </p:sp>
      <p:sp>
        <p:nvSpPr>
          <p:cNvPr id="181" name="Shape 18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Eiffel Tower, shown under construction in this painting, was to become a symbol of the newly redesigned Paris and its steel structure a symbol of French industrial strength.</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The Construction of the Eiffel Tower, January 1889 (oil on canvas), Delance, Paul Louis (1848–1924)/Musee de la Ville de Paris, Musee Carnavalet, Paris, France/ Giraudon/The Bridgeman Art Library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ph type="sldImg"/>
          </p:nvPr>
        </p:nvSpPr>
        <p:spPr>
          <a:prstGeom prst="rect">
            <a:avLst/>
          </a:prstGeom>
        </p:spPr>
        <p:txBody>
          <a:bodyPr/>
          <a:lstStyle/>
          <a:p>
            <a:pPr lvl="0"/>
          </a:p>
        </p:txBody>
      </p:sp>
      <p:sp>
        <p:nvSpPr>
          <p:cNvPr id="192" name="Shape 192"/>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A major feature of the reconstruction of mid-nineteenth-century Paris under the Emperor Napoleon II was a vast new sewer system to provide for drainage in the city. Sewer workmen could travel the length of the structure on small rail cars. Even today tourists still may visit parts of the mid-city Paris sewer system.</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Nadar/Stringer/ Hulton Archive/Getty Images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9" name="Shape 199"/>
          <p:cNvSpPr/>
          <p:nvPr>
            <p:ph type="sldImg"/>
          </p:nvPr>
        </p:nvSpPr>
        <p:spPr>
          <a:prstGeom prst="rect">
            <a:avLst/>
          </a:prstGeom>
        </p:spPr>
        <p:txBody>
          <a:bodyPr/>
          <a:lstStyle/>
          <a:p>
            <a:pPr lvl="0"/>
          </a:p>
        </p:txBody>
      </p:sp>
      <p:sp>
        <p:nvSpPr>
          <p:cNvPr id="200" name="Shape 20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Many urban working-class families lived in cramped quarters without indoor plumbing, such as this apartment in Berlin.</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Deutsches Historisches Museum</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png"/><Relationship Id="rId4" Type="http://schemas.openxmlformats.org/officeDocument/2006/relationships/image" Target="../media/image18.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 name="Shape 10"/>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1"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2"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3" name="Shape 13"/>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4" name="Shape 14"/>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8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87" name="Shape 8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8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8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90" name="Shape 9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91" name="Shape 9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92" name="Shape 9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93" name="Shape 9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94" name="Shape 9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97" name="Shape 9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9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9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00" name="Shape 10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01" name="Shape 10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02" name="Shape 10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03" name="Shape 10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04" name="Shape 10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0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7" name="Shape 10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0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0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10" name="Shape 11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11" name="Shape 11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12" name="Shape 11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13" name="Shape 11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14" name="Shape 11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7" name="Shape 17"/>
          <p:cNvSpPr/>
          <p:nvPr>
            <p:ph type="body" idx="1"/>
          </p:nvPr>
        </p:nvSpPr>
        <p:spPr>
          <a:prstGeom prst="rect">
            <a:avLst/>
          </a:prstGeom>
        </p:spPr>
        <p:txBody>
          <a:bodyPr/>
          <a:lstStyle>
            <a:lvl1pPr>
              <a:buBlip>
                <a:blip r:embed="rId2"/>
              </a:buBlip>
            </a:lvl1pPr>
            <a:lvl2pPr>
              <a:buBlip>
                <a:blip r:embed="rId3"/>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8" name="Shape 1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0"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1" name="Shape 21"/>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22"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23"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24" name="Shape 24"/>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25" name="Shape 25"/>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26" name="Shape 2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9" name="Shape 2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3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3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32" name="Shape 3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33" name="Shape 3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34" name="Shape 3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35" name="Shape 3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36" name="Shape 3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3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39" name="Shape 3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4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4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42" name="Shape 4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43" name="Shape 4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44" name="Shape 4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45" name="Shape 4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46" name="Shape 4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4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49" name="Shape 4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5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5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52" name="Shape 5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53" name="Shape 5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54" name="Shape 5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55" name="Shape 5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56" name="Shape 5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5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59" name="Shape 5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6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6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62" name="Shape 6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63" name="Shape 6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64" name="Shape 6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65" name="Shape 6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66" name="Shape 6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6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69" name="Shape 6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72" name="Shape 7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73" name="Shape 7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74" name="Shape 7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7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77" name="Shape 7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80" name="Shape 8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81" name="Shape 8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82" name="Shape 8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83" name="Shape 8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84" name="Shape 8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grpSp>
        <p:nvGrpSpPr>
          <p:cNvPr id="4" name="Group 4"/>
          <p:cNvGrpSpPr/>
          <p:nvPr/>
        </p:nvGrpSpPr>
        <p:grpSpPr>
          <a:xfrm>
            <a:off x="0" y="0"/>
            <a:ext cx="6362700" cy="6858000"/>
            <a:chOff x="0" y="0"/>
            <a:chExt cx="6362700" cy="6858000"/>
          </a:xfrm>
        </p:grpSpPr>
        <p:pic>
          <p:nvPicPr>
            <p:cNvPr id="2" name="Expbanna.png" descr="Expbanna"/>
            <p:cNvPicPr/>
            <p:nvPr/>
          </p:nvPicPr>
          <p:blipFill>
            <a:blip r:embed="rId3">
              <a:extLst/>
            </a:blip>
            <a:stretch>
              <a:fillRect/>
            </a:stretch>
          </p:blipFill>
          <p:spPr>
            <a:xfrm>
              <a:off x="0" y="0"/>
              <a:ext cx="685800" cy="6858000"/>
            </a:xfrm>
            <a:prstGeom prst="rect">
              <a:avLst/>
            </a:prstGeom>
            <a:ln w="12700" cap="flat">
              <a:noFill/>
              <a:miter lim="400000"/>
            </a:ln>
            <a:effectLst/>
          </p:spPr>
        </p:pic>
        <p:pic>
          <p:nvPicPr>
            <p:cNvPr id="3" name="EXPHORSA.png" descr="EXPHORSA"/>
            <p:cNvPicPr/>
            <p:nvPr/>
          </p:nvPicPr>
          <p:blipFill>
            <a:blip r:embed="rId4">
              <a:extLst/>
            </a:blip>
            <a:stretch>
              <a:fillRect/>
            </a:stretch>
          </p:blipFill>
          <p:spPr>
            <a:xfrm>
              <a:off x="3505200" y="5715000"/>
              <a:ext cx="2857500" cy="95250"/>
            </a:xfrm>
            <a:prstGeom prst="rect">
              <a:avLst/>
            </a:prstGeom>
            <a:ln w="12700" cap="flat">
              <a:noFill/>
              <a:miter lim="400000"/>
            </a:ln>
            <a:effectLst/>
          </p:spPr>
        </p:pic>
      </p:grpSp>
      <p:sp>
        <p:nvSpPr>
          <p:cNvPr id="5" name="Shape 5"/>
          <p:cNvSpPr/>
          <p:nvPr>
            <p:ph type="title"/>
          </p:nvPr>
        </p:nvSpPr>
        <p:spPr>
          <a:xfrm>
            <a:off x="838200" y="0"/>
            <a:ext cx="8229600" cy="15240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defRPr>
            </a:pPr>
            <a:r>
              <a:rPr sz="4000">
                <a:solidFill>
                  <a:srgbClr val="482400"/>
                </a:solidFill>
              </a:rPr>
              <a:t>Title Text</a:t>
            </a:r>
          </a:p>
        </p:txBody>
      </p:sp>
      <p:sp>
        <p:nvSpPr>
          <p:cNvPr id="6" name="Shape 6"/>
          <p:cNvSpPr/>
          <p:nvPr>
            <p:ph type="body" idx="1"/>
          </p:nvPr>
        </p:nvSpPr>
        <p:spPr>
          <a:xfrm>
            <a:off x="1062037" y="1524000"/>
            <a:ext cx="7769226" cy="53340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7" name="Shape 7"/>
          <p:cNvSpPr/>
          <p:nvPr>
            <p:ph type="sldNum" sz="quarter" idx="2"/>
          </p:nvPr>
        </p:nvSpPr>
        <p:spPr>
          <a:xfrm>
            <a:off x="7010400" y="6400800"/>
            <a:ext cx="1905000" cy="348429"/>
          </a:xfrm>
          <a:prstGeom prst="rect">
            <a:avLst/>
          </a:prstGeom>
          <a:ln w="12700">
            <a:miter lim="400000"/>
          </a:ln>
        </p:spPr>
        <p:txBody>
          <a:bodyPr lIns="45719" rIns="45719">
            <a:spAutoFit/>
          </a:bodyPr>
          <a:lstStyle>
            <a:lvl1pPr defTabSz="457200">
              <a:defRPr sz="1800">
                <a:latin typeface="Times New Roman"/>
                <a:ea typeface="Times New Roman"/>
                <a:cs typeface="Times New Roman"/>
                <a:sym typeface="Times New Roman"/>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transition spd="med" advClick="1"/>
  <p:txStyles>
    <p:titleStyle>
      <a:lvl1pPr algn="ctr">
        <a:defRPr sz="4000">
          <a:solidFill>
            <a:srgbClr val="482400"/>
          </a:solidFill>
          <a:latin typeface="Verdana"/>
          <a:ea typeface="Verdana"/>
          <a:cs typeface="Verdana"/>
          <a:sym typeface="Verdana"/>
        </a:defRPr>
      </a:lvl1pPr>
      <a:lvl2pPr algn="ctr">
        <a:defRPr sz="4000">
          <a:solidFill>
            <a:srgbClr val="482400"/>
          </a:solidFill>
          <a:latin typeface="Verdana"/>
          <a:ea typeface="Verdana"/>
          <a:cs typeface="Verdana"/>
          <a:sym typeface="Verdana"/>
        </a:defRPr>
      </a:lvl2pPr>
      <a:lvl3pPr algn="ctr">
        <a:defRPr sz="4000">
          <a:solidFill>
            <a:srgbClr val="482400"/>
          </a:solidFill>
          <a:latin typeface="Verdana"/>
          <a:ea typeface="Verdana"/>
          <a:cs typeface="Verdana"/>
          <a:sym typeface="Verdana"/>
        </a:defRPr>
      </a:lvl3pPr>
      <a:lvl4pPr algn="ctr">
        <a:defRPr sz="4000">
          <a:solidFill>
            <a:srgbClr val="482400"/>
          </a:solidFill>
          <a:latin typeface="Verdana"/>
          <a:ea typeface="Verdana"/>
          <a:cs typeface="Verdana"/>
          <a:sym typeface="Verdana"/>
        </a:defRPr>
      </a:lvl4pPr>
      <a:lvl5pPr algn="ctr">
        <a:defRPr sz="4000">
          <a:solidFill>
            <a:srgbClr val="482400"/>
          </a:solidFill>
          <a:latin typeface="Verdana"/>
          <a:ea typeface="Verdana"/>
          <a:cs typeface="Verdana"/>
          <a:sym typeface="Verdana"/>
        </a:defRPr>
      </a:lvl5pPr>
      <a:lvl6pPr indent="457200" algn="ctr">
        <a:defRPr sz="4000">
          <a:solidFill>
            <a:srgbClr val="482400"/>
          </a:solidFill>
          <a:latin typeface="Verdana"/>
          <a:ea typeface="Verdana"/>
          <a:cs typeface="Verdana"/>
          <a:sym typeface="Verdana"/>
        </a:defRPr>
      </a:lvl6pPr>
      <a:lvl7pPr indent="914400" algn="ctr">
        <a:defRPr sz="4000">
          <a:solidFill>
            <a:srgbClr val="482400"/>
          </a:solidFill>
          <a:latin typeface="Verdana"/>
          <a:ea typeface="Verdana"/>
          <a:cs typeface="Verdana"/>
          <a:sym typeface="Verdana"/>
        </a:defRPr>
      </a:lvl7pPr>
      <a:lvl8pPr indent="1371600" algn="ctr">
        <a:defRPr sz="4000">
          <a:solidFill>
            <a:srgbClr val="482400"/>
          </a:solidFill>
          <a:latin typeface="Verdana"/>
          <a:ea typeface="Verdana"/>
          <a:cs typeface="Verdana"/>
          <a:sym typeface="Verdana"/>
        </a:defRPr>
      </a:lvl8pPr>
      <a:lvl9pPr indent="1828800" algn="ctr">
        <a:defRPr sz="4000">
          <a:solidFill>
            <a:srgbClr val="482400"/>
          </a:solidFill>
          <a:latin typeface="Verdana"/>
          <a:ea typeface="Verdana"/>
          <a:cs typeface="Verdana"/>
          <a:sym typeface="Verdana"/>
        </a:defRPr>
      </a:lvl9pPr>
    </p:titleStyle>
    <p:bodyStyle>
      <a:lvl1pPr marL="342900" indent="-342900">
        <a:spcBef>
          <a:spcPts val="700"/>
        </a:spcBef>
        <a:buSzPct val="100000"/>
        <a:buBlip>
          <a:blip r:embed="rId5"/>
        </a:buBlip>
        <a:defRPr sz="3000">
          <a:latin typeface="Verdana"/>
          <a:ea typeface="Verdana"/>
          <a:cs typeface="Verdana"/>
          <a:sym typeface="Verdana"/>
        </a:defRPr>
      </a:lvl1pPr>
      <a:lvl2pPr marL="786911" indent="-329711">
        <a:spcBef>
          <a:spcPts val="700"/>
        </a:spcBef>
        <a:buSzPct val="100000"/>
        <a:buBlip>
          <a:blip r:embed="rId6"/>
        </a:buBlip>
        <a:defRPr sz="3000">
          <a:latin typeface="Verdana"/>
          <a:ea typeface="Verdana"/>
          <a:cs typeface="Verdana"/>
          <a:sym typeface="Verdana"/>
        </a:defRPr>
      </a:lvl2pPr>
      <a:lvl3pPr marL="1200150" indent="-285750">
        <a:spcBef>
          <a:spcPts val="700"/>
        </a:spcBef>
        <a:buSzPct val="100000"/>
        <a:buChar char="•"/>
        <a:defRPr sz="3000">
          <a:latin typeface="Verdana"/>
          <a:ea typeface="Verdana"/>
          <a:cs typeface="Verdana"/>
          <a:sym typeface="Verdana"/>
        </a:defRPr>
      </a:lvl3pPr>
      <a:lvl4pPr marL="1683327" indent="-311727">
        <a:spcBef>
          <a:spcPts val="700"/>
        </a:spcBef>
        <a:buSzPct val="100000"/>
        <a:buChar char="⬧"/>
        <a:defRPr sz="3000">
          <a:latin typeface="Verdana"/>
          <a:ea typeface="Verdana"/>
          <a:cs typeface="Verdana"/>
          <a:sym typeface="Verdana"/>
        </a:defRPr>
      </a:lvl4pPr>
      <a:lvl5pPr marL="2171700" indent="-342900">
        <a:spcBef>
          <a:spcPts val="700"/>
        </a:spcBef>
        <a:buSzPct val="100000"/>
        <a:buChar char="⬧"/>
        <a:defRPr sz="3000">
          <a:latin typeface="Verdana"/>
          <a:ea typeface="Verdana"/>
          <a:cs typeface="Verdana"/>
          <a:sym typeface="Verdana"/>
        </a:defRPr>
      </a:lvl5pPr>
      <a:lvl6pPr marL="2628900" indent="-342900">
        <a:spcBef>
          <a:spcPts val="700"/>
        </a:spcBef>
        <a:buSzPct val="100000"/>
        <a:buChar char="•"/>
        <a:defRPr sz="3000">
          <a:latin typeface="Verdana"/>
          <a:ea typeface="Verdana"/>
          <a:cs typeface="Verdana"/>
          <a:sym typeface="Verdana"/>
        </a:defRPr>
      </a:lvl6pPr>
      <a:lvl7pPr marL="3086100" indent="-342900">
        <a:spcBef>
          <a:spcPts val="700"/>
        </a:spcBef>
        <a:buSzPct val="100000"/>
        <a:buChar char="•"/>
        <a:defRPr sz="3000">
          <a:latin typeface="Verdana"/>
          <a:ea typeface="Verdana"/>
          <a:cs typeface="Verdana"/>
          <a:sym typeface="Verdana"/>
        </a:defRPr>
      </a:lvl7pPr>
      <a:lvl8pPr marL="3543300" indent="-342900">
        <a:spcBef>
          <a:spcPts val="700"/>
        </a:spcBef>
        <a:buSzPct val="100000"/>
        <a:buChar char="•"/>
        <a:defRPr sz="3000">
          <a:latin typeface="Verdana"/>
          <a:ea typeface="Verdana"/>
          <a:cs typeface="Verdana"/>
          <a:sym typeface="Verdana"/>
        </a:defRPr>
      </a:lvl8pPr>
      <a:lvl9pPr marL="4000500" indent="-342900">
        <a:spcBef>
          <a:spcPts val="700"/>
        </a:spcBef>
        <a:buSzPct val="100000"/>
        <a:buChar char="•"/>
        <a:defRPr sz="3000">
          <a:latin typeface="Verdana"/>
          <a:ea typeface="Verdana"/>
          <a:cs typeface="Verdana"/>
          <a:sym typeface="Verdana"/>
        </a:defRPr>
      </a:lvl9pPr>
    </p:bodyStyle>
    <p:otherStyle>
      <a:lvl1pPr defTabSz="457200">
        <a:defRPr>
          <a:solidFill>
            <a:schemeClr val="tx1"/>
          </a:solidFill>
          <a:latin typeface="+mn-lt"/>
          <a:ea typeface="+mn-ea"/>
          <a:cs typeface="+mn-cs"/>
          <a:sym typeface="Times New Roman"/>
        </a:defRPr>
      </a:lvl1pPr>
      <a:lvl2pPr indent="457200" defTabSz="457200">
        <a:defRPr>
          <a:solidFill>
            <a:schemeClr val="tx1"/>
          </a:solidFill>
          <a:latin typeface="+mn-lt"/>
          <a:ea typeface="+mn-ea"/>
          <a:cs typeface="+mn-cs"/>
          <a:sym typeface="Times New Roman"/>
        </a:defRPr>
      </a:lvl2pPr>
      <a:lvl3pPr indent="914400" defTabSz="457200">
        <a:defRPr>
          <a:solidFill>
            <a:schemeClr val="tx1"/>
          </a:solidFill>
          <a:latin typeface="+mn-lt"/>
          <a:ea typeface="+mn-ea"/>
          <a:cs typeface="+mn-cs"/>
          <a:sym typeface="Times New Roman"/>
        </a:defRPr>
      </a:lvl3pPr>
      <a:lvl4pPr indent="1371600" defTabSz="457200">
        <a:defRPr>
          <a:solidFill>
            <a:schemeClr val="tx1"/>
          </a:solidFill>
          <a:latin typeface="+mn-lt"/>
          <a:ea typeface="+mn-ea"/>
          <a:cs typeface="+mn-cs"/>
          <a:sym typeface="Times New Roman"/>
        </a:defRPr>
      </a:lvl4pPr>
      <a:lvl5pPr indent="1828800" defTabSz="457200">
        <a:defRPr>
          <a:solidFill>
            <a:schemeClr val="tx1"/>
          </a:solidFill>
          <a:latin typeface="+mn-lt"/>
          <a:ea typeface="+mn-ea"/>
          <a:cs typeface="+mn-cs"/>
          <a:sym typeface="Times New Roman"/>
        </a:defRPr>
      </a:lvl5pPr>
      <a:lvl6pPr defTabSz="457200">
        <a:defRPr>
          <a:solidFill>
            <a:schemeClr val="tx1"/>
          </a:solidFill>
          <a:latin typeface="+mn-lt"/>
          <a:ea typeface="+mn-ea"/>
          <a:cs typeface="+mn-cs"/>
          <a:sym typeface="Times New Roman"/>
        </a:defRPr>
      </a:lvl6pPr>
      <a:lvl7pPr defTabSz="457200">
        <a:defRPr>
          <a:solidFill>
            <a:schemeClr val="tx1"/>
          </a:solidFill>
          <a:latin typeface="+mn-lt"/>
          <a:ea typeface="+mn-ea"/>
          <a:cs typeface="+mn-cs"/>
          <a:sym typeface="Times New Roman"/>
        </a:defRPr>
      </a:lvl7pPr>
      <a:lvl8pPr defTabSz="457200">
        <a:defRPr>
          <a:solidFill>
            <a:schemeClr val="tx1"/>
          </a:solidFill>
          <a:latin typeface="+mn-lt"/>
          <a:ea typeface="+mn-ea"/>
          <a:cs typeface="+mn-cs"/>
          <a:sym typeface="Times New Roman"/>
        </a:defRPr>
      </a:lvl8pPr>
      <a:lvl9pPr defTabSz="457200">
        <a:defRPr>
          <a:solidFill>
            <a:schemeClr val="tx1"/>
          </a:solidFill>
          <a:latin typeface="+mn-lt"/>
          <a:ea typeface="+mn-ea"/>
          <a:cs typeface="+mn-cs"/>
          <a:sym typeface="Times New Roma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jpe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jpe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nvSpPr>
        <p:spPr>
          <a:xfrm>
            <a:off x="990600" y="4191000"/>
            <a:ext cx="7848600" cy="1954855"/>
          </a:xfrm>
          <a:prstGeom prst="rect">
            <a:avLst/>
          </a:prstGeom>
          <a:ln w="12700">
            <a:miter lim="400000"/>
          </a:ln>
          <a:effectLst>
            <a:outerShdw sx="100000" sy="100000" kx="0" ky="0" algn="b" rotWithShape="0" blurRad="63500" dist="35921" dir="2700000">
              <a:srgbClr val="808080">
                <a:alpha val="74996"/>
              </a:srgbClr>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7000">
                <a:latin typeface="Times New Roman"/>
                <a:ea typeface="Times New Roman"/>
                <a:cs typeface="Times New Roman"/>
                <a:sym typeface="Times New Roman"/>
              </a:rPr>
              <a:t>Chapter 23</a:t>
            </a:r>
            <a:endParaRPr sz="7000">
              <a:latin typeface="Times New Roman"/>
              <a:ea typeface="Times New Roman"/>
              <a:cs typeface="Times New Roman"/>
              <a:sym typeface="Times New Roman"/>
            </a:endParaRPr>
          </a:p>
          <a:p>
            <a:pPr lvl="0" algn="ctr" defTabSz="457200">
              <a:defRPr sz="1800"/>
            </a:pPr>
            <a:r>
              <a:rPr sz="3000">
                <a:latin typeface="Times New Roman"/>
                <a:ea typeface="Times New Roman"/>
                <a:cs typeface="Times New Roman"/>
                <a:sym typeface="Times New Roman"/>
              </a:rPr>
              <a:t>The Building of European Supremacy:</a:t>
            </a:r>
            <a:endParaRPr sz="3000">
              <a:latin typeface="Times New Roman"/>
              <a:ea typeface="Times New Roman"/>
              <a:cs typeface="Times New Roman"/>
              <a:sym typeface="Times New Roman"/>
            </a:endParaRPr>
          </a:p>
          <a:p>
            <a:pPr lvl="0" algn="ctr" defTabSz="457200">
              <a:defRPr sz="1800"/>
            </a:pPr>
            <a:r>
              <a:rPr sz="3000">
                <a:latin typeface="Times New Roman"/>
                <a:ea typeface="Times New Roman"/>
                <a:cs typeface="Times New Roman"/>
                <a:sym typeface="Times New Roman"/>
              </a:rPr>
              <a:t>Society and Politics to World War I</a:t>
            </a:r>
          </a:p>
        </p:txBody>
      </p:sp>
      <p:pic>
        <p:nvPicPr>
          <p:cNvPr id="119" name="title.png" descr="title"/>
          <p:cNvPicPr/>
          <p:nvPr/>
        </p:nvPicPr>
        <p:blipFill>
          <a:blip r:embed="rId2">
            <a:extLst/>
          </a:blip>
          <a:stretch>
            <a:fillRect/>
          </a:stretch>
        </p:blipFill>
        <p:spPr>
          <a:xfrm>
            <a:off x="1549400" y="762000"/>
            <a:ext cx="6680200" cy="3413125"/>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hape 15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Economic Difficulties</a:t>
            </a:r>
          </a:p>
        </p:txBody>
      </p:sp>
      <p:sp>
        <p:nvSpPr>
          <p:cNvPr id="154" name="Shape 15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t>Bad weather and foreign competition make it tough for European industries in the last quarter of the century</a:t>
            </a:r>
            <a:endParaRPr sz="2800"/>
          </a:p>
          <a:p>
            <a:pPr lvl="0" marL="320039" indent="-320039">
              <a:spcBef>
                <a:spcPts val="600"/>
              </a:spcBef>
              <a:buBlip>
                <a:blip r:embed="rId2"/>
              </a:buBlip>
              <a:defRPr sz="1800"/>
            </a:pPr>
            <a:r>
              <a:rPr sz="2800"/>
              <a:t>Stagnation, pockets of unemployment, bad working conditions, strikes, and other forms of labor unrest emerge</a:t>
            </a:r>
            <a:endParaRPr sz="2800"/>
          </a:p>
          <a:p>
            <a:pPr lvl="0" marL="320039" indent="-320039">
              <a:spcBef>
                <a:spcPts val="600"/>
              </a:spcBef>
              <a:buBlip>
                <a:blip r:embed="rId2"/>
              </a:buBlip>
              <a:defRPr sz="1800"/>
            </a:pPr>
            <a:r>
              <a:rPr sz="2800"/>
              <a:t>Expansion of industry and consumer demand bring Europe out of stagnation by late in the century</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Shape 15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Ascendancy in the Middle Class</a:t>
            </a:r>
          </a:p>
        </p:txBody>
      </p:sp>
      <p:sp>
        <p:nvSpPr>
          <p:cNvPr id="157" name="Shape 15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Social distinctions of the middle class</a:t>
            </a:r>
            <a:endParaRPr sz="3000"/>
          </a:p>
          <a:p>
            <a:pPr lvl="1" marL="742950" indent="-285750">
              <a:spcBef>
                <a:spcPts val="600"/>
              </a:spcBef>
              <a:buBlip>
                <a:blip r:embed="rId3"/>
              </a:buBlip>
              <a:defRPr sz="1800"/>
            </a:pPr>
            <a:r>
              <a:rPr sz="2600"/>
              <a:t>Owners and managers – lived like an aristocracy</a:t>
            </a:r>
            <a:endParaRPr sz="2600"/>
          </a:p>
          <a:p>
            <a:pPr lvl="1" marL="742950" indent="-285750">
              <a:spcBef>
                <a:spcPts val="600"/>
              </a:spcBef>
              <a:buBlip>
                <a:blip r:embed="rId3"/>
              </a:buBlip>
              <a:defRPr sz="1800"/>
            </a:pPr>
            <a:r>
              <a:rPr sz="2600"/>
              <a:t>Comfortable small entrepreneurs and professional people (teachers, librarians, shopkeepers) – incomes permitted private homes and large quantities of furniture, education, and vacations</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Ascendancy in the Middle Class</a:t>
            </a:r>
          </a:p>
        </p:txBody>
      </p:sp>
      <p:sp>
        <p:nvSpPr>
          <p:cNvPr id="160" name="Shape 16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Social distinctions of the middle class</a:t>
            </a:r>
            <a:endParaRPr sz="3000"/>
          </a:p>
          <a:p>
            <a:pPr lvl="1" marL="742950" indent="-285750">
              <a:spcBef>
                <a:spcPts val="600"/>
              </a:spcBef>
              <a:buBlip>
                <a:blip r:embed="rId3"/>
              </a:buBlip>
              <a:defRPr sz="1800"/>
            </a:pPr>
            <a:r>
              <a:rPr sz="2600"/>
              <a:t>“White collar workers” – formed lower middle class – </a:t>
            </a:r>
            <a:r>
              <a:rPr sz="2600">
                <a:latin typeface="Verdana Bold"/>
                <a:ea typeface="Verdana Bold"/>
                <a:cs typeface="Verdana Bold"/>
                <a:sym typeface="Verdana Bold"/>
              </a:rPr>
              <a:t>petite bourgeoisie </a:t>
            </a:r>
            <a:r>
              <a:rPr sz="2600"/>
              <a:t>– such as secretaries, retail clerks, lower level bureaucrats – spent money on consumer goods that made them “look” middle class</a:t>
            </a:r>
            <a:endParaRPr sz="2600"/>
          </a:p>
          <a:p>
            <a:pPr lvl="0">
              <a:buBlip>
                <a:blip r:embed="rId2"/>
              </a:buBlip>
              <a:defRPr sz="1800"/>
            </a:pPr>
            <a:r>
              <a:rPr sz="3000"/>
              <a:t>Tensions mount between the classes</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The bicycle helped liberate women's lives, but as this French advertising poster (c. 1905) suggests, it also was associated with glamour and sexual independence.</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The Granger Collection, NYC—All rights reserved</a:t>
            </a:r>
          </a:p>
        </p:txBody>
      </p:sp>
      <p:pic>
        <p:nvPicPr>
          <p:cNvPr id="163" name="0067975.jpeg" descr="0067975.jpg"/>
          <p:cNvPicPr/>
          <p:nvPr/>
        </p:nvPicPr>
        <p:blipFill>
          <a:blip r:embed="rId3">
            <a:extLst/>
          </a:blip>
          <a:stretch>
            <a:fillRect/>
          </a:stretch>
        </p:blipFill>
        <p:spPr>
          <a:xfrm>
            <a:off x="685800" y="152400"/>
            <a:ext cx="8477250" cy="6153150"/>
          </a:xfrm>
          <a:prstGeom prst="rect">
            <a:avLst/>
          </a:prstGeom>
          <a:ln w="12700">
            <a:miter lim="400000"/>
          </a:ln>
        </p:spPr>
      </p:pic>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Shape 16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Redesign of Cities</a:t>
            </a:r>
          </a:p>
        </p:txBody>
      </p:sp>
      <p:sp>
        <p:nvSpPr>
          <p:cNvPr id="168" name="Shape 16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New Paris </a:t>
            </a:r>
            <a:endParaRPr sz="3000"/>
          </a:p>
          <a:p>
            <a:pPr lvl="1" marL="742950" indent="-285750">
              <a:spcBef>
                <a:spcPts val="600"/>
              </a:spcBef>
              <a:buBlip>
                <a:blip r:embed="rId3"/>
              </a:buBlip>
              <a:defRPr sz="1800"/>
            </a:pPr>
            <a:r>
              <a:rPr sz="2600"/>
              <a:t>Paris rebuilt for political purposes – to discourage riots and accommodate the creation of thousands of government jobs</a:t>
            </a:r>
            <a:endParaRPr sz="2600"/>
          </a:p>
          <a:p>
            <a:pPr lvl="1" marL="742950" indent="-285750">
              <a:spcBef>
                <a:spcPts val="600"/>
              </a:spcBef>
              <a:buBlip>
                <a:blip r:embed="rId3"/>
              </a:buBlip>
              <a:defRPr sz="1800"/>
            </a:pPr>
            <a:r>
              <a:rPr sz="2600"/>
              <a:t>Department stores, office complexes, apartments for the middle class, and a subway are built</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Redesign of Cities (cont.)</a:t>
            </a:r>
          </a:p>
        </p:txBody>
      </p:sp>
      <p:sp>
        <p:nvSpPr>
          <p:cNvPr id="171" name="Shape 17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New Paris </a:t>
            </a:r>
            <a:endParaRPr sz="3000"/>
          </a:p>
          <a:p>
            <a:pPr lvl="1" marL="742950" indent="-285750">
              <a:spcBef>
                <a:spcPts val="600"/>
              </a:spcBef>
              <a:buBlip>
                <a:blip r:embed="rId3"/>
              </a:buBlip>
              <a:defRPr sz="1800"/>
            </a:pPr>
            <a:r>
              <a:rPr sz="2600"/>
              <a:t>Arts and architecture – Paris Opera, Eiffel Tower, and Basilica of the Sacred Heart built</a:t>
            </a:r>
            <a:endParaRPr sz="2600"/>
          </a:p>
          <a:p>
            <a:pPr lvl="1" marL="742950" indent="-285750">
              <a:spcBef>
                <a:spcPts val="600"/>
              </a:spcBef>
              <a:buBlip>
                <a:blip r:embed="rId3"/>
              </a:buBlip>
              <a:defRPr sz="1800"/>
            </a:pPr>
            <a:r>
              <a:rPr sz="2600"/>
              <a:t>Suburbs – to get away from the congestion of the city, many middle-class residents move to communities just outside the urban centers</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Department stores, such as Silber and Fleming in London, allowed middle-class men and women to view the wide variety of new consumer goods.</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The Granger Collection, NYC—All rights reserved</a:t>
            </a:r>
          </a:p>
        </p:txBody>
      </p:sp>
      <p:pic>
        <p:nvPicPr>
          <p:cNvPr id="174" name="0007476.jpeg" descr="0007476.jpg"/>
          <p:cNvPicPr/>
          <p:nvPr/>
        </p:nvPicPr>
        <p:blipFill>
          <a:blip r:embed="rId3">
            <a:extLst/>
          </a:blip>
          <a:stretch>
            <a:fillRect/>
          </a:stretch>
        </p:blipFill>
        <p:spPr>
          <a:xfrm>
            <a:off x="685800" y="762000"/>
            <a:ext cx="8477250" cy="4930775"/>
          </a:xfrm>
          <a:prstGeom prst="rect">
            <a:avLst/>
          </a:prstGeom>
          <a:ln w="12700">
            <a:miter lim="400000"/>
          </a:ln>
        </p:spPr>
      </p:pic>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The Eiffel Tower, shown under construction in this painting, was to become a symbol of the newly redesigned Paris and its steel structure a symbol of French industrial strength.</a:t>
            </a:r>
            <a:br>
              <a:rPr sz="1045">
                <a:solidFill>
                  <a:srgbClr val="482400"/>
                </a:solidFill>
                <a:latin typeface="Arial"/>
                <a:ea typeface="Arial"/>
                <a:cs typeface="Arial"/>
                <a:sym typeface="Arial"/>
              </a:rPr>
            </a:br>
            <a:r>
              <a:rPr sz="1045">
                <a:solidFill>
                  <a:srgbClr val="482400"/>
                </a:solidFill>
                <a:latin typeface="Arial"/>
                <a:ea typeface="Arial"/>
                <a:cs typeface="Arial"/>
                <a:sym typeface="Arial"/>
              </a:rPr>
              <a:t>The Construction of the Eiffel Tower, January 1889 (oil on canvas), Delance, Paul Louis (1848–1924)/Musee de la Ville de Paris, Musee Carnavalet, Paris, France/ Giraudon/The Bridgeman Art Library</a:t>
            </a:r>
          </a:p>
        </p:txBody>
      </p:sp>
      <p:pic>
        <p:nvPicPr>
          <p:cNvPr id="179" name="AAAHKEC0.jpeg" descr="AAAHKEC0.jpg"/>
          <p:cNvPicPr/>
          <p:nvPr/>
        </p:nvPicPr>
        <p:blipFill>
          <a:blip r:embed="rId3">
            <a:extLst/>
          </a:blip>
          <a:stretch>
            <a:fillRect/>
          </a:stretch>
        </p:blipFill>
        <p:spPr>
          <a:xfrm>
            <a:off x="685800" y="381000"/>
            <a:ext cx="8477250" cy="5627688"/>
          </a:xfrm>
          <a:prstGeom prst="rect">
            <a:avLst/>
          </a:prstGeom>
          <a:ln w="12700">
            <a:miter lim="400000"/>
          </a:ln>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Urban Sanitation</a:t>
            </a:r>
          </a:p>
        </p:txBody>
      </p:sp>
      <p:sp>
        <p:nvSpPr>
          <p:cNvPr id="184" name="Shape 18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Cholera – believed to be caused by filth and smell, touched all classes and reached epidemic proportions in 1830's and 1840's</a:t>
            </a:r>
            <a:endParaRPr sz="3000"/>
          </a:p>
          <a:p>
            <a:pPr lvl="0">
              <a:buBlip>
                <a:blip r:embed="rId2"/>
              </a:buBlip>
              <a:defRPr sz="1800"/>
            </a:pPr>
            <a:r>
              <a:rPr sz="3000"/>
              <a:t>Water and sewer systems – disposed of human waste and provided clean drinking water</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 name="Shape 18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Urban Sanitation (cont.)</a:t>
            </a:r>
          </a:p>
        </p:txBody>
      </p:sp>
      <p:sp>
        <p:nvSpPr>
          <p:cNvPr id="187" name="Shape 18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Government involvement in public health</a:t>
            </a:r>
            <a:endParaRPr sz="3000"/>
          </a:p>
          <a:p>
            <a:pPr lvl="1" marL="742950" indent="-285750">
              <a:spcBef>
                <a:spcPts val="600"/>
              </a:spcBef>
              <a:buBlip>
                <a:blip r:embed="rId3"/>
              </a:buBlip>
              <a:defRPr sz="1800"/>
            </a:pPr>
            <a:r>
              <a:rPr sz="2600"/>
              <a:t>Private property could be condemned if deemed unhealthy</a:t>
            </a:r>
            <a:endParaRPr sz="2600"/>
          </a:p>
          <a:p>
            <a:pPr lvl="1" marL="742950" indent="-285750">
              <a:spcBef>
                <a:spcPts val="600"/>
              </a:spcBef>
              <a:buBlip>
                <a:blip r:embed="rId3"/>
              </a:buBlip>
              <a:defRPr sz="1800"/>
            </a:pPr>
            <a:r>
              <a:rPr sz="2600"/>
              <a:t>New building regulations</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Shape 12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13816">
              <a:defRPr sz="1800">
                <a:solidFill>
                  <a:srgbClr val="000000"/>
                </a:solidFill>
              </a:defRPr>
            </a:pPr>
            <a:r>
              <a:rPr sz="979">
                <a:solidFill>
                  <a:srgbClr val="482400"/>
                </a:solidFill>
                <a:latin typeface="Arial"/>
                <a:ea typeface="Arial"/>
                <a:cs typeface="Arial"/>
                <a:sym typeface="Arial"/>
              </a:rPr>
              <a:t>Women laundry workers. Although new opportunities opened to them in the late nineteenth century, many working-class women, like these women ironing in a laundry, remained in traditional occupations. As the wine bottle suggests, alcoholism was a problem for women as well as men engaged in tedious work.</a:t>
            </a:r>
            <a:br>
              <a:rPr sz="979">
                <a:solidFill>
                  <a:srgbClr val="482400"/>
                </a:solidFill>
                <a:latin typeface="Arial"/>
                <a:ea typeface="Arial"/>
                <a:cs typeface="Arial"/>
                <a:sym typeface="Arial"/>
              </a:rPr>
            </a:br>
            <a:r>
              <a:rPr sz="979">
                <a:solidFill>
                  <a:srgbClr val="482400"/>
                </a:solidFill>
                <a:latin typeface="Arial"/>
                <a:ea typeface="Arial"/>
                <a:cs typeface="Arial"/>
                <a:sym typeface="Arial"/>
              </a:rPr>
              <a:t>Edgar Degas (1834–1917), “Two Laundresses” (c. 1884). Réunion des Musées Nationaux/Art Resource, NY</a:t>
            </a:r>
          </a:p>
        </p:txBody>
      </p:sp>
      <p:pic>
        <p:nvPicPr>
          <p:cNvPr id="122" name="AAACNRF0.jpeg" descr="AAACNRF0.jpg"/>
          <p:cNvPicPr/>
          <p:nvPr/>
        </p:nvPicPr>
        <p:blipFill>
          <a:blip r:embed="rId3">
            <a:extLst/>
          </a:blip>
          <a:stretch>
            <a:fillRect/>
          </a:stretch>
        </p:blipFill>
        <p:spPr>
          <a:xfrm>
            <a:off x="1465262" y="0"/>
            <a:ext cx="6840538" cy="6400800"/>
          </a:xfrm>
          <a:prstGeom prst="rect">
            <a:avLst/>
          </a:prstGeom>
          <a:ln w="12700">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A major feature of the reconstruction of mid-nineteenth-century Paris under the Emperor Napoleon II was a vast new sewer system to provide for drainage in the city. Sewer workmen could travel the length of the structure on small rail cars. Even today tourists still may visit parts of the mid-city Paris sewer system.</a:t>
            </a:r>
            <a:br>
              <a:rPr sz="1045">
                <a:solidFill>
                  <a:srgbClr val="482400"/>
                </a:solidFill>
                <a:latin typeface="Arial"/>
                <a:ea typeface="Arial"/>
                <a:cs typeface="Arial"/>
                <a:sym typeface="Arial"/>
              </a:rPr>
            </a:br>
            <a:r>
              <a:rPr sz="1045">
                <a:solidFill>
                  <a:srgbClr val="482400"/>
                </a:solidFill>
                <a:latin typeface="Arial"/>
                <a:ea typeface="Arial"/>
                <a:cs typeface="Arial"/>
                <a:sym typeface="Arial"/>
              </a:rPr>
              <a:t>Nadar/Stringer/ Hulton Archive/Getty Images</a:t>
            </a:r>
          </a:p>
        </p:txBody>
      </p:sp>
      <p:pic>
        <p:nvPicPr>
          <p:cNvPr id="190" name="AAFQTGO0.jpeg" descr="AAFQTGO0.jpg"/>
          <p:cNvPicPr/>
          <p:nvPr/>
        </p:nvPicPr>
        <p:blipFill>
          <a:blip r:embed="rId3">
            <a:extLst/>
          </a:blip>
          <a:stretch>
            <a:fillRect/>
          </a:stretch>
        </p:blipFill>
        <p:spPr>
          <a:xfrm>
            <a:off x="2025650" y="0"/>
            <a:ext cx="5702300" cy="6400800"/>
          </a:xfrm>
          <a:prstGeom prst="rect">
            <a:avLst/>
          </a:prstGeom>
          <a:ln w="12700">
            <a:miter lim="400000"/>
          </a:ln>
        </p:spPr>
      </p:pic>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Housing Reform / </a:t>
            </a:r>
            <a:br>
              <a:rPr sz="4000">
                <a:solidFill>
                  <a:srgbClr val="482400"/>
                </a:solidFill>
              </a:rPr>
            </a:br>
            <a:r>
              <a:rPr sz="4000">
                <a:solidFill>
                  <a:srgbClr val="482400"/>
                </a:solidFill>
              </a:rPr>
              <a:t>the Middle Class</a:t>
            </a:r>
          </a:p>
        </p:txBody>
      </p:sp>
      <p:sp>
        <p:nvSpPr>
          <p:cNvPr id="195" name="Shape 19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Middle class reformers believed cheap, adequate housing would alleviate social and political discontent</a:t>
            </a:r>
            <a:endParaRPr sz="3000"/>
          </a:p>
          <a:p>
            <a:pPr lvl="0">
              <a:buBlip>
                <a:blip r:embed="rId2"/>
              </a:buBlip>
              <a:defRPr sz="1800"/>
            </a:pPr>
            <a:r>
              <a:rPr sz="3000"/>
              <a:t>Private philanthropy attacked the housing problem</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Many urban working-class families lived in cramped quarters without indoor plumbing, such as this apartment in Berlin.</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Deutsches Historisches Museum</a:t>
            </a:r>
          </a:p>
        </p:txBody>
      </p:sp>
      <p:pic>
        <p:nvPicPr>
          <p:cNvPr id="198" name="23.jpeg" descr="23.06_BA009470.jpg"/>
          <p:cNvPicPr/>
          <p:nvPr/>
        </p:nvPicPr>
        <p:blipFill>
          <a:blip r:embed="rId3">
            <a:extLst/>
          </a:blip>
          <a:stretch>
            <a:fillRect/>
          </a:stretch>
        </p:blipFill>
        <p:spPr>
          <a:xfrm>
            <a:off x="2422525" y="0"/>
            <a:ext cx="4908550" cy="6400800"/>
          </a:xfrm>
          <a:prstGeom prst="rect">
            <a:avLst/>
          </a:prstGeom>
          <a:ln w="12700">
            <a:miter lim="400000"/>
          </a:ln>
        </p:spPr>
      </p:pic>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 name="Shape 20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Barriers for Women </a:t>
            </a:r>
            <a:br>
              <a:rPr sz="4000">
                <a:solidFill>
                  <a:srgbClr val="482400"/>
                </a:solidFill>
              </a:rPr>
            </a:br>
            <a:r>
              <a:rPr sz="4000">
                <a:solidFill>
                  <a:srgbClr val="482400"/>
                </a:solidFill>
              </a:rPr>
              <a:t>in Late 19th Century</a:t>
            </a:r>
          </a:p>
        </p:txBody>
      </p:sp>
      <p:sp>
        <p:nvSpPr>
          <p:cNvPr id="203" name="Shape 20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274319" indent="-274319">
              <a:lnSpc>
                <a:spcPct val="90000"/>
              </a:lnSpc>
              <a:spcBef>
                <a:spcPts val="500"/>
              </a:spcBef>
              <a:buBlip>
                <a:blip r:embed="rId2"/>
              </a:buBlip>
              <a:defRPr sz="1800"/>
            </a:pPr>
            <a:r>
              <a:rPr sz="2400"/>
              <a:t>Property – until last quarter of century, most women in Europe could not own property; everything was in their husband's name – only Britain changed this in 1882 with the </a:t>
            </a:r>
            <a:r>
              <a:rPr sz="2400">
                <a:latin typeface="Verdana Bold"/>
                <a:ea typeface="Verdana Bold"/>
                <a:cs typeface="Verdana Bold"/>
                <a:sym typeface="Verdana Bold"/>
              </a:rPr>
              <a:t>Married Women's Property Act</a:t>
            </a:r>
            <a:endParaRPr sz="2400">
              <a:latin typeface="Verdana Bold"/>
              <a:ea typeface="Verdana Bold"/>
              <a:cs typeface="Verdana Bold"/>
              <a:sym typeface="Verdana Bold"/>
            </a:endParaRPr>
          </a:p>
          <a:p>
            <a:pPr lvl="0" marL="274319" indent="-274319">
              <a:lnSpc>
                <a:spcPct val="90000"/>
              </a:lnSpc>
              <a:spcBef>
                <a:spcPts val="500"/>
              </a:spcBef>
              <a:buBlip>
                <a:blip r:embed="rId2"/>
              </a:buBlip>
              <a:defRPr sz="1800"/>
            </a:pPr>
            <a:r>
              <a:rPr sz="2400"/>
              <a:t>Family law – divorce was difficult to obtain, men had legal control of the children, and contraception and abortion were illegal</a:t>
            </a:r>
            <a:endParaRPr sz="2400"/>
          </a:p>
          <a:p>
            <a:pPr lvl="0" marL="274319" indent="-274319">
              <a:lnSpc>
                <a:spcPct val="90000"/>
              </a:lnSpc>
              <a:spcBef>
                <a:spcPts val="500"/>
              </a:spcBef>
              <a:buBlip>
                <a:blip r:embed="rId2"/>
              </a:buBlip>
              <a:defRPr sz="1800"/>
            </a:pPr>
            <a:r>
              <a:rPr sz="2400"/>
              <a:t>Education</a:t>
            </a:r>
            <a:endParaRPr sz="2400"/>
          </a:p>
          <a:p>
            <a:pPr lvl="1" marL="677007" indent="-219807">
              <a:lnSpc>
                <a:spcPct val="90000"/>
              </a:lnSpc>
              <a:spcBef>
                <a:spcPts val="400"/>
              </a:spcBef>
              <a:buBlip>
                <a:blip r:embed="rId3"/>
              </a:buBlip>
              <a:defRPr sz="1800"/>
            </a:pPr>
            <a:r>
              <a:rPr sz="2000"/>
              <a:t>Could not attend universities until late 19th century</a:t>
            </a:r>
            <a:endParaRPr sz="2000"/>
          </a:p>
          <a:p>
            <a:pPr lvl="1" marL="677007" indent="-219807">
              <a:lnSpc>
                <a:spcPct val="90000"/>
              </a:lnSpc>
              <a:spcBef>
                <a:spcPts val="400"/>
              </a:spcBef>
              <a:buBlip>
                <a:blip r:embed="rId3"/>
              </a:buBlip>
              <a:defRPr sz="1800"/>
            </a:pPr>
            <a:r>
              <a:rPr sz="2000"/>
              <a:t>Lack of secondary education for women</a:t>
            </a:r>
            <a:endParaRPr sz="2000"/>
          </a:p>
          <a:p>
            <a:pPr lvl="1" marL="677007" indent="-219807">
              <a:lnSpc>
                <a:spcPct val="90000"/>
              </a:lnSpc>
              <a:spcBef>
                <a:spcPts val="400"/>
              </a:spcBef>
              <a:buBlip>
                <a:blip r:embed="rId3"/>
              </a:buBlip>
              <a:defRPr sz="1800"/>
            </a:pPr>
            <a:r>
              <a:rPr sz="2000"/>
              <a:t>Women with professional jobs were considered radicals and faced discrimination</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Shape 20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New Employment for Women</a:t>
            </a:r>
          </a:p>
        </p:txBody>
      </p:sp>
      <p:sp>
        <p:nvSpPr>
          <p:cNvPr id="206" name="Shape 20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New jobs – included secretaries, clerks, and shop assistants – still paid low wages</a:t>
            </a:r>
            <a:endParaRPr sz="3000"/>
          </a:p>
          <a:p>
            <a:pPr lvl="0">
              <a:buBlip>
                <a:blip r:embed="rId2"/>
              </a:buBlip>
              <a:defRPr sz="1800"/>
            </a:pPr>
            <a:r>
              <a:rPr sz="3000"/>
              <a:t>Withdrawal from labor force – married women work less and less due to:</a:t>
            </a:r>
            <a:endParaRPr sz="3000"/>
          </a:p>
          <a:p>
            <a:pPr lvl="1" marL="742950" indent="-285750">
              <a:spcBef>
                <a:spcPts val="600"/>
              </a:spcBef>
              <a:buBlip>
                <a:blip r:embed="rId3"/>
              </a:buBlip>
              <a:defRPr sz="1800"/>
            </a:pPr>
            <a:r>
              <a:rPr sz="2600"/>
              <a:t>Industries preferring unmarried women</a:t>
            </a:r>
            <a:endParaRPr sz="2600"/>
          </a:p>
          <a:p>
            <a:pPr lvl="1" marL="742950" indent="-285750">
              <a:spcBef>
                <a:spcPts val="600"/>
              </a:spcBef>
              <a:buBlip>
                <a:blip r:embed="rId3"/>
              </a:buBlip>
              <a:defRPr sz="1800"/>
            </a:pPr>
            <a:r>
              <a:rPr sz="2600"/>
              <a:t>Men living longer</a:t>
            </a:r>
            <a:endParaRPr sz="2600"/>
          </a:p>
          <a:p>
            <a:pPr lvl="1" marL="742950" indent="-285750">
              <a:spcBef>
                <a:spcPts val="600"/>
              </a:spcBef>
              <a:buBlip>
                <a:blip r:embed="rId3"/>
              </a:buBlip>
              <a:defRPr sz="1800"/>
            </a:pPr>
            <a:r>
              <a:rPr sz="2600"/>
              <a:t>Social expectations of married women</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In the late nineteenth century, up until World War I, the most common occupation for urban working-class women remained domestic service. These women are employed in the kitchen of a middle-class household in Germany.</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Bildarchiv Preussischer Kulturbesitz/Art Resource, NY</a:t>
            </a:r>
          </a:p>
        </p:txBody>
      </p:sp>
      <p:pic>
        <p:nvPicPr>
          <p:cNvPr id="209" name="20003235.jpeg" descr="20003235.jpg"/>
          <p:cNvPicPr/>
          <p:nvPr/>
        </p:nvPicPr>
        <p:blipFill>
          <a:blip r:embed="rId3">
            <a:extLst/>
          </a:blip>
          <a:stretch>
            <a:fillRect/>
          </a:stretch>
        </p:blipFill>
        <p:spPr>
          <a:xfrm>
            <a:off x="679450" y="0"/>
            <a:ext cx="8388350" cy="6400800"/>
          </a:xfrm>
          <a:prstGeom prst="rect">
            <a:avLst/>
          </a:prstGeom>
          <a:ln w="12700">
            <a:miter lim="400000"/>
          </a:ln>
        </p:spPr>
      </p:pic>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Shape 21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Women working in the London Central Telephone Exchange. The invention of the telephone opened new employment opportunities for women.</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Image Works/Mary Evans Picture Library Ltd.</a:t>
            </a:r>
          </a:p>
        </p:txBody>
      </p:sp>
      <p:pic>
        <p:nvPicPr>
          <p:cNvPr id="214" name="AAACNRE0.jpeg" descr="AAACNRE0.jpg"/>
          <p:cNvPicPr/>
          <p:nvPr/>
        </p:nvPicPr>
        <p:blipFill>
          <a:blip r:embed="rId3">
            <a:extLst/>
          </a:blip>
          <a:stretch>
            <a:fillRect/>
          </a:stretch>
        </p:blipFill>
        <p:spPr>
          <a:xfrm>
            <a:off x="685800" y="947737"/>
            <a:ext cx="8477250" cy="4529138"/>
          </a:xfrm>
          <a:prstGeom prst="rect">
            <a:avLst/>
          </a:prstGeom>
          <a:ln w="12700">
            <a:miter lim="400000"/>
          </a:ln>
        </p:spPr>
      </p:pic>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Working-Class Women</a:t>
            </a:r>
          </a:p>
        </p:txBody>
      </p:sp>
      <p:sp>
        <p:nvSpPr>
          <p:cNvPr id="219" name="Shape 21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Putting-out system</a:t>
            </a:r>
            <a:r>
              <a:rPr sz="3000"/>
              <a:t> – manufacturer would purchase material, then put it out to the tailors</a:t>
            </a:r>
            <a:endParaRPr sz="3000"/>
          </a:p>
          <a:p>
            <a:pPr lvl="0">
              <a:buBlip>
                <a:blip r:embed="rId2"/>
              </a:buBlip>
              <a:defRPr sz="1800"/>
            </a:pPr>
            <a:r>
              <a:rPr sz="3000"/>
              <a:t>Subject to layoffs when demand for products slowed</a:t>
            </a:r>
            <a:endParaRPr sz="3000"/>
          </a:p>
          <a:p>
            <a:pPr lvl="0">
              <a:buBlip>
                <a:blip r:embed="rId2"/>
              </a:buBlip>
              <a:defRPr sz="1800"/>
            </a:pPr>
            <a:r>
              <a:rPr sz="3000"/>
              <a:t>Had low wages and subject to exploitation </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Working-class women were often portrayed as violating middleclass norms of good “feminine” behavior. In this 1886 etching, tobacco workers in a factory protest the dismissal of one of their colleagues.</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Austrian National Image Library, 460.376-B</a:t>
            </a:r>
          </a:p>
        </p:txBody>
      </p:sp>
      <p:pic>
        <p:nvPicPr>
          <p:cNvPr id="222" name="23.jpeg" descr="23.09_460376B.jpg"/>
          <p:cNvPicPr/>
          <p:nvPr/>
        </p:nvPicPr>
        <p:blipFill>
          <a:blip r:embed="rId3">
            <a:extLst/>
          </a:blip>
          <a:stretch>
            <a:fillRect/>
          </a:stretch>
        </p:blipFill>
        <p:spPr>
          <a:xfrm>
            <a:off x="1785937" y="0"/>
            <a:ext cx="6181726" cy="6400800"/>
          </a:xfrm>
          <a:prstGeom prst="rect">
            <a:avLst/>
          </a:prstGeom>
          <a:ln w="12700">
            <a:miter lim="400000"/>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Shape 22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Prostitution</a:t>
            </a:r>
          </a:p>
        </p:txBody>
      </p:sp>
      <p:sp>
        <p:nvSpPr>
          <p:cNvPr id="227" name="Shape 22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Women displaced in an overcrowded work force turned to prostitution</a:t>
            </a:r>
            <a:endParaRPr sz="3000"/>
          </a:p>
          <a:p>
            <a:pPr lvl="0">
              <a:buBlip>
                <a:blip r:embed="rId2"/>
              </a:buBlip>
              <a:defRPr sz="1800"/>
            </a:pPr>
            <a:r>
              <a:rPr sz="3000"/>
              <a:t>Most large 19th-century cities had legal prostitution</a:t>
            </a:r>
            <a:endParaRPr sz="3000"/>
          </a:p>
          <a:p>
            <a:pPr lvl="0">
              <a:buBlip>
                <a:blip r:embed="rId2"/>
              </a:buBlip>
              <a:defRPr sz="1800"/>
            </a:pPr>
            <a:r>
              <a:rPr sz="3000"/>
              <a:t>Usually low-skill workers with little education; customers were working class men</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Population Trends and Migration </a:t>
            </a:r>
          </a:p>
        </p:txBody>
      </p:sp>
      <p:sp>
        <p:nvSpPr>
          <p:cNvPr id="127" name="Shape 12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t>Population rises in Europe until 1910 when it levels off</a:t>
            </a:r>
            <a:endParaRPr sz="2800"/>
          </a:p>
          <a:p>
            <a:pPr lvl="0" marL="320039" indent="-320039">
              <a:lnSpc>
                <a:spcPct val="90000"/>
              </a:lnSpc>
              <a:spcBef>
                <a:spcPts val="600"/>
              </a:spcBef>
              <a:buBlip>
                <a:blip r:embed="rId2"/>
              </a:buBlip>
              <a:defRPr sz="1800"/>
            </a:pPr>
            <a:r>
              <a:rPr sz="2800"/>
              <a:t>Population rates continue to rise in underdeveloped nations and areas leading to food shortages</a:t>
            </a:r>
            <a:endParaRPr sz="2800"/>
          </a:p>
          <a:p>
            <a:pPr lvl="0" marL="320039" indent="-320039">
              <a:lnSpc>
                <a:spcPct val="90000"/>
              </a:lnSpc>
              <a:spcBef>
                <a:spcPts val="600"/>
              </a:spcBef>
              <a:buBlip>
                <a:blip r:embed="rId2"/>
              </a:buBlip>
              <a:defRPr sz="1800"/>
            </a:pPr>
            <a:r>
              <a:rPr sz="2800"/>
              <a:t>People continue to move from rural to urban areas</a:t>
            </a:r>
            <a:endParaRPr sz="2800"/>
          </a:p>
          <a:p>
            <a:pPr lvl="0" marL="320039" indent="-320039">
              <a:lnSpc>
                <a:spcPct val="90000"/>
              </a:lnSpc>
              <a:spcBef>
                <a:spcPts val="600"/>
              </a:spcBef>
              <a:buBlip>
                <a:blip r:embed="rId2"/>
              </a:buBlip>
              <a:defRPr sz="1800"/>
            </a:pPr>
            <a:r>
              <a:rPr sz="2800"/>
              <a:t>Between 1846 and 1932, 50 million Europeans leave their homeland to go to the United States, Canada, South Africa, Australia, Brazil, and Argentina</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 name="Shape 22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77240">
              <a:defRPr sz="1800">
                <a:solidFill>
                  <a:srgbClr val="000000"/>
                </a:solidFill>
              </a:defRPr>
            </a:pPr>
            <a:r>
              <a:rPr sz="935">
                <a:solidFill>
                  <a:srgbClr val="482400"/>
                </a:solidFill>
                <a:latin typeface="Arial"/>
                <a:ea typeface="Arial"/>
                <a:cs typeface="Arial"/>
                <a:sym typeface="Arial"/>
              </a:rPr>
              <a:t>Realist Norwegian painter Christian Krogh (1852–1925) believed that art should portray contemporary social issues. In this painting, “Albertine in the Police Doctor's Waiting Room,” he shows a roomful of prostitutes waiting to be checked for venereal disease. While most are garishly dressed, the simply dressed “Albertine” (being gestured into the next room by a policeman) suggests the poverty that drew many women to prostitution.</a:t>
            </a:r>
            <a:br>
              <a:rPr sz="935">
                <a:solidFill>
                  <a:srgbClr val="482400"/>
                </a:solidFill>
                <a:latin typeface="Arial"/>
                <a:ea typeface="Arial"/>
                <a:cs typeface="Arial"/>
                <a:sym typeface="Arial"/>
              </a:rPr>
            </a:br>
            <a:r>
              <a:rPr sz="935">
                <a:solidFill>
                  <a:srgbClr val="482400"/>
                </a:solidFill>
                <a:latin typeface="Arial"/>
                <a:ea typeface="Arial"/>
                <a:cs typeface="Arial"/>
                <a:sym typeface="Arial"/>
              </a:rPr>
              <a:t>The Granger Collection, NYC—All rights reserved</a:t>
            </a:r>
          </a:p>
        </p:txBody>
      </p:sp>
      <p:pic>
        <p:nvPicPr>
          <p:cNvPr id="230" name="0036766.jpeg" descr="0036766.jpg"/>
          <p:cNvPicPr/>
          <p:nvPr/>
        </p:nvPicPr>
        <p:blipFill>
          <a:blip r:embed="rId3">
            <a:extLst/>
          </a:blip>
          <a:stretch>
            <a:fillRect/>
          </a:stretch>
        </p:blipFill>
        <p:spPr>
          <a:xfrm>
            <a:off x="685800" y="381000"/>
            <a:ext cx="8477250" cy="5608638"/>
          </a:xfrm>
          <a:prstGeom prst="rect">
            <a:avLst/>
          </a:prstGeom>
          <a:ln w="12700">
            <a:miter lim="400000"/>
          </a:ln>
        </p:spPr>
      </p:pic>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Shape 234"/>
          <p:cNvSpPr/>
          <p:nvPr>
            <p:ph type="title" idx="4294967295"/>
          </p:nvPr>
        </p:nvSpPr>
        <p:spPr>
          <a:xfrm>
            <a:off x="1066800" y="304799"/>
            <a:ext cx="7772400" cy="1143002"/>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Middle Class Women</a:t>
            </a:r>
          </a:p>
        </p:txBody>
      </p:sp>
      <p:sp>
        <p:nvSpPr>
          <p:cNvPr id="235" name="Shape 235"/>
          <p:cNvSpPr/>
          <p:nvPr>
            <p:ph type="body" idx="4294967295"/>
          </p:nvPr>
        </p:nvSpPr>
        <p:spPr>
          <a:xfrm>
            <a:off x="1062037" y="1690687"/>
            <a:ext cx="7769226" cy="4113213"/>
          </a:xfrm>
          <a:prstGeom prst="rect">
            <a:avLst/>
          </a:prstGeom>
        </p:spPr>
        <p:txBody>
          <a:bodyPr lIns="0" tIns="0" rIns="0" bIns="0">
            <a:normAutofit fontScale="100000" lnSpcReduction="0"/>
          </a:bodyPr>
          <a:lstStyle/>
          <a:p>
            <a:pPr lvl="0" marL="278434" indent="-278434" defTabSz="795527">
              <a:lnSpc>
                <a:spcPct val="90000"/>
              </a:lnSpc>
              <a:spcBef>
                <a:spcPts val="500"/>
              </a:spcBef>
              <a:buBlip>
                <a:blip r:embed="rId2"/>
              </a:buBlip>
              <a:defRPr sz="1800"/>
            </a:pPr>
            <a:r>
              <a:rPr sz="2436"/>
              <a:t>Domesticity – oversaw virtually all domestic management and child care</a:t>
            </a:r>
            <a:endParaRPr sz="2436"/>
          </a:p>
          <a:p>
            <a:pPr lvl="0" marL="278434" indent="-278434" defTabSz="795527">
              <a:lnSpc>
                <a:spcPct val="90000"/>
              </a:lnSpc>
              <a:spcBef>
                <a:spcPts val="500"/>
              </a:spcBef>
              <a:buBlip>
                <a:blip r:embed="rId2"/>
              </a:buBlip>
              <a:defRPr sz="1800"/>
            </a:pPr>
            <a:r>
              <a:rPr sz="2436"/>
              <a:t>Religion – assured the religious instruction of their children and prayer was a major part of their daily lives</a:t>
            </a:r>
            <a:endParaRPr sz="2436"/>
          </a:p>
          <a:p>
            <a:pPr lvl="0" marL="278434" indent="-278434" defTabSz="795527">
              <a:lnSpc>
                <a:spcPct val="90000"/>
              </a:lnSpc>
              <a:spcBef>
                <a:spcPts val="500"/>
              </a:spcBef>
              <a:buBlip>
                <a:blip r:embed="rId2"/>
              </a:buBlip>
              <a:defRPr sz="1800"/>
            </a:pPr>
            <a:r>
              <a:rPr sz="2436"/>
              <a:t>Charity – worked with poor youth, poor young women, schools for infants, and societies for visiting the poor</a:t>
            </a:r>
            <a:endParaRPr sz="2436"/>
          </a:p>
          <a:p>
            <a:pPr lvl="0" marL="278434" indent="-278434" defTabSz="795527">
              <a:lnSpc>
                <a:spcPct val="90000"/>
              </a:lnSpc>
              <a:spcBef>
                <a:spcPts val="500"/>
              </a:spcBef>
              <a:buBlip>
                <a:blip r:embed="rId2"/>
              </a:buBlip>
              <a:defRPr sz="1800"/>
            </a:pPr>
            <a:r>
              <a:rPr sz="2436"/>
              <a:t>Sexuality – less sexual repression, and due to contraceptives and the cost of having children, had smaller families </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Rise of Feminism</a:t>
            </a:r>
          </a:p>
        </p:txBody>
      </p:sp>
      <p:sp>
        <p:nvSpPr>
          <p:cNvPr id="238" name="Shape 23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Obstacles – many women did not support the feminist movement because</a:t>
            </a:r>
            <a:endParaRPr sz="3000"/>
          </a:p>
          <a:p>
            <a:pPr lvl="1" marL="742950" indent="-285750">
              <a:spcBef>
                <a:spcPts val="600"/>
              </a:spcBef>
              <a:buBlip>
                <a:blip r:embed="rId3"/>
              </a:buBlip>
              <a:defRPr sz="1800"/>
            </a:pPr>
            <a:r>
              <a:rPr sz="2600"/>
              <a:t>They were sensitive to class and economic interests</a:t>
            </a:r>
            <a:endParaRPr sz="2600"/>
          </a:p>
          <a:p>
            <a:pPr lvl="1" marL="742950" indent="-285750">
              <a:spcBef>
                <a:spcPts val="600"/>
              </a:spcBef>
              <a:buBlip>
                <a:blip r:embed="rId3"/>
              </a:buBlip>
              <a:defRPr sz="1800"/>
            </a:pPr>
            <a:r>
              <a:rPr sz="2600"/>
              <a:t>They cared more about national unity and patriotism</a:t>
            </a:r>
            <a:endParaRPr sz="2600"/>
          </a:p>
          <a:p>
            <a:pPr lvl="1" marL="742950" indent="-285750">
              <a:spcBef>
                <a:spcPts val="600"/>
              </a:spcBef>
              <a:buBlip>
                <a:blip r:embed="rId3"/>
              </a:buBlip>
              <a:defRPr sz="1800"/>
            </a:pPr>
            <a:r>
              <a:rPr sz="2600"/>
              <a:t>Religious women were uncomfortable with radical secularists</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Rise of Feminism (cont.)</a:t>
            </a:r>
          </a:p>
        </p:txBody>
      </p:sp>
      <p:sp>
        <p:nvSpPr>
          <p:cNvPr id="241" name="Shape 24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Women's suffrage in Britain – </a:t>
            </a:r>
            <a:r>
              <a:rPr sz="3000">
                <a:latin typeface="Verdana Bold"/>
                <a:ea typeface="Verdana Bold"/>
                <a:cs typeface="Verdana Bold"/>
                <a:sym typeface="Verdana Bold"/>
              </a:rPr>
              <a:t>suffrage </a:t>
            </a:r>
            <a:r>
              <a:rPr sz="3000"/>
              <a:t>– the movement for women to vote</a:t>
            </a:r>
            <a:endParaRPr sz="3000"/>
          </a:p>
          <a:p>
            <a:pPr lvl="1" marL="742950" indent="-285750">
              <a:spcBef>
                <a:spcPts val="600"/>
              </a:spcBef>
              <a:buBlip>
                <a:blip r:embed="rId3"/>
              </a:buBlip>
              <a:defRPr sz="1800"/>
            </a:pPr>
            <a:r>
              <a:rPr sz="2600">
                <a:latin typeface="Verdana Bold"/>
                <a:ea typeface="Verdana Bold"/>
                <a:cs typeface="Verdana Bold"/>
                <a:sym typeface="Verdana Bold"/>
              </a:rPr>
              <a:t>Millicent Fawcett </a:t>
            </a:r>
            <a:r>
              <a:rPr sz="2600"/>
              <a:t>– led the moderate National Union of Women's Suffrage Societies</a:t>
            </a:r>
            <a:endParaRPr sz="2600"/>
          </a:p>
          <a:p>
            <a:pPr lvl="1" marL="742950" indent="-285750">
              <a:spcBef>
                <a:spcPts val="600"/>
              </a:spcBef>
              <a:buBlip>
                <a:blip r:embed="rId3"/>
              </a:buBlip>
              <a:defRPr sz="1800"/>
            </a:pPr>
            <a:r>
              <a:rPr sz="2600">
                <a:latin typeface="Verdana Bold"/>
                <a:ea typeface="Verdana Bold"/>
                <a:cs typeface="Verdana Bold"/>
                <a:sym typeface="Verdana Bold"/>
              </a:rPr>
              <a:t>Emmeline Pankhurst </a:t>
            </a:r>
            <a:r>
              <a:rPr sz="2600"/>
              <a:t>– led the more radical Women's Social and Political Union, which encouraged strikes, arson, and vandalism</a:t>
            </a: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Rise of Feminism (cont.)</a:t>
            </a:r>
          </a:p>
        </p:txBody>
      </p:sp>
      <p:sp>
        <p:nvSpPr>
          <p:cNvPr id="244" name="Shape 24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Women's suffrage in Britain – </a:t>
            </a:r>
            <a:r>
              <a:rPr sz="3000">
                <a:latin typeface="Verdana Bold"/>
                <a:ea typeface="Verdana Bold"/>
                <a:cs typeface="Verdana Bold"/>
                <a:sym typeface="Verdana Bold"/>
              </a:rPr>
              <a:t>suffrage </a:t>
            </a:r>
            <a:r>
              <a:rPr sz="3000"/>
              <a:t>– the movement for women to vote</a:t>
            </a:r>
            <a:endParaRPr sz="3000"/>
          </a:p>
          <a:p>
            <a:pPr lvl="1" marL="742950" indent="-285750">
              <a:spcBef>
                <a:spcPts val="600"/>
              </a:spcBef>
              <a:buBlip>
                <a:blip r:embed="rId3"/>
              </a:buBlip>
              <a:defRPr sz="1800"/>
            </a:pPr>
            <a:r>
              <a:rPr sz="2600"/>
              <a:t>Women given right to vote in Britain in 1918</a:t>
            </a:r>
            <a:endParaRPr sz="2600"/>
          </a:p>
          <a:p>
            <a:pPr lvl="1" marL="742950" indent="-285750">
              <a:spcBef>
                <a:spcPts val="600"/>
              </a:spcBef>
              <a:buBlip>
                <a:blip r:embed="rId3"/>
              </a:buBlip>
              <a:defRPr sz="1800"/>
            </a:pPr>
            <a:r>
              <a:rPr sz="2600"/>
              <a:t>British suffrage movement was highly influential in the United States</a:t>
            </a:r>
            <a:endParaRPr sz="2600"/>
          </a:p>
          <a:p>
            <a:pPr lvl="0">
              <a:buBlip>
                <a:blip r:embed="rId2"/>
              </a:buBlip>
              <a:defRPr sz="1800"/>
            </a:pPr>
            <a:r>
              <a:rPr sz="3000"/>
              <a:t>Political feminism – women granted right to vote in France (after World War II) and Germany (1919)</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Rise of Feminism (cont.)</a:t>
            </a:r>
          </a:p>
        </p:txBody>
      </p:sp>
      <p:sp>
        <p:nvSpPr>
          <p:cNvPr id="247" name="Shape 24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Union of German Women's Organizations </a:t>
            </a:r>
            <a:r>
              <a:rPr sz="3000"/>
              <a:t>– founded in 1894, supported suffrage, but more concerned about education, social conditions, and political conditions</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Shape 24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77240">
              <a:defRPr sz="1800">
                <a:solidFill>
                  <a:srgbClr val="000000"/>
                </a:solidFill>
              </a:defRPr>
            </a:pPr>
            <a:r>
              <a:rPr sz="935">
                <a:solidFill>
                  <a:srgbClr val="482400"/>
                </a:solidFill>
                <a:latin typeface="Arial"/>
                <a:ea typeface="Arial"/>
                <a:cs typeface="Arial"/>
                <a:sym typeface="Arial"/>
              </a:rPr>
              <a:t>When advocates of women's suffrage went on hunger strike, they were forcibly fed in prison. When they refused to open their mouths, feeding tubes were inserted into their nostrils, as in this 1909 photograph taken in Holloway Prison in London.</a:t>
            </a:r>
            <a:br>
              <a:rPr sz="935">
                <a:solidFill>
                  <a:srgbClr val="482400"/>
                </a:solidFill>
                <a:latin typeface="Arial"/>
                <a:ea typeface="Arial"/>
                <a:cs typeface="Arial"/>
                <a:sym typeface="Arial"/>
              </a:rPr>
            </a:br>
            <a:r>
              <a:rPr sz="935">
                <a:solidFill>
                  <a:srgbClr val="482400"/>
                </a:solidFill>
                <a:latin typeface="Arial"/>
                <a:ea typeface="Arial"/>
                <a:cs typeface="Arial"/>
                <a:sym typeface="Arial"/>
              </a:rPr>
              <a:t>Suffragette being force-fed with the nasal tube in Holloway Prison, 1909 (sepia photo), English photographer (20th century). Private Collection/The Stapleton Collection/ The Bridgeman Art Library International</a:t>
            </a:r>
          </a:p>
        </p:txBody>
      </p:sp>
      <p:pic>
        <p:nvPicPr>
          <p:cNvPr id="250" name="STC 321055.jpeg" descr="STC 321055.jpg"/>
          <p:cNvPicPr/>
          <p:nvPr/>
        </p:nvPicPr>
        <p:blipFill>
          <a:blip r:embed="rId3">
            <a:extLst/>
          </a:blip>
          <a:stretch>
            <a:fillRect/>
          </a:stretch>
        </p:blipFill>
        <p:spPr>
          <a:xfrm>
            <a:off x="2708275" y="0"/>
            <a:ext cx="4337050" cy="6400800"/>
          </a:xfrm>
          <a:prstGeom prst="rect">
            <a:avLst/>
          </a:prstGeom>
          <a:ln w="12700">
            <a:miter lim="400000"/>
          </a:ln>
        </p:spPr>
      </p:pic>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Emmeline Pankhurst (1857–1928) was frequently arrested for forcibly advocating votes for British women.</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Jimmy Sime/Stringer/ Hulton Archive/Getty Images</a:t>
            </a:r>
          </a:p>
        </p:txBody>
      </p:sp>
      <p:pic>
        <p:nvPicPr>
          <p:cNvPr id="255" name="AABWJXQ0.jpeg" descr="AABWJXQ0.jpg"/>
          <p:cNvPicPr/>
          <p:nvPr/>
        </p:nvPicPr>
        <p:blipFill>
          <a:blip r:embed="rId3">
            <a:extLst/>
          </a:blip>
          <a:stretch>
            <a:fillRect/>
          </a:stretch>
        </p:blipFill>
        <p:spPr>
          <a:xfrm>
            <a:off x="911225" y="0"/>
            <a:ext cx="7931150" cy="6400800"/>
          </a:xfrm>
          <a:prstGeom prst="rect">
            <a:avLst/>
          </a:prstGeom>
          <a:ln w="12700">
            <a:miter lim="400000"/>
          </a:ln>
        </p:spPr>
      </p:pic>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Shape 25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Jewish Citizenship</a:t>
            </a:r>
          </a:p>
        </p:txBody>
      </p:sp>
      <p:sp>
        <p:nvSpPr>
          <p:cNvPr id="260" name="Shape 26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First half of 19th century, Jews in Western Europe began to gain equal citizenship</a:t>
            </a:r>
            <a:endParaRPr sz="3000"/>
          </a:p>
          <a:p>
            <a:pPr lvl="0">
              <a:buBlip>
                <a:blip r:embed="rId2"/>
              </a:buBlip>
              <a:defRPr sz="1800"/>
            </a:pPr>
            <a:r>
              <a:rPr sz="3000"/>
              <a:t>Still, many Jews could not own land and were subject to discriminatory taxes</a:t>
            </a:r>
          </a:p>
        </p:txBody>
      </p:sp>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 name="Shape 26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Russian Jews</a:t>
            </a:r>
          </a:p>
        </p:txBody>
      </p:sp>
      <p:sp>
        <p:nvSpPr>
          <p:cNvPr id="263" name="Shape 26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lnSpc>
                <a:spcPct val="90000"/>
              </a:lnSpc>
              <a:buBlip>
                <a:blip r:embed="rId2"/>
              </a:buBlip>
              <a:defRPr sz="1800"/>
            </a:pPr>
            <a:r>
              <a:rPr sz="3000"/>
              <a:t>Government to the Jews</a:t>
            </a:r>
            <a:endParaRPr sz="3000"/>
          </a:p>
          <a:p>
            <a:pPr lvl="1" marL="742950" indent="-285750">
              <a:lnSpc>
                <a:spcPct val="90000"/>
              </a:lnSpc>
              <a:spcBef>
                <a:spcPts val="600"/>
              </a:spcBef>
              <a:buBlip>
                <a:blip r:embed="rId3"/>
              </a:buBlip>
              <a:defRPr sz="1800"/>
            </a:pPr>
            <a:r>
              <a:rPr sz="2600"/>
              <a:t>Limited book publications</a:t>
            </a:r>
            <a:endParaRPr sz="2600"/>
          </a:p>
          <a:p>
            <a:pPr lvl="1" marL="742950" indent="-285750">
              <a:lnSpc>
                <a:spcPct val="90000"/>
              </a:lnSpc>
              <a:spcBef>
                <a:spcPts val="600"/>
              </a:spcBef>
              <a:buBlip>
                <a:blip r:embed="rId3"/>
              </a:buBlip>
              <a:defRPr sz="1800"/>
            </a:pPr>
            <a:r>
              <a:rPr sz="2600"/>
              <a:t>Restricted areas where they could live</a:t>
            </a:r>
            <a:endParaRPr sz="2600"/>
          </a:p>
          <a:p>
            <a:pPr lvl="1" marL="742950" indent="-285750">
              <a:lnSpc>
                <a:spcPct val="90000"/>
              </a:lnSpc>
              <a:spcBef>
                <a:spcPts val="600"/>
              </a:spcBef>
              <a:buBlip>
                <a:blip r:embed="rId3"/>
              </a:buBlip>
              <a:defRPr sz="1800"/>
            </a:pPr>
            <a:r>
              <a:rPr sz="2600"/>
              <a:t>Banned them from state service</a:t>
            </a:r>
            <a:endParaRPr sz="2600"/>
          </a:p>
          <a:p>
            <a:pPr lvl="1" marL="742950" indent="-285750">
              <a:lnSpc>
                <a:spcPct val="90000"/>
              </a:lnSpc>
              <a:spcBef>
                <a:spcPts val="600"/>
              </a:spcBef>
              <a:buBlip>
                <a:blip r:embed="rId3"/>
              </a:buBlip>
              <a:defRPr sz="1800"/>
            </a:pPr>
            <a:r>
              <a:rPr sz="2600"/>
              <a:t>Excluded them from higher education</a:t>
            </a:r>
            <a:endParaRPr sz="2600"/>
          </a:p>
          <a:p>
            <a:pPr lvl="0">
              <a:lnSpc>
                <a:spcPct val="90000"/>
              </a:lnSpc>
              <a:buBlip>
                <a:blip r:embed="rId2"/>
              </a:buBlip>
              <a:defRPr sz="1800"/>
            </a:pPr>
            <a:r>
              <a:rPr sz="3000">
                <a:latin typeface="Verdana Bold"/>
                <a:ea typeface="Verdana Bold"/>
                <a:cs typeface="Verdana Bold"/>
                <a:sym typeface="Verdana Bold"/>
              </a:rPr>
              <a:t>Pogroms</a:t>
            </a:r>
            <a:r>
              <a:rPr sz="3000"/>
              <a:t> – organized riots against Jewish neighborhoods, supported by the government</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23–1 </a:t>
            </a:r>
            <a:r>
              <a:rPr sz="1100">
                <a:solidFill>
                  <a:srgbClr val="482400"/>
                </a:solidFill>
                <a:latin typeface="Arial Bold"/>
                <a:ea typeface="Arial Bold"/>
                <a:cs typeface="Arial Bold"/>
                <a:sym typeface="Arial Bold"/>
              </a:rPr>
              <a:t>PATTERNS OF GLOBAL MIGRATION, 1840–1900</a:t>
            </a:r>
            <a:r>
              <a:rPr sz="1100">
                <a:solidFill>
                  <a:srgbClr val="482400"/>
                </a:solidFill>
                <a:latin typeface="Arial"/>
                <a:ea typeface="Arial"/>
                <a:cs typeface="Arial"/>
                <a:sym typeface="Arial"/>
              </a:rPr>
              <a:t> Emigration was a global process by the late 19th century. But more immigrants went to the United States than to every other nation combined.</a:t>
            </a:r>
          </a:p>
        </p:txBody>
      </p:sp>
      <p:pic>
        <p:nvPicPr>
          <p:cNvPr id="130" name="KNB23M01.jpeg" descr="KNB23M01.jpg"/>
          <p:cNvPicPr/>
          <p:nvPr/>
        </p:nvPicPr>
        <p:blipFill>
          <a:blip r:embed="rId3">
            <a:extLst/>
          </a:blip>
          <a:stretch>
            <a:fillRect/>
          </a:stretch>
        </p:blipFill>
        <p:spPr>
          <a:xfrm>
            <a:off x="1676400" y="0"/>
            <a:ext cx="6400800" cy="6400800"/>
          </a:xfrm>
          <a:prstGeom prst="rect">
            <a:avLst/>
          </a:prstGeom>
          <a:ln w="12700">
            <a:miter lim="400000"/>
          </a:ln>
        </p:spPr>
      </p:pic>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Shape 26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Opportunities for Jews</a:t>
            </a:r>
          </a:p>
        </p:txBody>
      </p:sp>
      <p:sp>
        <p:nvSpPr>
          <p:cNvPr id="266" name="Shape 26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297179" indent="-297179">
              <a:spcBef>
                <a:spcPts val="600"/>
              </a:spcBef>
              <a:buBlip>
                <a:blip r:embed="rId2"/>
              </a:buBlip>
              <a:defRPr sz="1800"/>
            </a:pPr>
            <a:r>
              <a:rPr sz="2600"/>
              <a:t>Western Europe – very open to Jews at all levels (government, education, intermarriage with Christians)</a:t>
            </a:r>
            <a:endParaRPr sz="2600"/>
          </a:p>
          <a:p>
            <a:pPr lvl="0" marL="297179" indent="-297179">
              <a:spcBef>
                <a:spcPts val="600"/>
              </a:spcBef>
              <a:buBlip>
                <a:blip r:embed="rId2"/>
              </a:buBlip>
              <a:defRPr sz="1800"/>
            </a:pPr>
            <a:r>
              <a:rPr sz="2600"/>
              <a:t>Many Jews from Eastern Europe migrate to Western Europe or the United States</a:t>
            </a:r>
            <a:endParaRPr sz="2600"/>
          </a:p>
          <a:p>
            <a:pPr lvl="0" marL="297179" indent="-297179">
              <a:spcBef>
                <a:spcPts val="600"/>
              </a:spcBef>
              <a:buBlip>
                <a:blip r:embed="rId2"/>
              </a:buBlip>
              <a:defRPr sz="1800"/>
            </a:pPr>
            <a:r>
              <a:rPr sz="2600">
                <a:latin typeface="Verdana Bold"/>
                <a:ea typeface="Verdana Bold"/>
                <a:cs typeface="Verdana Bold"/>
                <a:sym typeface="Verdana Bold"/>
              </a:rPr>
              <a:t>Anti-Semitism</a:t>
            </a:r>
            <a:r>
              <a:rPr sz="2600"/>
              <a:t> – discrimination against Jews, increases in Western Europe during later stages of 19th century, especially in France and Germany</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8" name="Shape 26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685800">
              <a:defRPr sz="1800">
                <a:solidFill>
                  <a:srgbClr val="000000"/>
                </a:solidFill>
              </a:defRPr>
            </a:pPr>
            <a:r>
              <a:rPr sz="825">
                <a:solidFill>
                  <a:srgbClr val="482400"/>
                </a:solidFill>
                <a:latin typeface="Arial"/>
                <a:ea typeface="Arial"/>
                <a:cs typeface="Arial"/>
                <a:sym typeface="Arial"/>
              </a:rPr>
              <a:t>Because many major financial institutions of nineteenth-century Europe were owned by wealthy Jewish families, anti-Semitic political figures often blamed them for economic hard times. The most famous such family was the Rothschilds, who controlled banks in several countries. The head of the London branch was Lionel Rothschild (1808–1879). He was elected to Parliament several times but was not seated because he would not take the required Christian oath. After the requirement of that oath was abolished in 1858, he sat in Parliament from 1858 until 1874.</a:t>
            </a:r>
            <a:br>
              <a:rPr sz="825">
                <a:solidFill>
                  <a:srgbClr val="482400"/>
                </a:solidFill>
                <a:latin typeface="Arial"/>
                <a:ea typeface="Arial"/>
                <a:cs typeface="Arial"/>
                <a:sym typeface="Arial"/>
              </a:rPr>
            </a:br>
            <a:r>
              <a:rPr sz="825">
                <a:solidFill>
                  <a:srgbClr val="482400"/>
                </a:solidFill>
                <a:latin typeface="Arial"/>
                <a:ea typeface="Arial"/>
                <a:cs typeface="Arial"/>
                <a:sym typeface="Arial"/>
              </a:rPr>
              <a:t>Hulton Archive/Stringer/Archive Photos/Getty Images</a:t>
            </a:r>
          </a:p>
        </p:txBody>
      </p:sp>
      <p:pic>
        <p:nvPicPr>
          <p:cNvPr id="269" name="AAFQTGP0.jpeg" descr="AAFQTGP0.jpg"/>
          <p:cNvPicPr/>
          <p:nvPr/>
        </p:nvPicPr>
        <p:blipFill>
          <a:blip r:embed="rId3">
            <a:extLst/>
          </a:blip>
          <a:stretch>
            <a:fillRect/>
          </a:stretch>
        </p:blipFill>
        <p:spPr>
          <a:xfrm>
            <a:off x="1676400" y="0"/>
            <a:ext cx="6400800" cy="6400800"/>
          </a:xfrm>
          <a:prstGeom prst="rect">
            <a:avLst/>
          </a:prstGeom>
          <a:ln w="12700">
            <a:miter lim="400000"/>
          </a:ln>
        </p:spPr>
      </p:pic>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Trade Unionism</a:t>
            </a:r>
          </a:p>
        </p:txBody>
      </p:sp>
      <p:sp>
        <p:nvSpPr>
          <p:cNvPr id="274" name="Shape 27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Unions allowed in Europe in late 19th century</a:t>
            </a:r>
            <a:endParaRPr sz="3000"/>
          </a:p>
          <a:p>
            <a:pPr lvl="0">
              <a:buBlip>
                <a:blip r:embed="rId2"/>
              </a:buBlip>
              <a:defRPr sz="1800"/>
            </a:pPr>
            <a:r>
              <a:rPr sz="3000"/>
              <a:t>Unions worked for improvement in wages and working conditions</a:t>
            </a:r>
            <a:endParaRPr sz="3000"/>
          </a:p>
          <a:p>
            <a:pPr lvl="0">
              <a:buBlip>
                <a:blip r:embed="rId2"/>
              </a:buBlip>
              <a:defRPr sz="1800"/>
            </a:pPr>
            <a:r>
              <a:rPr sz="3000"/>
              <a:t>Unions often engaged in long strikes</a:t>
            </a:r>
            <a:endParaRPr sz="3000"/>
          </a:p>
          <a:p>
            <a:pPr lvl="0">
              <a:buBlip>
                <a:blip r:embed="rId2"/>
              </a:buBlip>
              <a:defRPr sz="1800"/>
            </a:pPr>
            <a:r>
              <a:rPr sz="3000"/>
              <a:t>Despite growth of unions, most of Europe's labor force never unionized</a:t>
            </a: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Trade unions continued to grow in late-nineteenth-century Great Britain. The effort to curb the unions eventually led to the formation of the Labour Party. The British unions often had quite elaborate membership certificates, such as this one for the National Union of Gas Workers and General Labourers of Great Britain and Ireland.</a:t>
            </a:r>
            <a:br>
              <a:rPr sz="1045">
                <a:solidFill>
                  <a:srgbClr val="482400"/>
                </a:solidFill>
                <a:latin typeface="Arial"/>
                <a:ea typeface="Arial"/>
                <a:cs typeface="Arial"/>
                <a:sym typeface="Arial"/>
              </a:rPr>
            </a:br>
            <a:r>
              <a:rPr sz="1045">
                <a:solidFill>
                  <a:srgbClr val="482400"/>
                </a:solidFill>
                <a:latin typeface="Arial"/>
                <a:ea typeface="Arial"/>
                <a:cs typeface="Arial"/>
                <a:sym typeface="Arial"/>
              </a:rPr>
              <a:t>The Granger Collection</a:t>
            </a:r>
          </a:p>
        </p:txBody>
      </p:sp>
      <p:pic>
        <p:nvPicPr>
          <p:cNvPr id="277" name="AAADYAX0.jpeg" descr="AAADYAX0.jpg"/>
          <p:cNvPicPr/>
          <p:nvPr/>
        </p:nvPicPr>
        <p:blipFill>
          <a:blip r:embed="rId3">
            <a:extLst/>
          </a:blip>
          <a:stretch>
            <a:fillRect/>
          </a:stretch>
        </p:blipFill>
        <p:spPr>
          <a:xfrm>
            <a:off x="2381250" y="0"/>
            <a:ext cx="4991100" cy="6400800"/>
          </a:xfrm>
          <a:prstGeom prst="rect">
            <a:avLst/>
          </a:prstGeom>
          <a:ln w="12700">
            <a:miter lim="400000"/>
          </a:ln>
        </p:spPr>
      </p:pic>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 Political Parties</a:t>
            </a:r>
          </a:p>
        </p:txBody>
      </p:sp>
      <p:sp>
        <p:nvSpPr>
          <p:cNvPr id="282" name="Shape 28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Universal male suffrage brings organized political parties</a:t>
            </a:r>
            <a:endParaRPr sz="3000"/>
          </a:p>
          <a:p>
            <a:pPr lvl="0">
              <a:buBlip>
                <a:blip r:embed="rId2"/>
              </a:buBlip>
              <a:defRPr sz="1800"/>
            </a:pPr>
            <a:r>
              <a:rPr sz="3000"/>
              <a:t>Political parties with their workers, newspapers, offices, social life, and discipline mobilize new voters</a:t>
            </a:r>
            <a:endParaRPr sz="3000"/>
          </a:p>
          <a:p>
            <a:pPr lvl="0">
              <a:buBlip>
                <a:blip r:embed="rId2"/>
              </a:buBlip>
              <a:defRPr sz="1800"/>
            </a:pPr>
            <a:r>
              <a:rPr sz="3000"/>
              <a:t>Socialist parties were divided on whether to accept social reform or start a revolution</a:t>
            </a:r>
          </a:p>
        </p:txBody>
      </p:sp>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First International</a:t>
            </a:r>
          </a:p>
        </p:txBody>
      </p:sp>
      <p:sp>
        <p:nvSpPr>
          <p:cNvPr id="285" name="Shape 28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British and French trade unionists form the </a:t>
            </a:r>
            <a:r>
              <a:rPr sz="3000">
                <a:latin typeface="Verdana Bold"/>
                <a:ea typeface="Verdana Bold"/>
                <a:cs typeface="Verdana Bold"/>
                <a:sym typeface="Verdana Bold"/>
              </a:rPr>
              <a:t>First International</a:t>
            </a:r>
            <a:r>
              <a:rPr sz="3000"/>
              <a:t>, made up of socialists, anarchists, and Polish nationalists</a:t>
            </a:r>
            <a:endParaRPr sz="3000"/>
          </a:p>
          <a:p>
            <a:pPr lvl="0">
              <a:buBlip>
                <a:blip r:embed="rId2"/>
              </a:buBlip>
              <a:defRPr sz="1800"/>
            </a:pPr>
            <a:r>
              <a:rPr sz="3000"/>
              <a:t>Although short-lived, its updates on labor groups and conditions led to Marxism becoming the most important strand of socialism</a:t>
            </a:r>
          </a:p>
        </p:txBody>
      </p:sp>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Social Reform in Great Britain</a:t>
            </a:r>
          </a:p>
        </p:txBody>
      </p:sp>
      <p:sp>
        <p:nvSpPr>
          <p:cNvPr id="288" name="Shape 28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297179" indent="-297179">
              <a:spcBef>
                <a:spcPts val="600"/>
              </a:spcBef>
              <a:buBlip>
                <a:blip r:embed="rId2"/>
              </a:buBlip>
              <a:defRPr sz="1800"/>
            </a:pPr>
            <a:r>
              <a:rPr sz="2600"/>
              <a:t>British socialism – non-Marxist – most influential group was the </a:t>
            </a:r>
            <a:r>
              <a:rPr sz="2600">
                <a:latin typeface="Verdana Bold"/>
                <a:ea typeface="Verdana Bold"/>
                <a:cs typeface="Verdana Bold"/>
                <a:sym typeface="Verdana Bold"/>
              </a:rPr>
              <a:t>Fabian Society, </a:t>
            </a:r>
            <a:r>
              <a:rPr sz="2600"/>
              <a:t>which favored gradual, peaceful approach to social reform</a:t>
            </a:r>
            <a:endParaRPr sz="2600"/>
          </a:p>
          <a:p>
            <a:pPr lvl="0" marL="297179" indent="-297179">
              <a:spcBef>
                <a:spcPts val="600"/>
              </a:spcBef>
              <a:buBlip>
                <a:blip r:embed="rId2"/>
              </a:buBlip>
              <a:defRPr sz="1800"/>
            </a:pPr>
            <a:r>
              <a:rPr sz="2600"/>
              <a:t>Under Liberal Chancellor </a:t>
            </a:r>
            <a:r>
              <a:rPr sz="2600">
                <a:latin typeface="Verdana Bold"/>
                <a:ea typeface="Verdana Bold"/>
                <a:cs typeface="Verdana Bold"/>
                <a:sym typeface="Verdana Bold"/>
              </a:rPr>
              <a:t>David Lloyd George</a:t>
            </a:r>
            <a:r>
              <a:rPr sz="2600"/>
              <a:t>, Britain regulates trade, provides unemployment benefits and health care</a:t>
            </a:r>
            <a:endParaRPr sz="2600"/>
          </a:p>
          <a:p>
            <a:pPr lvl="0" marL="297179" indent="-297179">
              <a:spcBef>
                <a:spcPts val="600"/>
              </a:spcBef>
              <a:buBlip>
                <a:blip r:embed="rId2"/>
              </a:buBlip>
              <a:defRPr sz="1800"/>
            </a:pPr>
            <a:r>
              <a:rPr sz="2600"/>
              <a:t>Conservative House of Lords upset with the spending of the Liberal House of Commons in the Parliament</a:t>
            </a:r>
          </a:p>
        </p:txBody>
      </p:sp>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Beatrice and Sidney Webb. These most influential British Fabian Socialists, shown in a photograph from the 1920s, wrote many books on governmental and economic matters, served on special parliamentary commissions, and agitated for the enactment of socialist policies.</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Hulton Archive/Stringer/Getty Images</a:t>
            </a:r>
          </a:p>
        </p:txBody>
      </p:sp>
      <p:pic>
        <p:nvPicPr>
          <p:cNvPr id="291" name="23.jpeg" descr="23.15_3097056.jpg"/>
          <p:cNvPicPr/>
          <p:nvPr/>
        </p:nvPicPr>
        <p:blipFill>
          <a:blip r:embed="rId3">
            <a:extLst/>
          </a:blip>
          <a:stretch>
            <a:fillRect/>
          </a:stretch>
        </p:blipFill>
        <p:spPr>
          <a:xfrm>
            <a:off x="2528887" y="0"/>
            <a:ext cx="4695826" cy="6400800"/>
          </a:xfrm>
          <a:prstGeom prst="rect">
            <a:avLst/>
          </a:prstGeom>
          <a:ln w="12700">
            <a:miter lim="400000"/>
          </a:ln>
        </p:spPr>
      </p:pic>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Shape 29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French Opportunism Rejected</a:t>
            </a:r>
          </a:p>
        </p:txBody>
      </p:sp>
      <p:sp>
        <p:nvSpPr>
          <p:cNvPr id="296" name="Shape 29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Opportunism</a:t>
            </a:r>
            <a:r>
              <a:rPr sz="3000"/>
              <a:t> – participation by socialists in the cabinets – is rejected by Congress</a:t>
            </a:r>
            <a:endParaRPr sz="3000"/>
          </a:p>
          <a:p>
            <a:pPr lvl="0">
              <a:buBlip>
                <a:blip r:embed="rId2"/>
              </a:buBlip>
              <a:defRPr sz="1800"/>
            </a:pPr>
            <a:r>
              <a:rPr sz="3000"/>
              <a:t>French socialists form their own party</a:t>
            </a:r>
            <a:endParaRPr sz="3000"/>
          </a:p>
          <a:p>
            <a:pPr lvl="0">
              <a:buBlip>
                <a:blip r:embed="rId2"/>
              </a:buBlip>
              <a:defRPr sz="1800"/>
            </a:pPr>
            <a:r>
              <a:rPr sz="3000"/>
              <a:t>French workers often voted socialist, but avoided political action</a:t>
            </a:r>
            <a:endParaRPr sz="3000"/>
          </a:p>
          <a:p>
            <a:pPr lvl="0">
              <a:buBlip>
                <a:blip r:embed="rId2"/>
              </a:buBlip>
              <a:defRPr sz="1800"/>
            </a:pPr>
            <a:r>
              <a:rPr sz="3000"/>
              <a:t>Non-socialist labor unions looked to strikes as their main labor tactic</a:t>
            </a:r>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Shape 29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Social Democrats and Revisionism in Germany</a:t>
            </a:r>
          </a:p>
        </p:txBody>
      </p:sp>
      <p:sp>
        <p:nvSpPr>
          <p:cNvPr id="299" name="Shape 29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Bismarck represses </a:t>
            </a:r>
            <a:r>
              <a:rPr sz="3000">
                <a:latin typeface="Verdana Bold"/>
                <a:ea typeface="Verdana Bold"/>
                <a:cs typeface="Verdana Bold"/>
                <a:sym typeface="Verdana Bold"/>
              </a:rPr>
              <a:t>German Social Democratic Party </a:t>
            </a:r>
            <a:r>
              <a:rPr sz="3000"/>
              <a:t>(SPD)</a:t>
            </a:r>
            <a:endParaRPr sz="3000"/>
          </a:p>
          <a:p>
            <a:pPr lvl="1" marL="742950" indent="-285750">
              <a:spcBef>
                <a:spcPts val="600"/>
              </a:spcBef>
              <a:buBlip>
                <a:blip r:embed="rId3"/>
              </a:buBlip>
              <a:defRPr sz="1800"/>
            </a:pPr>
            <a:r>
              <a:rPr sz="2600"/>
              <a:t>Anti-socialist laws passed by Reichstag actually strengthen the numbers of the SPD</a:t>
            </a:r>
            <a:endParaRPr sz="2600"/>
          </a:p>
          <a:p>
            <a:pPr lvl="1" marL="742950" indent="-285750">
              <a:spcBef>
                <a:spcPts val="600"/>
              </a:spcBef>
              <a:buBlip>
                <a:blip r:embed="rId3"/>
              </a:buBlip>
              <a:defRPr sz="1800"/>
            </a:pPr>
            <a:r>
              <a:rPr sz="2600"/>
              <a:t>Programs created such as accident insurance, disability, and old age pensions as a conservative alternative to socialist policies</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New Industries</a:t>
            </a:r>
          </a:p>
        </p:txBody>
      </p:sp>
      <p:sp>
        <p:nvSpPr>
          <p:cNvPr id="135" name="Shape 13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New industries emerge in third quarter of the 19th century, leading to the </a:t>
            </a:r>
            <a:r>
              <a:rPr sz="3000">
                <a:latin typeface="Verdana Bold"/>
                <a:ea typeface="Verdana Bold"/>
                <a:cs typeface="Verdana Bold"/>
                <a:sym typeface="Verdana Bold"/>
              </a:rPr>
              <a:t>Second Industrial Revolution</a:t>
            </a:r>
            <a:endParaRPr sz="3000">
              <a:latin typeface="Verdana Bold"/>
              <a:ea typeface="Verdana Bold"/>
              <a:cs typeface="Verdana Bold"/>
              <a:sym typeface="Verdana Bold"/>
            </a:endParaRPr>
          </a:p>
          <a:p>
            <a:pPr lvl="0">
              <a:buBlip>
                <a:blip r:embed="rId2"/>
              </a:buBlip>
              <a:defRPr sz="1800"/>
            </a:pPr>
            <a:r>
              <a:rPr sz="3000"/>
              <a:t>New industries included: steel, chemicals, electricity, and oil</a:t>
            </a:r>
            <a:endParaRPr sz="3000"/>
          </a:p>
          <a:p>
            <a:pPr lvl="0">
              <a:buBlip>
                <a:blip r:embed="rId2"/>
              </a:buBlip>
              <a:defRPr sz="1800"/>
            </a:pPr>
            <a:r>
              <a:rPr sz="3000">
                <a:latin typeface="Verdana Bold"/>
                <a:ea typeface="Verdana Bold"/>
                <a:cs typeface="Verdana Bold"/>
                <a:sym typeface="Verdana Bold"/>
              </a:rPr>
              <a:t>Bessemer process </a:t>
            </a:r>
            <a:r>
              <a:rPr sz="3000"/>
              <a:t>– new way to mass produce steel cheaply revolutionizes the steel industry</a:t>
            </a:r>
          </a:p>
        </p:txBody>
      </p:sp>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1" name="Shape 301"/>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sz="3600"/>
            </a:lvl1pPr>
          </a:lstStyle>
          <a:p>
            <a:pPr lvl="0">
              <a:defRPr sz="1800">
                <a:solidFill>
                  <a:srgbClr val="000000"/>
                </a:solidFill>
              </a:defRPr>
            </a:pPr>
            <a:r>
              <a:rPr sz="3600">
                <a:solidFill>
                  <a:srgbClr val="482400"/>
                </a:solidFill>
              </a:rPr>
              <a:t>Social Democrats and Revisionism in Germany (cont.)</a:t>
            </a:r>
          </a:p>
        </p:txBody>
      </p:sp>
      <p:sp>
        <p:nvSpPr>
          <p:cNvPr id="302" name="Shape 30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The Erfurt Program </a:t>
            </a:r>
            <a:r>
              <a:rPr sz="3000"/>
              <a:t>– supported Marxist ideas of the collapse of capitalism, but wanted to pursue goals through legislative action, not revolution</a:t>
            </a:r>
            <a:endParaRPr sz="3000"/>
          </a:p>
          <a:p>
            <a:pPr lvl="0">
              <a:buBlip>
                <a:blip r:embed="rId2"/>
              </a:buBlip>
              <a:defRPr sz="1800"/>
            </a:pPr>
            <a:r>
              <a:rPr sz="3000">
                <a:latin typeface="Verdana Bold"/>
                <a:ea typeface="Verdana Bold"/>
                <a:cs typeface="Verdana Bold"/>
                <a:sym typeface="Verdana Bold"/>
              </a:rPr>
              <a:t>Revisionism </a:t>
            </a:r>
            <a:r>
              <a:rPr sz="3000"/>
              <a:t>– German socialists' ideas of achieving humane social equality without having a revolution; founded by </a:t>
            </a:r>
            <a:r>
              <a:rPr sz="3000">
                <a:latin typeface="Verdana Bold"/>
                <a:ea typeface="Verdana Bold"/>
                <a:cs typeface="Verdana Bold"/>
                <a:sym typeface="Verdana Bold"/>
              </a:rPr>
              <a:t>Eduard Bernstein</a:t>
            </a:r>
          </a:p>
        </p:txBody>
      </p:sp>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Shape 304"/>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sz="3600"/>
            </a:lvl1pPr>
          </a:lstStyle>
          <a:p>
            <a:pPr lvl="0">
              <a:defRPr sz="1800">
                <a:solidFill>
                  <a:srgbClr val="000000"/>
                </a:solidFill>
              </a:defRPr>
            </a:pPr>
            <a:r>
              <a:rPr sz="3600">
                <a:solidFill>
                  <a:srgbClr val="482400"/>
                </a:solidFill>
              </a:rPr>
              <a:t>Social Democrats and Revisionism in Germany (cont.)</a:t>
            </a:r>
          </a:p>
        </p:txBody>
      </p:sp>
      <p:sp>
        <p:nvSpPr>
          <p:cNvPr id="305" name="Shape 305"/>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stStyle>
          <a:p>
            <a:pPr lvl="0">
              <a:defRPr sz="1800"/>
            </a:pPr>
            <a:r>
              <a:rPr sz="3000"/>
              <a:t>Critics of Revisionism felt that evolution toward socialism would not work in militaristic, authoritative Germany</a:t>
            </a:r>
          </a:p>
        </p:txBody>
      </p:sp>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Shape 30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Industrial Growth in Russia</a:t>
            </a:r>
          </a:p>
        </p:txBody>
      </p:sp>
      <p:sp>
        <p:nvSpPr>
          <p:cNvPr id="308" name="Shape 30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Count Sergei Witte </a:t>
            </a:r>
            <a:r>
              <a:rPr sz="3000"/>
              <a:t>– first Russian minister of communications and later finance minister, wanted to modernize Russian economy through:</a:t>
            </a:r>
            <a:endParaRPr sz="3000"/>
          </a:p>
          <a:p>
            <a:pPr lvl="1" marL="742950" indent="-285750">
              <a:spcBef>
                <a:spcPts val="600"/>
              </a:spcBef>
              <a:buBlip>
                <a:blip r:embed="rId3"/>
              </a:buBlip>
              <a:defRPr sz="1800"/>
            </a:pPr>
            <a:r>
              <a:rPr sz="2600"/>
              <a:t>Economic development</a:t>
            </a:r>
            <a:endParaRPr sz="2600"/>
          </a:p>
          <a:p>
            <a:pPr lvl="1" marL="742950" indent="-285750">
              <a:spcBef>
                <a:spcPts val="600"/>
              </a:spcBef>
              <a:buBlip>
                <a:blip r:embed="rId3"/>
              </a:buBlip>
              <a:defRPr sz="1800"/>
            </a:pPr>
            <a:r>
              <a:rPr sz="2600"/>
              <a:t>Protective tariffs</a:t>
            </a:r>
            <a:endParaRPr sz="2600"/>
          </a:p>
          <a:p>
            <a:pPr lvl="1" marL="742950" indent="-285750">
              <a:spcBef>
                <a:spcPts val="600"/>
              </a:spcBef>
              <a:buBlip>
                <a:blip r:embed="rId3"/>
              </a:buBlip>
              <a:defRPr sz="1800"/>
            </a:pPr>
            <a:r>
              <a:rPr sz="2600"/>
              <a:t>High taxes </a:t>
            </a:r>
            <a:endParaRPr sz="2600"/>
          </a:p>
          <a:p>
            <a:pPr lvl="1" marL="742950" indent="-285750">
              <a:spcBef>
                <a:spcPts val="600"/>
              </a:spcBef>
              <a:buBlip>
                <a:blip r:embed="rId3"/>
              </a:buBlip>
              <a:defRPr sz="1800"/>
            </a:pPr>
            <a:r>
              <a:rPr sz="2600"/>
              <a:t>Russian currency on gold standard</a:t>
            </a:r>
          </a:p>
        </p:txBody>
      </p:sp>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Shape 31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Industrial Growth in Russia (cont.)</a:t>
            </a:r>
          </a:p>
        </p:txBody>
      </p:sp>
      <p:sp>
        <p:nvSpPr>
          <p:cNvPr id="311" name="Shape 31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Steel, iron, and textile industries expand as Trans-Siberian Railroad is completed (1903)</a:t>
            </a:r>
            <a:endParaRPr sz="3000"/>
          </a:p>
          <a:p>
            <a:pPr lvl="0">
              <a:buBlip>
                <a:blip r:embed="rId2"/>
              </a:buBlip>
              <a:defRPr sz="1800"/>
            </a:pPr>
            <a:r>
              <a:rPr sz="3000"/>
              <a:t>Social unrest – growth of industry does not improve lives of the peasants, many of whom have to work on the land of prosperous farmers known as </a:t>
            </a:r>
            <a:r>
              <a:rPr sz="3000">
                <a:latin typeface="Verdana Bold"/>
                <a:ea typeface="Verdana Bold"/>
                <a:cs typeface="Verdana Bold"/>
                <a:sym typeface="Verdana Bold"/>
              </a:rPr>
              <a:t>kulaks</a:t>
            </a:r>
          </a:p>
        </p:txBody>
      </p:sp>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3" name="Shape 31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Industrial Growth in Russia (cont.)</a:t>
            </a:r>
          </a:p>
        </p:txBody>
      </p:sp>
      <p:sp>
        <p:nvSpPr>
          <p:cNvPr id="314" name="Shape 31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Liberal party formed by the local councils (</a:t>
            </a:r>
            <a:r>
              <a:rPr sz="3000">
                <a:latin typeface="Verdana Bold"/>
                <a:ea typeface="Verdana Bold"/>
                <a:cs typeface="Verdana Bold"/>
                <a:sym typeface="Verdana Bold"/>
              </a:rPr>
              <a:t>zemstvos</a:t>
            </a:r>
            <a:r>
              <a:rPr sz="3000"/>
              <a:t>) wanted a constitutional monarchy to further civil liberties and social progress</a:t>
            </a:r>
          </a:p>
        </p:txBody>
      </p:sp>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6" name="Shape 31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Vladimir Lenin </a:t>
            </a:r>
          </a:p>
        </p:txBody>
      </p:sp>
      <p:sp>
        <p:nvSpPr>
          <p:cNvPr id="317" name="Shape 31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Future leader of the communist revolution</a:t>
            </a:r>
            <a:endParaRPr sz="3000"/>
          </a:p>
          <a:p>
            <a:pPr lvl="0">
              <a:buBlip>
                <a:blip r:embed="rId2"/>
              </a:buBlip>
              <a:defRPr sz="1800"/>
            </a:pPr>
            <a:r>
              <a:rPr sz="3000"/>
              <a:t>Led Social Democrats who rejected the German ideas of gradual socialism and called for a revolution</a:t>
            </a:r>
          </a:p>
        </p:txBody>
      </p:sp>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9" name="Shape 31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Vladimir Lenin (cont.)</a:t>
            </a:r>
          </a:p>
        </p:txBody>
      </p:sp>
      <p:sp>
        <p:nvSpPr>
          <p:cNvPr id="320" name="Shape 32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Social Democratic Party </a:t>
            </a:r>
            <a:r>
              <a:rPr sz="3000"/>
              <a:t>split into two:</a:t>
            </a:r>
            <a:endParaRPr sz="3000"/>
          </a:p>
          <a:p>
            <a:pPr lvl="1" marL="742950" indent="-285750">
              <a:spcBef>
                <a:spcPts val="600"/>
              </a:spcBef>
              <a:buBlip>
                <a:blip r:embed="rId3"/>
              </a:buBlip>
              <a:defRPr sz="1800"/>
            </a:pPr>
            <a:r>
              <a:rPr sz="2600"/>
              <a:t>Lenin's faction: the majority or </a:t>
            </a:r>
            <a:r>
              <a:rPr sz="2600">
                <a:latin typeface="Verdana Bold"/>
                <a:ea typeface="Verdana Bold"/>
                <a:cs typeface="Verdana Bold"/>
                <a:sym typeface="Verdana Bold"/>
              </a:rPr>
              <a:t>Bolsheviks</a:t>
            </a:r>
            <a:endParaRPr sz="2600">
              <a:latin typeface="Verdana Bold"/>
              <a:ea typeface="Verdana Bold"/>
              <a:cs typeface="Verdana Bold"/>
              <a:sym typeface="Verdana Bold"/>
            </a:endParaRPr>
          </a:p>
          <a:p>
            <a:pPr lvl="1" marL="742950" indent="-285750">
              <a:spcBef>
                <a:spcPts val="600"/>
              </a:spcBef>
              <a:buBlip>
                <a:blip r:embed="rId3"/>
              </a:buBlip>
              <a:defRPr sz="1800"/>
            </a:pPr>
            <a:r>
              <a:rPr sz="2600"/>
              <a:t>The moderate faction: the minority or </a:t>
            </a:r>
            <a:r>
              <a:rPr sz="2600">
                <a:latin typeface="Verdana Bold"/>
                <a:ea typeface="Verdana Bold"/>
                <a:cs typeface="Verdana Bold"/>
                <a:sym typeface="Verdana Bold"/>
              </a:rPr>
              <a:t>Mensheviks</a:t>
            </a:r>
            <a:endParaRPr sz="2600">
              <a:latin typeface="Verdana Bold"/>
              <a:ea typeface="Verdana Bold"/>
              <a:cs typeface="Verdana Bold"/>
              <a:sym typeface="Verdana Bold"/>
            </a:endParaRPr>
          </a:p>
          <a:p>
            <a:pPr lvl="0">
              <a:buBlip>
                <a:blip r:embed="rId2"/>
              </a:buBlip>
              <a:defRPr sz="1800"/>
            </a:pPr>
            <a:r>
              <a:rPr sz="3000"/>
              <a:t>Wanted to unite workers and peasants to overthrow the tsar (idea came about in 1905, but revolution didn't occur until 1917)</a:t>
            </a:r>
          </a:p>
        </p:txBody>
      </p:sp>
    </p:spTree>
  </p:cSld>
  <p:clrMapOvr>
    <a:masterClrMapping/>
  </p:clrMapOvr>
  <p:transitio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2" name="Shape 32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Lenin had been banned from Russia, and had to return to St. Petersburg using an assumed name and in disguise. He traveled using this passport, issued to him under the assumed name of Konstantin Petrovich Ivanov.</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Rue des Archives/The Granger Collection, NYC—All rights reserved</a:t>
            </a:r>
          </a:p>
        </p:txBody>
      </p:sp>
      <p:pic>
        <p:nvPicPr>
          <p:cNvPr id="323" name="23.jpeg" descr="23.16_0107323_H.jpg"/>
          <p:cNvPicPr/>
          <p:nvPr/>
        </p:nvPicPr>
        <p:blipFill>
          <a:blip r:embed="rId3">
            <a:extLst/>
          </a:blip>
          <a:stretch>
            <a:fillRect/>
          </a:stretch>
        </p:blipFill>
        <p:spPr>
          <a:xfrm>
            <a:off x="1036637" y="0"/>
            <a:ext cx="7680326" cy="6400800"/>
          </a:xfrm>
          <a:prstGeom prst="rect">
            <a:avLst/>
          </a:prstGeom>
          <a:ln w="12700">
            <a:miter lim="400000"/>
          </a:ln>
        </p:spPr>
      </p:pic>
    </p:spTree>
  </p:cSld>
  <p:clrMapOvr>
    <a:masterClrMapping/>
  </p:clrMapOvr>
  <p:transitio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7" name="Shape 32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594359">
              <a:defRPr sz="1800">
                <a:solidFill>
                  <a:srgbClr val="000000"/>
                </a:solidFill>
              </a:defRPr>
            </a:pPr>
            <a:r>
              <a:rPr sz="714">
                <a:solidFill>
                  <a:srgbClr val="482400"/>
                </a:solidFill>
                <a:latin typeface="Arial"/>
                <a:ea typeface="Arial"/>
                <a:cs typeface="Arial"/>
                <a:sym typeface="Arial"/>
              </a:rPr>
              <a:t>By the close of the nineteenth century, European socialists had come to doubt whether the industrial proletariat around the world, such as these workers in the Krupp steel works around 1910, would or could actually bring about a revolution as predicted by Marx. Eduard Bernstein thought democratic social change would improve the lot of workers. Lenin believed an elite revolutionary party would produce such radical change. Krupp was one of many Germany companies that introduced paternalistic benefits to workers, such as modern housing projects subsidized by the company, in an effort to show that cooperation did more to improve workers' lives than violent revolution would.</a:t>
            </a:r>
            <a:br>
              <a:rPr sz="714">
                <a:solidFill>
                  <a:srgbClr val="482400"/>
                </a:solidFill>
                <a:latin typeface="Arial"/>
                <a:ea typeface="Arial"/>
                <a:cs typeface="Arial"/>
                <a:sym typeface="Arial"/>
              </a:rPr>
            </a:br>
            <a:r>
              <a:rPr sz="714">
                <a:solidFill>
                  <a:srgbClr val="482400"/>
                </a:solidFill>
                <a:latin typeface="Arial"/>
                <a:ea typeface="Arial"/>
                <a:cs typeface="Arial"/>
                <a:sym typeface="Arial"/>
              </a:rPr>
              <a:t>Stringer/Hulton Archive/Getty Images</a:t>
            </a:r>
          </a:p>
        </p:txBody>
      </p:sp>
      <p:pic>
        <p:nvPicPr>
          <p:cNvPr id="328" name="3253038.jpeg" descr="3253038.jpg"/>
          <p:cNvPicPr/>
          <p:nvPr/>
        </p:nvPicPr>
        <p:blipFill>
          <a:blip r:embed="rId3">
            <a:extLst/>
          </a:blip>
          <a:stretch>
            <a:fillRect/>
          </a:stretch>
        </p:blipFill>
        <p:spPr>
          <a:xfrm>
            <a:off x="2417762" y="0"/>
            <a:ext cx="4918076" cy="6400800"/>
          </a:xfrm>
          <a:prstGeom prst="rect">
            <a:avLst/>
          </a:prstGeom>
          <a:ln w="12700">
            <a:miter lim="400000"/>
          </a:ln>
        </p:spPr>
      </p:pic>
    </p:spTree>
  </p:cSld>
  <p:clrMapOvr>
    <a:masterClrMapping/>
  </p:clrMapOvr>
  <p:transitio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 name="Shape 33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Revolution of 1905</a:t>
            </a:r>
          </a:p>
        </p:txBody>
      </p:sp>
      <p:sp>
        <p:nvSpPr>
          <p:cNvPr id="333" name="Shape 33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9470" indent="-339470" defTabSz="905255">
              <a:buBlip>
                <a:blip r:embed="rId2"/>
              </a:buBlip>
              <a:defRPr sz="1800"/>
            </a:pPr>
            <a:r>
              <a:rPr sz="2970">
                <a:latin typeface="Verdana Bold"/>
                <a:ea typeface="Verdana Bold"/>
                <a:cs typeface="Verdana Bold"/>
                <a:sym typeface="Verdana Bold"/>
              </a:rPr>
              <a:t>Bloody Sunday </a:t>
            </a:r>
            <a:r>
              <a:rPr sz="2970"/>
              <a:t>– tsar's troops violently put down a protest, leading ordinary Russians to no longer trust the tsar</a:t>
            </a:r>
            <a:endParaRPr sz="2970"/>
          </a:p>
          <a:p>
            <a:pPr lvl="0" marL="339470" indent="-339470" defTabSz="905255">
              <a:buBlip>
                <a:blip r:embed="rId2"/>
              </a:buBlip>
              <a:defRPr sz="1800"/>
            </a:pPr>
            <a:r>
              <a:rPr sz="2970"/>
              <a:t>Worker groups called the </a:t>
            </a:r>
            <a:r>
              <a:rPr sz="2970">
                <a:latin typeface="Verdana Bold"/>
                <a:ea typeface="Verdana Bold"/>
                <a:cs typeface="Verdana Bold"/>
                <a:sym typeface="Verdana Bold"/>
              </a:rPr>
              <a:t>soviets </a:t>
            </a:r>
            <a:r>
              <a:rPr sz="2970"/>
              <a:t>– not the tsar – basically controlled city of St. Petersburg</a:t>
            </a:r>
            <a:endParaRPr sz="2970"/>
          </a:p>
          <a:p>
            <a:pPr lvl="0" marL="339470" indent="-339470" defTabSz="905255">
              <a:buBlip>
                <a:blip r:embed="rId2"/>
              </a:buBlip>
              <a:defRPr sz="1800"/>
            </a:pPr>
            <a:r>
              <a:rPr sz="2970"/>
              <a:t>Nicholas II issues October Manifesto promising a constitutional government</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New Industries (cont.)</a:t>
            </a:r>
          </a:p>
        </p:txBody>
      </p:sp>
      <p:sp>
        <p:nvSpPr>
          <p:cNvPr id="138" name="Shape 13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Solway process </a:t>
            </a:r>
            <a:r>
              <a:rPr sz="3000"/>
              <a:t>– uses alkali production to make new soaps, dyes, and plastics</a:t>
            </a:r>
            <a:endParaRPr sz="3000"/>
          </a:p>
          <a:p>
            <a:pPr lvl="0">
              <a:buBlip>
                <a:blip r:embed="rId2"/>
              </a:buBlip>
              <a:defRPr sz="1800"/>
            </a:pPr>
            <a:r>
              <a:rPr sz="3000"/>
              <a:t>Electricity changes how people live and travel</a:t>
            </a:r>
          </a:p>
        </p:txBody>
      </p:sp>
    </p:spTree>
  </p:cSld>
  <p:clrMapOvr>
    <a:masterClrMapping/>
  </p:clrMapOvr>
  <p:transitio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Shape 335"/>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585215">
              <a:defRPr sz="1800">
                <a:solidFill>
                  <a:srgbClr val="000000"/>
                </a:solidFill>
              </a:defRPr>
            </a:pPr>
            <a:r>
              <a:rPr sz="704">
                <a:solidFill>
                  <a:srgbClr val="482400"/>
                </a:solidFill>
                <a:latin typeface="Arial Bold"/>
                <a:ea typeface="Arial Bold"/>
                <a:cs typeface="Arial Bold"/>
                <a:sym typeface="Arial Bold"/>
              </a:rPr>
              <a:t>Bloody Sunday, St. Petersburg 1905</a:t>
            </a:r>
            <a:r>
              <a:rPr sz="704">
                <a:solidFill>
                  <a:srgbClr val="482400"/>
                </a:solidFill>
                <a:latin typeface="Arial"/>
                <a:ea typeface="Arial"/>
                <a:cs typeface="Arial"/>
                <a:sym typeface="Arial"/>
              </a:rPr>
              <a:t> On Bloody Sunday, January 22, 1905, troops of Tsar Nicholas II fired on a peaceful procession of workers at the Winter Palace who sought to present a petition for better working and living conditions. The scene portrayed here depicts one of the enduring images of events leading to the subsequent Russian Revolutions of 1905 and 1917. It figured in at least two movies: the 1925 anti-tsarist Soviet silent film called “The Ninth of January,” and “Nicholas and Alexandra,” the lavish 1971 movie that was sympathetic to the tsar and blamed Bloody Sunday on frightened and incompetent officials. While Nicholas had not ordered the troops to fire and was not even in St. Petersburg on Bloody Sunday, the event all but destroyed any chance of reconciliation between the tsarist government and the Russian working class.</a:t>
            </a:r>
            <a:br>
              <a:rPr sz="704">
                <a:solidFill>
                  <a:srgbClr val="482400"/>
                </a:solidFill>
                <a:latin typeface="Arial"/>
                <a:ea typeface="Arial"/>
                <a:cs typeface="Arial"/>
                <a:sym typeface="Arial"/>
              </a:rPr>
            </a:br>
            <a:r>
              <a:rPr sz="704">
                <a:latin typeface="Times New Roman (Headings)"/>
                <a:ea typeface="Times New Roman (Headings)"/>
                <a:cs typeface="Times New Roman (Headings)"/>
                <a:sym typeface="Times New Roman (Headings)"/>
              </a:rPr>
              <a:t>Bildarchiv Preussischer Kulturbesitz/Art Resource. NY</a:t>
            </a:r>
          </a:p>
        </p:txBody>
      </p:sp>
      <p:pic>
        <p:nvPicPr>
          <p:cNvPr id="336" name="AAAHKEG0.jpeg" descr="AAAHKEG0.jpg"/>
          <p:cNvPicPr/>
          <p:nvPr/>
        </p:nvPicPr>
        <p:blipFill>
          <a:blip r:embed="rId3">
            <a:extLst/>
          </a:blip>
          <a:stretch>
            <a:fillRect/>
          </a:stretch>
        </p:blipFill>
        <p:spPr>
          <a:xfrm>
            <a:off x="685800" y="0"/>
            <a:ext cx="8361363" cy="6400800"/>
          </a:xfrm>
          <a:prstGeom prst="rect">
            <a:avLst/>
          </a:prstGeom>
          <a:ln w="12700">
            <a:miter lim="400000"/>
          </a:ln>
        </p:spPr>
      </p:pic>
    </p:spTree>
  </p:cSld>
  <p:clrMapOvr>
    <a:masterClrMapping/>
  </p:clrMapOvr>
  <p:transitio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0" name="Shape 34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Revolution of 1905 (cont.)</a:t>
            </a:r>
          </a:p>
        </p:txBody>
      </p:sp>
      <p:sp>
        <p:nvSpPr>
          <p:cNvPr id="341" name="Shape 34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Representative body, the </a:t>
            </a:r>
            <a:r>
              <a:rPr sz="3000">
                <a:latin typeface="Verdana Bold"/>
                <a:ea typeface="Verdana Bold"/>
                <a:cs typeface="Verdana Bold"/>
                <a:sym typeface="Verdana Bold"/>
              </a:rPr>
              <a:t>Duma</a:t>
            </a:r>
            <a:r>
              <a:rPr sz="3000"/>
              <a:t>, put into place in 1907 – conservative in nature, basically kept the power of the tsar in place</a:t>
            </a:r>
            <a:endParaRPr sz="3000"/>
          </a:p>
          <a:p>
            <a:pPr lvl="0">
              <a:buBlip>
                <a:blip r:embed="rId2"/>
              </a:buBlip>
              <a:defRPr sz="1800"/>
            </a:pPr>
            <a:r>
              <a:rPr sz="3000">
                <a:latin typeface="Verdana Bold"/>
                <a:ea typeface="Verdana Bold"/>
                <a:cs typeface="Verdana Bold"/>
                <a:sym typeface="Verdana Bold"/>
              </a:rPr>
              <a:t>P.A. Stolypin </a:t>
            </a:r>
            <a:r>
              <a:rPr sz="3000"/>
              <a:t>– replaced Witte as finance minister</a:t>
            </a:r>
            <a:endParaRPr sz="3000"/>
          </a:p>
          <a:p>
            <a:pPr lvl="1" marL="742950" indent="-285750">
              <a:spcBef>
                <a:spcPts val="600"/>
              </a:spcBef>
              <a:buBlip>
                <a:blip r:embed="rId3"/>
              </a:buBlip>
              <a:defRPr sz="1800"/>
            </a:pPr>
            <a:r>
              <a:rPr sz="2600"/>
              <a:t>Represses socialist rebellion, including execution of rebellious peasants</a:t>
            </a:r>
            <a:endParaRPr sz="2600"/>
          </a:p>
          <a:p>
            <a:pPr lvl="1" marL="742950" indent="-285750">
              <a:spcBef>
                <a:spcPts val="600"/>
              </a:spcBef>
              <a:buBlip>
                <a:blip r:embed="rId3"/>
              </a:buBlip>
              <a:defRPr sz="1800"/>
            </a:pPr>
            <a:r>
              <a:rPr sz="2600"/>
              <a:t>Improves agricultural production by encouraging individual ownership</a:t>
            </a:r>
          </a:p>
        </p:txBody>
      </p:sp>
    </p:spTree>
  </p:cSld>
  <p:clrMapOvr>
    <a:masterClrMapping/>
  </p:clrMapOvr>
  <p:transitio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3" name="Shape 34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Revolution of 1905 (cont.)</a:t>
            </a:r>
          </a:p>
        </p:txBody>
      </p:sp>
      <p:sp>
        <p:nvSpPr>
          <p:cNvPr id="344" name="Shape 34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P.A. Stolypin </a:t>
            </a:r>
            <a:r>
              <a:rPr sz="3000"/>
              <a:t>– replaced Witte as finance minister</a:t>
            </a:r>
            <a:endParaRPr sz="3000"/>
          </a:p>
          <a:p>
            <a:pPr lvl="1" marL="742950" indent="-285750">
              <a:spcBef>
                <a:spcPts val="600"/>
              </a:spcBef>
              <a:buBlip>
                <a:blip r:embed="rId3"/>
              </a:buBlip>
              <a:defRPr sz="1800"/>
            </a:pPr>
            <a:r>
              <a:rPr sz="2600"/>
              <a:t>Assassinated by a social revolutionary</a:t>
            </a:r>
            <a:endParaRPr sz="2600"/>
          </a:p>
          <a:p>
            <a:pPr lvl="0">
              <a:buBlip>
                <a:blip r:embed="rId2"/>
              </a:buBlip>
              <a:defRPr sz="1800"/>
            </a:pPr>
            <a:r>
              <a:rPr sz="3000">
                <a:latin typeface="Verdana Bold"/>
                <a:ea typeface="Verdana Bold"/>
                <a:cs typeface="Verdana Bold"/>
                <a:sym typeface="Verdana Bold"/>
              </a:rPr>
              <a:t>Grigory Efimovich Rasputin </a:t>
            </a:r>
            <a:r>
              <a:rPr sz="3000"/>
              <a:t>– replaced Stolypin because supposedly his wife could heal the tsar's hemophiliac son; uncouth and strange; tsar's power is undermined after 1911</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New Industries (cont.)</a:t>
            </a:r>
          </a:p>
        </p:txBody>
      </p:sp>
      <p:sp>
        <p:nvSpPr>
          <p:cNvPr id="141" name="Shape 14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Automobiles</a:t>
            </a:r>
            <a:endParaRPr sz="3000"/>
          </a:p>
          <a:p>
            <a:pPr lvl="1" marL="742950" indent="-285750">
              <a:spcBef>
                <a:spcPts val="600"/>
              </a:spcBef>
              <a:buBlip>
                <a:blip r:embed="rId3"/>
              </a:buBlip>
              <a:defRPr sz="1800"/>
            </a:pPr>
            <a:r>
              <a:rPr sz="2600">
                <a:latin typeface="Verdana Bold"/>
                <a:ea typeface="Verdana Bold"/>
                <a:cs typeface="Verdana Bold"/>
                <a:sym typeface="Verdana Bold"/>
              </a:rPr>
              <a:t>Gottlieb Daimler </a:t>
            </a:r>
            <a:r>
              <a:rPr sz="2600"/>
              <a:t>– invents modern internal combustion engine, leading to automobiles</a:t>
            </a:r>
            <a:endParaRPr sz="2600"/>
          </a:p>
          <a:p>
            <a:pPr lvl="1" marL="742950" indent="-285750">
              <a:spcBef>
                <a:spcPts val="600"/>
              </a:spcBef>
              <a:buBlip>
                <a:blip r:embed="rId3"/>
              </a:buBlip>
              <a:defRPr sz="1800"/>
            </a:pPr>
            <a:r>
              <a:rPr sz="2600">
                <a:latin typeface="Verdana Bold"/>
                <a:ea typeface="Verdana Bold"/>
                <a:cs typeface="Verdana Bold"/>
                <a:sym typeface="Verdana Bold"/>
              </a:rPr>
              <a:t>Henry Ford </a:t>
            </a:r>
            <a:r>
              <a:rPr sz="2600"/>
              <a:t>– American, who through the assembly line made the auto accessible to the masses</a:t>
            </a:r>
            <a:endParaRPr sz="2600"/>
          </a:p>
          <a:p>
            <a:pPr lvl="1" marL="742950" indent="-285750">
              <a:spcBef>
                <a:spcPts val="600"/>
              </a:spcBef>
              <a:buBlip>
                <a:blip r:embed="rId3"/>
              </a:buBlip>
              <a:defRPr sz="1800"/>
            </a:pPr>
            <a:r>
              <a:rPr sz="2600"/>
              <a:t>Autos lead to the growth of the oil industry</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96111">
              <a:defRPr sz="1800">
                <a:solidFill>
                  <a:srgbClr val="000000"/>
                </a:solidFill>
              </a:defRPr>
            </a:pPr>
            <a:r>
              <a:rPr sz="1078">
                <a:solidFill>
                  <a:srgbClr val="482400"/>
                </a:solidFill>
                <a:latin typeface="Arial"/>
                <a:ea typeface="Arial"/>
                <a:cs typeface="Arial"/>
                <a:sym typeface="Arial"/>
              </a:rPr>
              <a:t>The invention and commercialization of automobiles soon led to auto races in Europe and North America. Here Henri Fournier, the winner of the 1901 Paris to Berlin Motor Car Race, sits in his winning racing car manufactured by the Paris-based auto firm of Emile and Louis Mors.</a:t>
            </a:r>
            <a:br>
              <a:rPr sz="1078">
                <a:solidFill>
                  <a:srgbClr val="482400"/>
                </a:solidFill>
                <a:latin typeface="Arial"/>
                <a:ea typeface="Arial"/>
                <a:cs typeface="Arial"/>
                <a:sym typeface="Arial"/>
              </a:rPr>
            </a:br>
            <a:r>
              <a:rPr sz="1078">
                <a:solidFill>
                  <a:srgbClr val="482400"/>
                </a:solidFill>
                <a:latin typeface="Arial"/>
                <a:ea typeface="Arial"/>
                <a:cs typeface="Arial"/>
                <a:sym typeface="Arial"/>
              </a:rPr>
              <a:t>Getty Images Inc.–Hulton Archive Photos</a:t>
            </a:r>
          </a:p>
        </p:txBody>
      </p:sp>
      <p:pic>
        <p:nvPicPr>
          <p:cNvPr id="144" name="AAFQJTS0.jpeg" descr="AAFQJTS0.jpg"/>
          <p:cNvPicPr/>
          <p:nvPr/>
        </p:nvPicPr>
        <p:blipFill>
          <a:blip r:embed="rId3">
            <a:extLst/>
          </a:blip>
          <a:stretch>
            <a:fillRect/>
          </a:stretch>
        </p:blipFill>
        <p:spPr>
          <a:xfrm>
            <a:off x="685800" y="228600"/>
            <a:ext cx="8477250" cy="5991225"/>
          </a:xfrm>
          <a:prstGeom prst="rect">
            <a:avLst/>
          </a:prstGeom>
          <a:ln w="12700">
            <a:miter lim="400000"/>
          </a:ln>
        </p:spPr>
      </p:pic>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Map 23–2 </a:t>
            </a:r>
            <a:r>
              <a:rPr sz="1045">
                <a:solidFill>
                  <a:srgbClr val="482400"/>
                </a:solidFill>
                <a:latin typeface="Arial Bold"/>
                <a:ea typeface="Arial Bold"/>
                <a:cs typeface="Arial Bold"/>
                <a:sym typeface="Arial Bold"/>
              </a:rPr>
              <a:t>EUROPEAN INDUSTRIALIZATION, 1860–1913</a:t>
            </a:r>
            <a:r>
              <a:rPr sz="1045">
                <a:solidFill>
                  <a:srgbClr val="482400"/>
                </a:solidFill>
                <a:latin typeface="Arial"/>
                <a:ea typeface="Arial"/>
                <a:cs typeface="Arial"/>
                <a:sym typeface="Arial"/>
              </a:rPr>
              <a:t> In 1860 Britain was far more industrialized than other European countries. In the following half-century, industrial output rose significantly, if unevenly, across much of Western Europe, especially in the new German Empire. The economies of the Balkan states and the Ottoman Empire, however, remained largely agricultural.</a:t>
            </a:r>
          </a:p>
        </p:txBody>
      </p:sp>
      <p:pic>
        <p:nvPicPr>
          <p:cNvPr id="149" name="KNB23M02.jpeg" descr="KNB23M02.jpg"/>
          <p:cNvPicPr/>
          <p:nvPr/>
        </p:nvPicPr>
        <p:blipFill>
          <a:blip r:embed="rId3">
            <a:extLst/>
          </a:blip>
          <a:stretch>
            <a:fillRect/>
          </a:stretch>
        </p:blipFill>
        <p:spPr>
          <a:xfrm>
            <a:off x="666750" y="762000"/>
            <a:ext cx="8477250" cy="4811713"/>
          </a:xfrm>
          <a:prstGeom prst="rect">
            <a:avLst/>
          </a:prstGeom>
          <a:ln w="12700">
            <a:miter lim="400000"/>
          </a:ln>
        </p:spPr>
      </p:pic>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