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lvl="0"/>
          </a:p>
        </p:txBody>
      </p:sp>
      <p:sp>
        <p:nvSpPr>
          <p:cNvPr id="117" name="Shape 11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lvl="0"/>
          </a:p>
        </p:txBody>
      </p:sp>
      <p:sp>
        <p:nvSpPr>
          <p:cNvPr id="125" name="Shape 125"/>
          <p:cNvSpPr/>
          <p:nvPr>
            <p:ph type="body" sz="quarter" idx="1"/>
          </p:nvPr>
        </p:nvSpPr>
        <p:spPr>
          <a:prstGeom prst="rect">
            <a:avLst/>
          </a:prstGeom>
        </p:spPr>
        <p:txBody>
          <a:bodyPr/>
          <a:lstStyle/>
          <a:p>
            <a:pPr lvl="0">
              <a:lnSpc>
                <a:spcPct val="90000"/>
              </a:lnSpc>
              <a:defRPr sz="1800"/>
            </a:pPr>
            <a:r>
              <a:rPr sz="1100">
                <a:latin typeface="Arial"/>
                <a:ea typeface="Arial"/>
                <a:cs typeface="Arial"/>
                <a:sym typeface="Arial"/>
              </a:rPr>
              <a:t>This portrait of Napoleon on his throne by Jean Ingres (1780–1867) shows him in the splendor of an imperial monarch who embodies the total power of the state.</a:t>
            </a:r>
            <a:endParaRPr sz="1100">
              <a:latin typeface="Calibri"/>
              <a:ea typeface="Calibri"/>
              <a:cs typeface="Calibri"/>
              <a:sym typeface="Calibri"/>
            </a:endParaRPr>
          </a:p>
          <a:p>
            <a:pPr lvl="0">
              <a:lnSpc>
                <a:spcPct val="90000"/>
              </a:lnSpc>
              <a:defRPr sz="1800"/>
            </a:pPr>
            <a:r>
              <a:rPr sz="1100">
                <a:latin typeface="Arial"/>
                <a:ea typeface="Arial"/>
                <a:cs typeface="Arial"/>
                <a:sym typeface="Arial"/>
              </a:rPr>
              <a:t>Jean Auguste Dominique Ingres (1780–1867), </a:t>
            </a:r>
            <a:r>
              <a:rPr i="1" sz="1100">
                <a:latin typeface="Arial"/>
                <a:ea typeface="Arial"/>
                <a:cs typeface="Arial"/>
                <a:sym typeface="Arial"/>
              </a:rPr>
              <a:t>Napoleon on His Imperial Throne, 1806</a:t>
            </a:r>
            <a:r>
              <a:rPr sz="1100">
                <a:latin typeface="Arial"/>
                <a:ea typeface="Arial"/>
                <a:cs typeface="Arial"/>
                <a:sym typeface="Arial"/>
              </a:rPr>
              <a:t>. Oil on canvas, 259 × 162 cm. Musée des Beaux-Arts, Rennes. Photograph © Erich Lessing/Art Resource, 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lvl="0"/>
          </a:p>
        </p:txBody>
      </p:sp>
      <p:sp>
        <p:nvSpPr>
          <p:cNvPr id="224" name="Shape 2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this political cartoon of the Congress of Vienna, Tallyrand simply watches which way the wind is blowing, Castlereagh hesitates, while the monarchs of Russia, Prussia, and Austria form the dance of the Holy Alliance. The king of Saxony holds on to his crown and the republic of Geneva pays homage to the kingdom of Sardinia.</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bpk, Berlin/Art Resource, 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lvl="0"/>
          </a:p>
        </p:txBody>
      </p:sp>
      <p:sp>
        <p:nvSpPr>
          <p:cNvPr id="229" name="Shape 22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19–3 </a:t>
            </a:r>
            <a:r>
              <a:rPr sz="1200">
                <a:latin typeface="Arial Bold"/>
                <a:ea typeface="Arial Bold"/>
                <a:cs typeface="Arial Bold"/>
                <a:sym typeface="Arial Bold"/>
              </a:rPr>
              <a:t>THE GERMAN STATES AFTER 1815 </a:t>
            </a:r>
            <a:r>
              <a:rPr sz="1200">
                <a:latin typeface="Arial"/>
                <a:ea typeface="Arial"/>
                <a:cs typeface="Arial"/>
                <a:sym typeface="Arial"/>
              </a:rPr>
              <a:t>The German states continued to cooperate in a loose confederation, but maintained their independence. Independence was not restored to the small principalities that had been eliminated during the Napoleonic era.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lvl="0"/>
          </a:p>
        </p:txBody>
      </p:sp>
      <p:sp>
        <p:nvSpPr>
          <p:cNvPr id="240" name="Shape 24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19–4 </a:t>
            </a:r>
            <a:r>
              <a:rPr sz="1200">
                <a:latin typeface="Arial Bold"/>
                <a:ea typeface="Arial Bold"/>
                <a:cs typeface="Arial Bold"/>
                <a:sym typeface="Arial Bold"/>
              </a:rPr>
              <a:t>EUROPE 1815, AFTER THE CONGRESS OF VIENNA</a:t>
            </a:r>
            <a:r>
              <a:rPr sz="1200">
                <a:latin typeface="Arial"/>
                <a:ea typeface="Arial"/>
                <a:cs typeface="Arial"/>
                <a:sym typeface="Arial"/>
              </a:rPr>
              <a:t> The Congress of Vienna achieved the post-Napoleonic territorial adjustments shown on the map. The most notable arrangements dealt with areas along France’s borders (the Netherlands, Prussia, Switzerland, and Piedmont) and in Poland and northern Italy.</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lvl="0"/>
          </a:p>
        </p:txBody>
      </p:sp>
      <p:sp>
        <p:nvSpPr>
          <p:cNvPr id="257" name="Shape 25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George Gordon, Lord Byron (1788–1824), chose Albanian attire for this portrait. A famous supporter of the Greek Revolution, which would cost him his life (he died of fever in Greece in 1824), Byron proudly suggested he was capable of embodying many different personalities and participating in different cultural traditions. In England, his personal life was considered scandalous.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 New York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lvl="0"/>
          </a:p>
        </p:txBody>
      </p:sp>
      <p:sp>
        <p:nvSpPr>
          <p:cNvPr id="271" name="Shape 27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John Constable’s </a:t>
            </a:r>
            <a:r>
              <a:rPr i="1" sz="1200">
                <a:latin typeface="Arial"/>
                <a:ea typeface="Arial"/>
                <a:cs typeface="Arial"/>
                <a:sym typeface="Arial"/>
              </a:rPr>
              <a:t>Salisbury Cathedral </a:t>
            </a:r>
            <a:r>
              <a:rPr sz="1200">
                <a:latin typeface="Arial"/>
                <a:ea typeface="Arial"/>
                <a:cs typeface="Arial"/>
                <a:sym typeface="Arial"/>
              </a:rPr>
              <a:t>from the Meadows displays the appeal of Romantic art to both medieval monuments and the sublime power of nature.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Art Resource, NY. © The National Gallery, London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lvl="0"/>
          </a:p>
        </p:txBody>
      </p:sp>
      <p:sp>
        <p:nvSpPr>
          <p:cNvPr id="276" name="Shape 27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Caspar David Friedrich’s The Polar Sea illustrated the power of nature to diminish the creations of humankind as seen in the wrecked ship on the right of the painting.</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Kunsthalle, Hamburg, Germany/A.K.G., Berlin/ SuperStock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lvl="0"/>
          </a:p>
        </p:txBody>
      </p:sp>
      <p:sp>
        <p:nvSpPr>
          <p:cNvPr id="281" name="Shape 28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Joseph Mallord William Turner’s </a:t>
            </a:r>
            <a:r>
              <a:rPr i="1" sz="1200">
                <a:latin typeface="Arial"/>
                <a:ea typeface="Arial"/>
                <a:cs typeface="Arial"/>
                <a:sym typeface="Arial"/>
              </a:rPr>
              <a:t>Rain, Steam, and Speed—The Great Western Railway </a:t>
            </a:r>
            <a:r>
              <a:rPr sz="1200">
                <a:latin typeface="Arial"/>
                <a:ea typeface="Arial"/>
                <a:cs typeface="Arial"/>
                <a:sym typeface="Arial"/>
              </a:rPr>
              <a:t>captured the tensions many Europeans felt between their natural environment and the new technology of the industrial age. </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Joseph Mallord William Turner, 1775–1851, </a:t>
            </a:r>
            <a:r>
              <a:rPr i="1" sz="1200">
                <a:latin typeface="Arial"/>
                <a:ea typeface="Arial"/>
                <a:cs typeface="Arial"/>
                <a:sym typeface="Arial"/>
              </a:rPr>
              <a:t>Rain, Steam, and Speed—The Great Western Railway </a:t>
            </a:r>
            <a:r>
              <a:rPr sz="1200">
                <a:latin typeface="Arial"/>
                <a:ea typeface="Arial"/>
                <a:cs typeface="Arial"/>
                <a:sym typeface="Arial"/>
              </a:rPr>
              <a:t>1844. Oil on canvas, 90.8 × 121.9. The National Gallery, London/Art Resource, NY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lvl="0"/>
          </a:p>
        </p:txBody>
      </p:sp>
      <p:sp>
        <p:nvSpPr>
          <p:cNvPr id="298" name="Shape 29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When Napoleon invaded Egypt in 1799, he met stiff resistance. On July 25, however, the French won a decisive victory. This painting of that battle by Baron Antoine Gros (1771–1835) emphasizes French heroism and Muslim defeat. Such an outlook was typical of European views of Arabs and the Islamic world.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Antoine Jean Gros (1771–1835). Detail</a:t>
            </a:r>
            <a:r>
              <a:rPr i="1" sz="1200">
                <a:latin typeface="Arial"/>
                <a:ea typeface="Arial"/>
                <a:cs typeface="Arial"/>
                <a:sym typeface="Arial"/>
              </a:rPr>
              <a:t>, Battle of Aboukir, July 25, 1799</a:t>
            </a:r>
            <a:r>
              <a:rPr sz="1200">
                <a:latin typeface="Arial"/>
                <a:ea typeface="Arial"/>
                <a:cs typeface="Arial"/>
                <a:sym typeface="Arial"/>
              </a:rPr>
              <a:t>, c. 1806. Oil on canvas. Chateaux de Versailles et de Trianon, Versailles, France. Giraudon/Art Resource, NY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lvl="0"/>
          </a:p>
        </p:txBody>
      </p:sp>
      <p:sp>
        <p:nvSpPr>
          <p:cNvPr id="154" name="Shape 154"/>
          <p:cNvSpPr/>
          <p:nvPr>
            <p:ph type="body" sz="quarter" idx="1"/>
          </p:nvPr>
        </p:nvSpPr>
        <p:spPr>
          <a:prstGeom prst="rect">
            <a:avLst/>
          </a:prstGeom>
        </p:spPr>
        <p:txBody>
          <a:bodyPr/>
          <a:lstStyle/>
          <a:p>
            <a:pPr lvl="0">
              <a:lnSpc>
                <a:spcPct val="100000"/>
              </a:lnSpc>
              <a:spcBef>
                <a:spcPts val="400"/>
              </a:spcBef>
              <a:defRPr sz="1800"/>
            </a:pPr>
            <a:r>
              <a:rPr sz="1200">
                <a:latin typeface="Arial Bold"/>
                <a:ea typeface="Arial Bold"/>
                <a:cs typeface="Arial Bold"/>
                <a:sym typeface="Arial Bold"/>
              </a:rPr>
              <a:t>The Coronation of Napoleon</a:t>
            </a:r>
            <a:r>
              <a:rPr sz="1200">
                <a:latin typeface="Arial"/>
                <a:ea typeface="Arial"/>
                <a:cs typeface="Arial"/>
                <a:sym typeface="Arial"/>
              </a:rPr>
              <a:t> Jacques-Louis David </a:t>
            </a:r>
            <a:r>
              <a:rPr sz="1200">
                <a:latin typeface="Calibri"/>
                <a:ea typeface="Calibri"/>
                <a:cs typeface="Calibri"/>
                <a:sym typeface="Calibri"/>
              </a:rPr>
              <a:t>recorded the elaborate coronation of Napoleon in a monumental painting that revealed the enormous political and religious tensions of that event, which involved the kind of ritual and ceremony associated with the monarchy of the ancien régime.</a:t>
            </a:r>
            <a:endParaRPr sz="5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Jacques-Louis David (1748–1825), </a:t>
            </a:r>
            <a:r>
              <a:rPr i="1" sz="1200">
                <a:latin typeface="Calibri"/>
                <a:ea typeface="Calibri"/>
                <a:cs typeface="Calibri"/>
                <a:sym typeface="Calibri"/>
              </a:rPr>
              <a:t>Consecration of the Emperor Napoleon I and Coronation of Empress Josephine, 1806–07. </a:t>
            </a:r>
            <a:r>
              <a:rPr sz="1200">
                <a:latin typeface="Calibri"/>
                <a:ea typeface="Calibri"/>
                <a:cs typeface="Calibri"/>
                <a:sym typeface="Calibri"/>
              </a:rPr>
              <a:t>Louvre, (Museum), Paris, France/Scala/Art Resource, NY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lvl="0"/>
          </a:p>
        </p:txBody>
      </p:sp>
      <p:sp>
        <p:nvSpPr>
          <p:cNvPr id="162" name="Shape 162"/>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Toussaint L’Ouverture (1746–1803) began the revolt that led to Haitian independence in 1804.</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Library of Congress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lvl="0"/>
          </a:p>
        </p:txBody>
      </p:sp>
      <p:sp>
        <p:nvSpPr>
          <p:cNvPr id="170" name="Shape 170"/>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By the time this painting was completed in 1807, Nelson was already a hero in Britain. Here he is depicted on his deathbed aboard his ship the Victory, during the British defeat of French and Spanish fleets at the Battle of Trafalgar in 1805. The lighting that illuminates Nelson’s suffering face evokes religious paintings and suggests martyrdom.</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Arthur William Devis, “The Death of Nelson.” Oil on canvas. The Granger Collection, NYC— All rights reserved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lvl="0"/>
          </a:p>
        </p:txBody>
      </p:sp>
      <p:sp>
        <p:nvSpPr>
          <p:cNvPr id="178" name="Shape 17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this 1806 caricature by the famous English artist James Gillray, Napoleon is shown as a baker who creates new kings as easily as gingerbread cookies. His new allies in the Rhine Confederation, including the rulers of Württemberg, Bavaria, and Saxony, are placed in the “New French Oven for Imperial Gingerbread.”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‘Tiddy- Doll, the Great French Gingerbread Maker, Drawing Out a New Batch of Kings. His Man, Hopping Talley, Mixing Up the Dough’, pub. by Hannah Humphrey, 23rd January 1806 (aquatint), Gillray, James (1757–1815). Leeds Museums and Galleries (City Art Gallery) U.K./The Bridgeman Art Library International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lvl="0"/>
          </a:p>
        </p:txBody>
      </p:sp>
      <p:sp>
        <p:nvSpPr>
          <p:cNvPr id="186" name="Shape 18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19–1 </a:t>
            </a:r>
            <a:r>
              <a:rPr sz="1200">
                <a:latin typeface="Arial Bold"/>
                <a:ea typeface="Arial Bold"/>
                <a:cs typeface="Arial Bold"/>
                <a:sym typeface="Arial Bold"/>
              </a:rPr>
              <a:t>THE CONTINENTAL SYSTEM, 1806–1810</a:t>
            </a:r>
            <a:r>
              <a:rPr sz="1200">
                <a:latin typeface="Arial"/>
                <a:ea typeface="Arial"/>
                <a:cs typeface="Arial"/>
                <a:sym typeface="Arial"/>
              </a:rPr>
              <a:t> Napoleon hoped to cut off all British trade with the European continent and thereby drive the British from the war.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lvl="0"/>
          </a:p>
        </p:txBody>
      </p:sp>
      <p:sp>
        <p:nvSpPr>
          <p:cNvPr id="194" name="Shape 19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Nicholas Appert (1749–1841) invented canning as a way of preserving food nutritiously. Canned food could be transported over long distances without spoiling.</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Private Collection/ Bridgeman Art Library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lvl="0"/>
          </a:p>
        </p:txBody>
      </p:sp>
      <p:sp>
        <p:nvSpPr>
          <p:cNvPr id="202" name="Shape 20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Francisco de Goya y Lucientes recorded Napoleon’s troops executing Spanish guerilla fighters who had rebelled against the French occupation in </a:t>
            </a:r>
            <a:r>
              <a:rPr i="1" sz="1200">
                <a:latin typeface="Arial"/>
                <a:ea typeface="Arial"/>
                <a:cs typeface="Arial"/>
                <a:sym typeface="Arial"/>
              </a:rPr>
              <a:t>The Third of May, 1808</a:t>
            </a:r>
            <a:r>
              <a:rPr sz="1200">
                <a:latin typeface="Arial"/>
                <a:ea typeface="Arial"/>
                <a:cs typeface="Arial"/>
                <a:sym typeface="Arial"/>
              </a:rPr>
              <a: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PRISMA/VWPICS/© Visual&amp;Written SL / Alamy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lvl="0"/>
          </a:p>
        </p:txBody>
      </p:sp>
      <p:sp>
        <p:nvSpPr>
          <p:cNvPr id="210" name="Shape 21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19–2 </a:t>
            </a:r>
            <a:r>
              <a:rPr sz="1200">
                <a:latin typeface="Arial Bold"/>
                <a:ea typeface="Arial Bold"/>
                <a:cs typeface="Arial Bold"/>
                <a:sym typeface="Arial Bold"/>
              </a:rPr>
              <a:t>NAPOLEONIC EUROPE IN LATE 1812</a:t>
            </a:r>
            <a:r>
              <a:rPr sz="1200">
                <a:latin typeface="Arial"/>
                <a:ea typeface="Arial"/>
                <a:cs typeface="Arial"/>
                <a:sym typeface="Arial"/>
              </a:rPr>
              <a:t> By mid-1812 the areas shown in peach were incorporated into France, and most of the rest of Europe was directly controlled by or allied with Napoleon. But Russia had withdrawn from the failing Continental System, and the decline of Napoleon was about to begin.</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1" name="Shape 1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4" name="Shape 1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5" name="Shape 1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7"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8" name="Shape 88"/>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9"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0"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1" name="Shape 91"/>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2" name="Shape 92"/>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3" name="Shape 9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4" name="Shape 9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5" name="Shape 9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7"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8" name="Shape 98"/>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9"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0"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1" name="Shape 101"/>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2" name="Shape 102"/>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3" name="Shape 10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4" name="Shape 10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5" name="Shape 10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7"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8" name="Shape 108"/>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9"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10"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1" name="Shape 111"/>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2" name="Shape 112"/>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3" name="Shape 11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4" name="Shape 11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5" name="Shape 11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7" name="Shape 17"/>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8" name="Shape 18"/>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9" name="Shape 1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1"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2" name="Shape 22"/>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3"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4"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5" name="Shape 25"/>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6" name="Shape 26"/>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7" name="Shape 2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0" name="Shape 3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3" name="Shape 3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4" name="Shape 3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5" name="Shape 35"/>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6" name="Shape 36"/>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7" name="Shape 3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0" name="Shape 4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3" name="Shape 4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4" name="Shape 4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5" name="Shape 45"/>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6" name="Shape 46"/>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7" name="Shape 4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0" name="Shape 5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3" name="Shape 5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4" name="Shape 5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5" name="Shape 55"/>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6" name="Shape 56"/>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7" name="Shape 5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0" name="Shape 6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3" name="Shape 6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4" name="Shape 6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5" name="Shape 65"/>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6" name="Shape 66"/>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7" name="Shape 6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0" name="Shape 7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3" name="Shape 7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4" name="Shape 7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5" name="Shape 7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7"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8" name="Shape 78"/>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9"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0"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1" name="Shape 81"/>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2" name="Shape 82"/>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3" name="Shape 8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4" name="Shape 8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5" name="Shape 8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6" name="Shape 6"/>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7" name="Shape 7"/>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 name="Shape 8"/>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nvSpPr>
        <p:spPr>
          <a:xfrm>
            <a:off x="1066800" y="4191000"/>
            <a:ext cx="76200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19</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Age of Napoleon </a:t>
            </a:r>
            <a:br>
              <a:rPr sz="3000">
                <a:latin typeface="Times New Roman"/>
                <a:ea typeface="Times New Roman"/>
                <a:cs typeface="Times New Roman"/>
                <a:sym typeface="Times New Roman"/>
              </a:rPr>
            </a:br>
            <a:r>
              <a:rPr sz="3000">
                <a:latin typeface="Times New Roman"/>
                <a:ea typeface="Times New Roman"/>
                <a:cs typeface="Times New Roman"/>
                <a:sym typeface="Times New Roman"/>
              </a:rPr>
              <a:t>and the Triumph of Romanticism</a:t>
            </a:r>
          </a:p>
        </p:txBody>
      </p:sp>
      <p:pic>
        <p:nvPicPr>
          <p:cNvPr id="120"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Napoleon’s Dynasty</a:t>
            </a:r>
          </a:p>
        </p:txBody>
      </p:sp>
      <p:sp>
        <p:nvSpPr>
          <p:cNvPr id="149" name="Shape 14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Another new constitution makes Napoleon Emperor of the French</a:t>
            </a:r>
            <a:endParaRPr sz="3000"/>
          </a:p>
          <a:p>
            <a:pPr lvl="0">
              <a:buBlip>
                <a:blip r:embed="rId2"/>
              </a:buBlip>
              <a:defRPr sz="1800"/>
            </a:pPr>
            <a:r>
              <a:rPr sz="3000"/>
              <a:t>Napoleon crowns himself Napoleon I</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94944">
              <a:defRPr sz="1800">
                <a:solidFill>
                  <a:srgbClr val="000000"/>
                </a:solidFill>
              </a:defRPr>
            </a:pPr>
            <a:r>
              <a:rPr sz="835">
                <a:solidFill>
                  <a:srgbClr val="482400"/>
                </a:solidFill>
                <a:latin typeface="Arial Bold"/>
                <a:ea typeface="Arial Bold"/>
                <a:cs typeface="Arial Bold"/>
                <a:sym typeface="Arial Bold"/>
              </a:rPr>
              <a:t>The Coronation of Napoleon</a:t>
            </a:r>
            <a:r>
              <a:rPr sz="835">
                <a:solidFill>
                  <a:srgbClr val="482400"/>
                </a:solidFill>
                <a:latin typeface="Arial"/>
                <a:ea typeface="Arial"/>
                <a:cs typeface="Arial"/>
                <a:sym typeface="Arial"/>
              </a:rPr>
              <a:t> Jacques-Louis David </a:t>
            </a:r>
            <a:r>
              <a:rPr sz="835">
                <a:latin typeface="Times New Roman (Headings)"/>
                <a:ea typeface="Times New Roman (Headings)"/>
                <a:cs typeface="Times New Roman (Headings)"/>
                <a:sym typeface="Times New Roman (Headings)"/>
              </a:rPr>
              <a:t>recorded the elaborate coronation of Napoleon in a monumental painting that revealed the enormous political and religious tensions of that event, which involved the kind of ritual and ceremony associated with the monarchy of the ancien régime.</a:t>
            </a:r>
            <a:br>
              <a:rPr sz="835">
                <a:latin typeface="Times New Roman (Headings)"/>
                <a:ea typeface="Times New Roman (Headings)"/>
                <a:cs typeface="Times New Roman (Headings)"/>
                <a:sym typeface="Times New Roman (Headings)"/>
              </a:rPr>
            </a:br>
            <a:r>
              <a:rPr sz="835">
                <a:latin typeface="Times New Roman (Headings)"/>
                <a:ea typeface="Times New Roman (Headings)"/>
                <a:cs typeface="Times New Roman (Headings)"/>
                <a:sym typeface="Times New Roman (Headings)"/>
              </a:rPr>
              <a:t>Jacques-Louis David (1748–1825), </a:t>
            </a:r>
            <a:r>
              <a:rPr i="1" sz="835">
                <a:latin typeface="Times New Roman (Headings)"/>
                <a:ea typeface="Times New Roman (Headings)"/>
                <a:cs typeface="Times New Roman (Headings)"/>
                <a:sym typeface="Times New Roman (Headings)"/>
              </a:rPr>
              <a:t>Consecration of the Emperor Napoleon I and Coronation of Empress Josephine, 1806–07. </a:t>
            </a:r>
            <a:r>
              <a:rPr sz="835">
                <a:latin typeface="Times New Roman (Headings)"/>
                <a:ea typeface="Times New Roman (Headings)"/>
                <a:cs typeface="Times New Roman (Headings)"/>
                <a:sym typeface="Times New Roman (Headings)"/>
              </a:rPr>
              <a:t>Louvre, (Museum), Paris, France/Scala/Art Resource, NY</a:t>
            </a:r>
          </a:p>
        </p:txBody>
      </p:sp>
      <p:pic>
        <p:nvPicPr>
          <p:cNvPr id="152" name="AAABRCR0.jpeg" descr="AAABRCR0.jpg"/>
          <p:cNvPicPr/>
          <p:nvPr/>
        </p:nvPicPr>
        <p:blipFill>
          <a:blip r:embed="rId3">
            <a:extLst/>
          </a:blip>
          <a:stretch>
            <a:fillRect/>
          </a:stretch>
        </p:blipFill>
        <p:spPr>
          <a:xfrm>
            <a:off x="685800" y="457200"/>
            <a:ext cx="8477250" cy="5502275"/>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Haitian Revolution</a:t>
            </a:r>
          </a:p>
        </p:txBody>
      </p:sp>
      <p:sp>
        <p:nvSpPr>
          <p:cNvPr id="157" name="Shape 15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Francois-Dominique Toussaint L’Ouverture </a:t>
            </a:r>
            <a:r>
              <a:rPr sz="3000"/>
              <a:t>– former slave leads successful slave revolt against white Frenchmen and freed mulattos in Haiti (1791)</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Toussaint L’Ouverture (1746–1803) began the revolt that led to Haitian independence in 1804.</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Library of Congress</a:t>
            </a:r>
          </a:p>
        </p:txBody>
      </p:sp>
      <p:pic>
        <p:nvPicPr>
          <p:cNvPr id="160" name="AAACFCY0.jpeg" descr="AAACFCY0.jpg"/>
          <p:cNvPicPr/>
          <p:nvPr/>
        </p:nvPicPr>
        <p:blipFill>
          <a:blip r:embed="rId3">
            <a:extLst/>
          </a:blip>
          <a:stretch>
            <a:fillRect/>
          </a:stretch>
        </p:blipFill>
        <p:spPr>
          <a:xfrm>
            <a:off x="1524000" y="0"/>
            <a:ext cx="6756400" cy="640080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Napoleon’s Empire</a:t>
            </a:r>
          </a:p>
        </p:txBody>
      </p:sp>
      <p:sp>
        <p:nvSpPr>
          <p:cNvPr id="165" name="Shape 16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Army gets involved in Haiti, Dutch Republic, Italy, Switzerland, and the reorganization of Germany</a:t>
            </a:r>
            <a:endParaRPr sz="2800"/>
          </a:p>
          <a:p>
            <a:pPr lvl="0" marL="320039" indent="-320039">
              <a:lnSpc>
                <a:spcPct val="90000"/>
              </a:lnSpc>
              <a:spcBef>
                <a:spcPts val="600"/>
              </a:spcBef>
              <a:buBlip>
                <a:blip r:embed="rId2"/>
              </a:buBlip>
              <a:defRPr sz="1800"/>
            </a:pPr>
            <a:r>
              <a:rPr sz="2800"/>
              <a:t>British naval supremacy – the British under </a:t>
            </a:r>
            <a:r>
              <a:rPr sz="2800">
                <a:latin typeface="Verdana Bold"/>
                <a:ea typeface="Verdana Bold"/>
                <a:cs typeface="Verdana Bold"/>
                <a:sym typeface="Verdana Bold"/>
              </a:rPr>
              <a:t>Lord Nelson </a:t>
            </a:r>
            <a:r>
              <a:rPr sz="2800"/>
              <a:t>destroy French and Spanish forces at the </a:t>
            </a:r>
            <a:r>
              <a:rPr sz="2800">
                <a:latin typeface="Verdana Bold"/>
                <a:ea typeface="Verdana Bold"/>
                <a:cs typeface="Verdana Bold"/>
                <a:sym typeface="Verdana Bold"/>
              </a:rPr>
              <a:t>Battle of Trafalgar</a:t>
            </a:r>
            <a:endParaRPr sz="2800"/>
          </a:p>
          <a:p>
            <a:pPr lvl="0" marL="320039" indent="-320039">
              <a:lnSpc>
                <a:spcPct val="90000"/>
              </a:lnSpc>
              <a:spcBef>
                <a:spcPts val="600"/>
              </a:spcBef>
              <a:buBlip>
                <a:blip r:embed="rId2"/>
              </a:buBlip>
              <a:defRPr sz="1800"/>
            </a:pPr>
            <a:r>
              <a:rPr sz="2800"/>
              <a:t>Defeats Austria and Russia at Austerlitz –  becomes King of Italy</a:t>
            </a:r>
            <a:endParaRPr sz="2800"/>
          </a:p>
          <a:p>
            <a:pPr lvl="0" marL="320039" indent="-320039">
              <a:lnSpc>
                <a:spcPct val="90000"/>
              </a:lnSpc>
              <a:spcBef>
                <a:spcPts val="600"/>
              </a:spcBef>
              <a:buBlip>
                <a:blip r:embed="rId2"/>
              </a:buBlip>
              <a:defRPr sz="1800"/>
            </a:pPr>
            <a:r>
              <a:rPr sz="2800"/>
              <a:t>Defeats Russia and Prussia to control all of Germany</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58951">
              <a:defRPr sz="1800">
                <a:solidFill>
                  <a:srgbClr val="000000"/>
                </a:solidFill>
              </a:defRPr>
            </a:pPr>
            <a:r>
              <a:rPr sz="913">
                <a:latin typeface="Times New Roman (Headings)"/>
                <a:ea typeface="Times New Roman (Headings)"/>
                <a:cs typeface="Times New Roman (Headings)"/>
                <a:sym typeface="Times New Roman (Headings)"/>
              </a:rPr>
              <a:t>By the time this painting was completed in 1807, Nelson was already a hero in Britain. Here he is depicted on his deathbed aboard his ship the Victory, during the British defeat of French and Spanish fleets at the Battle of Trafalgar in 1805. The lighting that illuminates Nelson’s suffering face evokes religious paintings and suggests martyrdom.</a:t>
            </a:r>
            <a:br>
              <a:rPr sz="913">
                <a:latin typeface="Times New Roman (Headings)"/>
                <a:ea typeface="Times New Roman (Headings)"/>
                <a:cs typeface="Times New Roman (Headings)"/>
                <a:sym typeface="Times New Roman (Headings)"/>
              </a:rPr>
            </a:br>
            <a:r>
              <a:rPr sz="913">
                <a:latin typeface="Times New Roman (Headings)"/>
                <a:ea typeface="Times New Roman (Headings)"/>
                <a:cs typeface="Times New Roman (Headings)"/>
                <a:sym typeface="Times New Roman (Headings)"/>
              </a:rPr>
              <a:t>Arthur William Devis, “The Death of Nelson.” Oil on canvas. The Granger Collection, NYC— All rights reserved.</a:t>
            </a:r>
          </a:p>
        </p:txBody>
      </p:sp>
      <p:pic>
        <p:nvPicPr>
          <p:cNvPr id="168" name="0028611.jpeg" descr="0028611.jpg"/>
          <p:cNvPicPr/>
          <p:nvPr/>
        </p:nvPicPr>
        <p:blipFill>
          <a:blip r:embed="rId3">
            <a:extLst/>
          </a:blip>
          <a:stretch>
            <a:fillRect/>
          </a:stretch>
        </p:blipFill>
        <p:spPr>
          <a:xfrm>
            <a:off x="685800" y="55562"/>
            <a:ext cx="8477250" cy="6345238"/>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Treaty of Tilsit</a:t>
            </a:r>
          </a:p>
        </p:txBody>
      </p:sp>
      <p:sp>
        <p:nvSpPr>
          <p:cNvPr id="173" name="Shape 1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Prussia and Russia make peace with Napoleon and become allies</a:t>
            </a:r>
            <a:endParaRPr sz="3000"/>
          </a:p>
          <a:p>
            <a:pPr lvl="0">
              <a:buBlip>
                <a:blip r:embed="rId2"/>
              </a:buBlip>
              <a:defRPr sz="1800"/>
            </a:pPr>
            <a:r>
              <a:rPr sz="3000"/>
              <a:t>Prussia loses half its territory</a:t>
            </a:r>
            <a:endParaRPr sz="3000"/>
          </a:p>
          <a:p>
            <a:pPr lvl="0">
              <a:buBlip>
                <a:blip r:embed="rId2"/>
              </a:buBlip>
              <a:defRPr sz="1800"/>
            </a:pPr>
            <a:r>
              <a:rPr sz="3000"/>
              <a:t>Napoleon gave satellite states to his family members </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30936">
              <a:defRPr sz="1800">
                <a:solidFill>
                  <a:srgbClr val="000000"/>
                </a:solidFill>
              </a:defRPr>
            </a:pPr>
            <a:r>
              <a:rPr sz="759">
                <a:solidFill>
                  <a:srgbClr val="482400"/>
                </a:solidFill>
                <a:latin typeface="Arial"/>
                <a:ea typeface="Arial"/>
                <a:cs typeface="Arial"/>
                <a:sym typeface="Arial"/>
              </a:rPr>
              <a:t>In this 1806 caricature by the famous English artist James Gillray, Napoleon is shown as a baker who creates new kings as easily as gingerbread cookies. His new allies in the Rhine Confederation, including the rulers of Württemberg, Bavaria, and Saxony, are placed in the “New French Oven for Imperial Gingerbread.”</a:t>
            </a:r>
            <a:br>
              <a:rPr sz="759">
                <a:solidFill>
                  <a:srgbClr val="482400"/>
                </a:solidFill>
                <a:latin typeface="Arial"/>
                <a:ea typeface="Arial"/>
                <a:cs typeface="Arial"/>
                <a:sym typeface="Arial"/>
              </a:rPr>
            </a:br>
            <a:r>
              <a:rPr sz="759">
                <a:solidFill>
                  <a:srgbClr val="482400"/>
                </a:solidFill>
                <a:latin typeface="Arial"/>
                <a:ea typeface="Arial"/>
                <a:cs typeface="Arial"/>
                <a:sym typeface="Arial"/>
              </a:rPr>
              <a:t>‘Tiddy- Doll, the Great French Gingerbread Maker, Drawing Out a New Batch of Kings. His Man, Hopping Talley, Mixing Up the Dough’, pub. by Hannah Humphrey, 23rd January 1806 (aquatint), Gillray, James (1757–1815). Leeds Museums and Galleries (City Art Gallery) U.K./The Bridgeman Art Library International</a:t>
            </a:r>
          </a:p>
        </p:txBody>
      </p:sp>
      <p:pic>
        <p:nvPicPr>
          <p:cNvPr id="176" name="LMG 144815.jpeg" descr="LMG 144815.jpg"/>
          <p:cNvPicPr/>
          <p:nvPr/>
        </p:nvPicPr>
        <p:blipFill>
          <a:blip r:embed="rId3">
            <a:extLst/>
          </a:blip>
          <a:stretch>
            <a:fillRect/>
          </a:stretch>
        </p:blipFill>
        <p:spPr>
          <a:xfrm>
            <a:off x="666750" y="381000"/>
            <a:ext cx="8477250" cy="5789613"/>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Continental System</a:t>
            </a:r>
          </a:p>
        </p:txBody>
      </p:sp>
      <p:sp>
        <p:nvSpPr>
          <p:cNvPr id="181" name="Shape 18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Napoleon wanted to cut Britain off from the main European continent</a:t>
            </a:r>
            <a:endParaRPr sz="2800"/>
          </a:p>
          <a:p>
            <a:pPr lvl="1" marL="720969" indent="-263769">
              <a:spcBef>
                <a:spcPts val="500"/>
              </a:spcBef>
              <a:buBlip>
                <a:blip r:embed="rId3"/>
              </a:buBlip>
              <a:defRPr sz="1800"/>
            </a:pPr>
            <a:r>
              <a:rPr sz="2400">
                <a:latin typeface="Verdana Bold"/>
                <a:ea typeface="Verdana Bold"/>
                <a:cs typeface="Verdana Bold"/>
                <a:sym typeface="Verdana Bold"/>
              </a:rPr>
              <a:t>Milan Decree of 1807 – </a:t>
            </a:r>
            <a:r>
              <a:rPr sz="2400"/>
              <a:t>attempted to stop neutral nations from trading with Britain</a:t>
            </a:r>
            <a:endParaRPr sz="2400"/>
          </a:p>
          <a:p>
            <a:pPr lvl="1" marL="720969" indent="-263769">
              <a:spcBef>
                <a:spcPts val="500"/>
              </a:spcBef>
              <a:buBlip>
                <a:blip r:embed="rId3"/>
              </a:buBlip>
              <a:defRPr sz="1800"/>
            </a:pPr>
            <a:r>
              <a:rPr sz="2400"/>
              <a:t>Plan fails because of British control of the seas</a:t>
            </a:r>
            <a:endParaRPr sz="2400"/>
          </a:p>
          <a:p>
            <a:pPr lvl="0" marL="320039" indent="-320039">
              <a:spcBef>
                <a:spcPts val="600"/>
              </a:spcBef>
              <a:buBlip>
                <a:blip r:embed="rId2"/>
              </a:buBlip>
              <a:defRPr sz="1800"/>
            </a:pPr>
            <a:r>
              <a:rPr sz="2800"/>
              <a:t>Tariff policies favor France</a:t>
            </a:r>
            <a:endParaRPr sz="2800"/>
          </a:p>
          <a:p>
            <a:pPr lvl="1" marL="720969" indent="-263769">
              <a:spcBef>
                <a:spcPts val="500"/>
              </a:spcBef>
              <a:buBlip>
                <a:blip r:embed="rId3"/>
              </a:buBlip>
              <a:defRPr sz="1800"/>
            </a:pPr>
            <a:r>
              <a:rPr sz="2400"/>
              <a:t>Caused resentment of foreign merchants</a:t>
            </a:r>
            <a:endParaRPr sz="2400"/>
          </a:p>
          <a:p>
            <a:pPr lvl="1" marL="720969" indent="-263769">
              <a:spcBef>
                <a:spcPts val="500"/>
              </a:spcBef>
              <a:buBlip>
                <a:blip r:embed="rId3"/>
              </a:buBlip>
              <a:defRPr sz="1800"/>
            </a:pPr>
            <a:r>
              <a:rPr sz="2400"/>
              <a:t>System not enforced</a:t>
            </a:r>
            <a:endParaRPr sz="2400"/>
          </a:p>
          <a:p>
            <a:pPr lvl="1" marL="720969" indent="-263769">
              <a:spcBef>
                <a:spcPts val="500"/>
              </a:spcBef>
              <a:buBlip>
                <a:blip r:embed="rId3"/>
              </a:buBlip>
              <a:defRPr sz="1800"/>
            </a:pPr>
            <a:r>
              <a:rPr sz="2400"/>
              <a:t>Leads eventually to Napoleon’s downfall</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19–1 </a:t>
            </a:r>
            <a:r>
              <a:rPr sz="1100">
                <a:solidFill>
                  <a:srgbClr val="482400"/>
                </a:solidFill>
                <a:latin typeface="Arial Bold"/>
                <a:ea typeface="Arial Bold"/>
                <a:cs typeface="Arial Bold"/>
                <a:sym typeface="Arial Bold"/>
              </a:rPr>
              <a:t>THE CONTINENTAL SYSTEM, 1806–1810</a:t>
            </a:r>
            <a:r>
              <a:rPr sz="1100">
                <a:solidFill>
                  <a:srgbClr val="482400"/>
                </a:solidFill>
                <a:latin typeface="Arial"/>
                <a:ea typeface="Arial"/>
                <a:cs typeface="Arial"/>
                <a:sym typeface="Arial"/>
              </a:rPr>
              <a:t> Napoleon hoped to cut off all British trade with the European continent and thereby drive the British from the war.</a:t>
            </a:r>
          </a:p>
        </p:txBody>
      </p:sp>
      <p:pic>
        <p:nvPicPr>
          <p:cNvPr id="184" name="KNB19M01.jpeg" descr="KNB19M01.jpg"/>
          <p:cNvPicPr/>
          <p:nvPr/>
        </p:nvPicPr>
        <p:blipFill>
          <a:blip r:embed="rId3">
            <a:extLst/>
          </a:blip>
          <a:stretch>
            <a:fillRect/>
          </a:stretch>
        </p:blipFill>
        <p:spPr>
          <a:xfrm>
            <a:off x="685800" y="152400"/>
            <a:ext cx="8477250" cy="6040438"/>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lnSpc>
                <a:spcPct val="90000"/>
              </a:lnSpc>
              <a:defRPr sz="1800">
                <a:solidFill>
                  <a:srgbClr val="000000"/>
                </a:solidFill>
              </a:defRPr>
            </a:pPr>
            <a:r>
              <a:rPr sz="1100">
                <a:solidFill>
                  <a:srgbClr val="482400"/>
                </a:solidFill>
                <a:latin typeface="Arial"/>
                <a:ea typeface="Arial"/>
                <a:cs typeface="Arial"/>
                <a:sym typeface="Arial"/>
              </a:rPr>
              <a:t>This portrait of Napoleon on his throne by Jean Ingres (1780–1867) shows him in the splendor of an imperial monarch who embodies the total power of the state.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Jean Auguste Dominique Ingres (1780–1867), </a:t>
            </a:r>
            <a:r>
              <a:rPr i="1" sz="1100">
                <a:solidFill>
                  <a:srgbClr val="482400"/>
                </a:solidFill>
                <a:latin typeface="Arial"/>
                <a:ea typeface="Arial"/>
                <a:cs typeface="Arial"/>
                <a:sym typeface="Arial"/>
              </a:rPr>
              <a:t>Napoleon on His Imperial Throne, 1806</a:t>
            </a:r>
            <a:r>
              <a:rPr sz="1100">
                <a:solidFill>
                  <a:srgbClr val="482400"/>
                </a:solidFill>
                <a:latin typeface="Arial"/>
                <a:ea typeface="Arial"/>
                <a:cs typeface="Arial"/>
                <a:sym typeface="Arial"/>
              </a:rPr>
              <a:t>. Oil on canvas, 259 × 162 cm. Musée des Beaux-Arts, Rennes. Photograph © Erich Lessing/Art Resource, NY</a:t>
            </a:r>
          </a:p>
        </p:txBody>
      </p:sp>
      <p:pic>
        <p:nvPicPr>
          <p:cNvPr id="123" name="AABIIEV0.jpeg" descr="AABIIEV0.jpg"/>
          <p:cNvPicPr/>
          <p:nvPr/>
        </p:nvPicPr>
        <p:blipFill>
          <a:blip r:embed="rId3">
            <a:extLst/>
          </a:blip>
          <a:stretch>
            <a:fillRect/>
          </a:stretch>
        </p:blipFill>
        <p:spPr>
          <a:xfrm>
            <a:off x="2551112" y="0"/>
            <a:ext cx="4651376"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 Nationalism and Prussian Reform</a:t>
            </a:r>
          </a:p>
        </p:txBody>
      </p:sp>
      <p:sp>
        <p:nvSpPr>
          <p:cNvPr id="189" name="Shape 1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Many German nationalists wanted a united German state without Napoleon</a:t>
            </a:r>
            <a:endParaRPr sz="2800"/>
          </a:p>
          <a:p>
            <a:pPr lvl="0" marL="320039" indent="-320039">
              <a:lnSpc>
                <a:spcPct val="90000"/>
              </a:lnSpc>
              <a:spcBef>
                <a:spcPts val="600"/>
              </a:spcBef>
              <a:buBlip>
                <a:blip r:embed="rId2"/>
              </a:buBlip>
              <a:defRPr sz="1800"/>
            </a:pPr>
            <a:r>
              <a:rPr sz="2800"/>
              <a:t>Prussia abolished serfdom</a:t>
            </a:r>
            <a:endParaRPr sz="2800"/>
          </a:p>
          <a:p>
            <a:pPr lvl="1" marL="720969" indent="-263769">
              <a:lnSpc>
                <a:spcPct val="90000"/>
              </a:lnSpc>
              <a:spcBef>
                <a:spcPts val="500"/>
              </a:spcBef>
              <a:buBlip>
                <a:blip r:embed="rId3"/>
              </a:buBlip>
              <a:defRPr sz="1800"/>
            </a:pPr>
            <a:r>
              <a:rPr sz="2400"/>
              <a:t>Junker nobility still owns most of the land</a:t>
            </a:r>
            <a:endParaRPr sz="2400"/>
          </a:p>
          <a:p>
            <a:pPr lvl="1" marL="720969" indent="-263769">
              <a:lnSpc>
                <a:spcPct val="90000"/>
              </a:lnSpc>
              <a:spcBef>
                <a:spcPts val="500"/>
              </a:spcBef>
              <a:buBlip>
                <a:blip r:embed="rId3"/>
              </a:buBlip>
              <a:defRPr sz="1800"/>
            </a:pPr>
            <a:r>
              <a:rPr sz="2400"/>
              <a:t>Many landless laborers</a:t>
            </a:r>
            <a:endParaRPr sz="2400"/>
          </a:p>
          <a:p>
            <a:pPr lvl="0" marL="320039" indent="-320039">
              <a:lnSpc>
                <a:spcPct val="90000"/>
              </a:lnSpc>
              <a:spcBef>
                <a:spcPts val="600"/>
              </a:spcBef>
              <a:buBlip>
                <a:blip r:embed="rId2"/>
              </a:buBlip>
              <a:defRPr sz="1800"/>
            </a:pPr>
            <a:r>
              <a:rPr sz="2800"/>
              <a:t>Attempted to increase military through reforms</a:t>
            </a:r>
            <a:endParaRPr sz="2800"/>
          </a:p>
          <a:p>
            <a:pPr lvl="1" marL="720969" indent="-263769">
              <a:lnSpc>
                <a:spcPct val="90000"/>
              </a:lnSpc>
              <a:spcBef>
                <a:spcPts val="500"/>
              </a:spcBef>
              <a:buBlip>
                <a:blip r:embed="rId3"/>
              </a:buBlip>
              <a:defRPr sz="1800"/>
            </a:pPr>
            <a:r>
              <a:rPr sz="2400"/>
              <a:t>Abolished inhumane military punishments</a:t>
            </a:r>
            <a:endParaRPr sz="2400"/>
          </a:p>
          <a:p>
            <a:pPr lvl="1" marL="720969" indent="-263769">
              <a:lnSpc>
                <a:spcPct val="90000"/>
              </a:lnSpc>
              <a:spcBef>
                <a:spcPts val="500"/>
              </a:spcBef>
              <a:buBlip>
                <a:blip r:embed="rId3"/>
              </a:buBlip>
              <a:defRPr sz="1800"/>
            </a:pPr>
            <a:r>
              <a:rPr sz="2400"/>
              <a:t>Opened officer corps to commoners</a:t>
            </a:r>
            <a:endParaRPr sz="2400"/>
          </a:p>
          <a:p>
            <a:pPr lvl="1" marL="720969" indent="-263769">
              <a:lnSpc>
                <a:spcPct val="90000"/>
              </a:lnSpc>
              <a:spcBef>
                <a:spcPts val="500"/>
              </a:spcBef>
              <a:buBlip>
                <a:blip r:embed="rId3"/>
              </a:buBlip>
              <a:defRPr sz="1800"/>
            </a:pPr>
            <a:r>
              <a:rPr sz="2400"/>
              <a:t>Promotions on basis of merit</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Nicholas Appert (1749–1841) invented canning as a way of preserving food nutritiously. Canned food could be transported over long distances without spoiling.</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Private Collection/ Bridgeman Art Library</a:t>
            </a:r>
          </a:p>
        </p:txBody>
      </p:sp>
      <p:pic>
        <p:nvPicPr>
          <p:cNvPr id="192" name="AADTWXG0.jpeg" descr="AADTWXG0.jpg"/>
          <p:cNvPicPr/>
          <p:nvPr/>
        </p:nvPicPr>
        <p:blipFill>
          <a:blip r:embed="rId3">
            <a:extLst/>
          </a:blip>
          <a:stretch>
            <a:fillRect/>
          </a:stretch>
        </p:blipFill>
        <p:spPr>
          <a:xfrm>
            <a:off x="1771650" y="0"/>
            <a:ext cx="6210300" cy="6400800"/>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Spanish and Austrian Wars </a:t>
            </a:r>
            <a:br>
              <a:rPr sz="4000">
                <a:solidFill>
                  <a:srgbClr val="482400"/>
                </a:solidFill>
              </a:rPr>
            </a:br>
            <a:r>
              <a:rPr sz="4000">
                <a:solidFill>
                  <a:srgbClr val="482400"/>
                </a:solidFill>
              </a:rPr>
              <a:t>of Liberation</a:t>
            </a:r>
          </a:p>
        </p:txBody>
      </p:sp>
      <p:sp>
        <p:nvSpPr>
          <p:cNvPr id="197" name="Shape 19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Spain</a:t>
            </a:r>
            <a:endParaRPr sz="2800"/>
          </a:p>
          <a:p>
            <a:pPr lvl="1" marL="720969" indent="-263769">
              <a:spcBef>
                <a:spcPts val="500"/>
              </a:spcBef>
              <a:buBlip>
                <a:blip r:embed="rId3"/>
              </a:buBlip>
              <a:defRPr sz="1800"/>
            </a:pPr>
            <a:r>
              <a:rPr sz="2400"/>
              <a:t>Napoleon’s brother Joseph on throne</a:t>
            </a:r>
            <a:endParaRPr sz="2400"/>
          </a:p>
          <a:p>
            <a:pPr lvl="1" marL="720969" indent="-263769">
              <a:spcBef>
                <a:spcPts val="500"/>
              </a:spcBef>
              <a:buBlip>
                <a:blip r:embed="rId3"/>
              </a:buBlip>
              <a:defRPr sz="1800"/>
            </a:pPr>
            <a:r>
              <a:rPr sz="2400"/>
              <a:t>Peasants and clergy rebel</a:t>
            </a:r>
            <a:endParaRPr sz="2400"/>
          </a:p>
          <a:p>
            <a:pPr lvl="1" marL="720969" indent="-263769">
              <a:spcBef>
                <a:spcPts val="500"/>
              </a:spcBef>
              <a:buBlip>
                <a:blip r:embed="rId3"/>
              </a:buBlip>
              <a:defRPr sz="1800"/>
            </a:pPr>
            <a:r>
              <a:rPr sz="2400"/>
              <a:t>Spanish guerrilla forces and English army under </a:t>
            </a:r>
            <a:r>
              <a:rPr sz="2400">
                <a:latin typeface="Verdana Bold"/>
                <a:ea typeface="Verdana Bold"/>
                <a:cs typeface="Verdana Bold"/>
                <a:sym typeface="Verdana Bold"/>
              </a:rPr>
              <a:t>Duke Wellington</a:t>
            </a:r>
            <a:r>
              <a:rPr sz="2400"/>
              <a:t> hasten Napoleon’s defeat</a:t>
            </a:r>
            <a:endParaRPr sz="2400"/>
          </a:p>
          <a:p>
            <a:pPr lvl="0" marL="320039" indent="-320039">
              <a:spcBef>
                <a:spcPts val="600"/>
              </a:spcBef>
              <a:buBlip>
                <a:blip r:embed="rId2"/>
              </a:buBlip>
              <a:defRPr sz="1800"/>
            </a:pPr>
            <a:r>
              <a:rPr sz="2800"/>
              <a:t>Austria</a:t>
            </a:r>
            <a:endParaRPr sz="2800"/>
          </a:p>
          <a:p>
            <a:pPr lvl="1" marL="720969" indent="-263769">
              <a:spcBef>
                <a:spcPts val="500"/>
              </a:spcBef>
              <a:buBlip>
                <a:blip r:embed="rId3"/>
              </a:buBlip>
              <a:defRPr sz="1800"/>
            </a:pPr>
            <a:r>
              <a:rPr sz="2400"/>
              <a:t>Defeated at Battle of Wagram</a:t>
            </a:r>
            <a:endParaRPr sz="2400"/>
          </a:p>
          <a:p>
            <a:pPr lvl="1" marL="720969" indent="-263769">
              <a:spcBef>
                <a:spcPts val="500"/>
              </a:spcBef>
              <a:buBlip>
                <a:blip r:embed="rId3"/>
              </a:buBlip>
              <a:defRPr sz="1800"/>
            </a:pPr>
            <a:r>
              <a:rPr sz="2400"/>
              <a:t>Napoleon divorces his wife Josephine and marries Austrian archduchess Marie Louise</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Francisco de Goya y Lucientes recorded Napoleon’s troops executing Spanish guerilla fighters who had rebelled against the French occupation in </a:t>
            </a:r>
            <a:r>
              <a:rPr i="1" sz="1100">
                <a:solidFill>
                  <a:srgbClr val="482400"/>
                </a:solidFill>
                <a:latin typeface="Arial"/>
                <a:ea typeface="Arial"/>
                <a:cs typeface="Arial"/>
                <a:sym typeface="Arial"/>
              </a:rPr>
              <a:t>The Third of May, 1808</a:t>
            </a:r>
            <a:r>
              <a:rPr sz="1100">
                <a:solidFill>
                  <a:srgbClr val="482400"/>
                </a:solidFill>
                <a:latin typeface="Arial"/>
                <a:ea typeface="Arial"/>
                <a:cs typeface="Arial"/>
                <a:sym typeface="Arial"/>
              </a:rPr>
              <a:t>.</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PRISMA/VWPICS/© Visual&amp;Written SL / Alamy</a:t>
            </a:r>
          </a:p>
        </p:txBody>
      </p:sp>
      <p:pic>
        <p:nvPicPr>
          <p:cNvPr id="200" name="AAADYAO0.jpeg" descr="AAADYAO0.jpg"/>
          <p:cNvPicPr/>
          <p:nvPr/>
        </p:nvPicPr>
        <p:blipFill>
          <a:blip r:embed="rId3">
            <a:extLst/>
          </a:blip>
          <a:stretch>
            <a:fillRect/>
          </a:stretch>
        </p:blipFill>
        <p:spPr>
          <a:xfrm>
            <a:off x="685800" y="0"/>
            <a:ext cx="8396288" cy="64008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Disaster for Napoleon in Russia</a:t>
            </a:r>
          </a:p>
        </p:txBody>
      </p:sp>
      <p:sp>
        <p:nvSpPr>
          <p:cNvPr id="205" name="Shape 20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War with Austria, annexation of Holland, and marriage to Marie Louise angered Alexander of Russia</a:t>
            </a:r>
            <a:endParaRPr sz="2800"/>
          </a:p>
          <a:p>
            <a:pPr lvl="0" marL="320039" indent="-320039">
              <a:lnSpc>
                <a:spcPct val="90000"/>
              </a:lnSpc>
              <a:spcBef>
                <a:spcPts val="600"/>
              </a:spcBef>
              <a:buBlip>
                <a:blip r:embed="rId2"/>
              </a:buBlip>
              <a:defRPr sz="1800"/>
            </a:pPr>
            <a:r>
              <a:rPr sz="2800"/>
              <a:t>Invasion of Russia</a:t>
            </a:r>
            <a:endParaRPr sz="2800"/>
          </a:p>
          <a:p>
            <a:pPr lvl="1" marL="720969" indent="-263769">
              <a:lnSpc>
                <a:spcPct val="90000"/>
              </a:lnSpc>
              <a:spcBef>
                <a:spcPts val="500"/>
              </a:spcBef>
              <a:buBlip>
                <a:blip r:embed="rId3"/>
              </a:buBlip>
              <a:defRPr sz="1800"/>
            </a:pPr>
            <a:r>
              <a:rPr sz="2400"/>
              <a:t>Russia’s </a:t>
            </a:r>
            <a:r>
              <a:rPr sz="2400">
                <a:latin typeface="Verdana Bold"/>
                <a:ea typeface="Verdana Bold"/>
                <a:cs typeface="Verdana Bold"/>
                <a:sym typeface="Verdana Bold"/>
              </a:rPr>
              <a:t>“scorched earth” </a:t>
            </a:r>
            <a:r>
              <a:rPr sz="2400"/>
              <a:t>policy – destroying food and supplies and then retreating – erodes Napoleon’s Grand Army</a:t>
            </a:r>
            <a:endParaRPr sz="2400"/>
          </a:p>
          <a:p>
            <a:pPr lvl="1" marL="720969" indent="-263769">
              <a:lnSpc>
                <a:spcPct val="90000"/>
              </a:lnSpc>
              <a:spcBef>
                <a:spcPts val="500"/>
              </a:spcBef>
              <a:buBlip>
                <a:blip r:embed="rId3"/>
              </a:buBlip>
              <a:defRPr sz="1800"/>
            </a:pPr>
            <a:r>
              <a:rPr sz="2400"/>
              <a:t>Napoleon wanted to take over Russian capital – Moscow</a:t>
            </a:r>
            <a:endParaRPr sz="2400"/>
          </a:p>
          <a:p>
            <a:pPr lvl="2" marL="1104900" indent="-190500">
              <a:lnSpc>
                <a:spcPct val="90000"/>
              </a:lnSpc>
              <a:spcBef>
                <a:spcPts val="400"/>
              </a:spcBef>
              <a:defRPr sz="1800"/>
            </a:pPr>
            <a:r>
              <a:rPr sz="2000"/>
              <a:t>Russians burn down Moscow leaving Napoleon there in winter</a:t>
            </a:r>
            <a:endParaRPr sz="2000"/>
          </a:p>
          <a:p>
            <a:pPr lvl="2" marL="1104900" indent="-190500">
              <a:lnSpc>
                <a:spcPct val="90000"/>
              </a:lnSpc>
              <a:spcBef>
                <a:spcPts val="400"/>
              </a:spcBef>
              <a:defRPr sz="1800"/>
            </a:pPr>
            <a:r>
              <a:rPr sz="2000"/>
              <a:t>Napoleon loses half a million men</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Map 19–2 </a:t>
            </a:r>
            <a:r>
              <a:rPr sz="1045">
                <a:solidFill>
                  <a:srgbClr val="482400"/>
                </a:solidFill>
                <a:latin typeface="Arial Bold"/>
                <a:ea typeface="Arial Bold"/>
                <a:cs typeface="Arial Bold"/>
                <a:sym typeface="Arial Bold"/>
              </a:rPr>
              <a:t>NAPOLEONIC EUROPE IN LATE 1812</a:t>
            </a:r>
            <a:r>
              <a:rPr sz="1045">
                <a:solidFill>
                  <a:srgbClr val="482400"/>
                </a:solidFill>
                <a:latin typeface="Arial"/>
                <a:ea typeface="Arial"/>
                <a:cs typeface="Arial"/>
                <a:sym typeface="Arial"/>
              </a:rPr>
              <a:t> By mid-1812 the areas shown in peach were incorporated into France, and most of the rest of Europe was directly controlled by or allied with Napoleon. But Russia had withdrawn from the failing Continental System, and the decline of Napoleon was about to begin.</a:t>
            </a:r>
            <a:br>
              <a:rPr sz="1045">
                <a:solidFill>
                  <a:srgbClr val="482400"/>
                </a:solidFill>
                <a:latin typeface="Arial"/>
                <a:ea typeface="Arial"/>
                <a:cs typeface="Arial"/>
                <a:sym typeface="Arial"/>
              </a:rPr>
            </a:br>
          </a:p>
        </p:txBody>
      </p:sp>
      <p:pic>
        <p:nvPicPr>
          <p:cNvPr id="208" name="KNB19M02.jpeg" descr="KNB19M02.jpg"/>
          <p:cNvPicPr/>
          <p:nvPr/>
        </p:nvPicPr>
        <p:blipFill>
          <a:blip r:embed="rId3">
            <a:extLst/>
          </a:blip>
          <a:stretch>
            <a:fillRect/>
          </a:stretch>
        </p:blipFill>
        <p:spPr>
          <a:xfrm>
            <a:off x="685800" y="0"/>
            <a:ext cx="8362950" cy="6400800"/>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European Coalition</a:t>
            </a:r>
          </a:p>
        </p:txBody>
      </p:sp>
      <p:sp>
        <p:nvSpPr>
          <p:cNvPr id="213" name="Shape 21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Combined forces of Russia, Prussia, Austria, and Great Britain form allied army</a:t>
            </a:r>
            <a:endParaRPr sz="3000"/>
          </a:p>
          <a:p>
            <a:pPr lvl="0">
              <a:buBlip>
                <a:blip r:embed="rId2"/>
              </a:buBlip>
              <a:defRPr sz="1800"/>
            </a:pPr>
            <a:r>
              <a:rPr sz="3000"/>
              <a:t>Napoleon defeats allies at Dresden</a:t>
            </a:r>
            <a:endParaRPr sz="3000"/>
          </a:p>
          <a:p>
            <a:pPr lvl="0">
              <a:buBlip>
                <a:blip r:embed="rId2"/>
              </a:buBlip>
              <a:defRPr sz="1800"/>
            </a:pPr>
            <a:r>
              <a:rPr sz="3000"/>
              <a:t>Defeated at Leipzig in </a:t>
            </a:r>
            <a:r>
              <a:rPr sz="3000">
                <a:latin typeface="Verdana Bold"/>
                <a:ea typeface="Verdana Bold"/>
                <a:cs typeface="Verdana Bold"/>
                <a:sym typeface="Verdana Bold"/>
              </a:rPr>
              <a:t>Battle of Nations</a:t>
            </a:r>
            <a:r>
              <a:rPr sz="3000"/>
              <a:t> </a:t>
            </a:r>
            <a:endParaRPr sz="3000"/>
          </a:p>
          <a:p>
            <a:pPr lvl="0">
              <a:buBlip>
                <a:blip r:embed="rId2"/>
              </a:buBlip>
              <a:defRPr sz="1800"/>
            </a:pPr>
            <a:r>
              <a:rPr sz="3000"/>
              <a:t>Allied armies take over Paris</a:t>
            </a:r>
            <a:endParaRPr sz="3000"/>
          </a:p>
          <a:p>
            <a:pPr lvl="0">
              <a:buBlip>
                <a:blip r:embed="rId2"/>
              </a:buBlip>
              <a:defRPr sz="1800"/>
            </a:pPr>
            <a:r>
              <a:rPr sz="3000"/>
              <a:t>Napoleon abdicates throne in March, 1814 and is exiled to island of Elba</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Borders</a:t>
            </a:r>
          </a:p>
        </p:txBody>
      </p:sp>
      <p:sp>
        <p:nvSpPr>
          <p:cNvPr id="216" name="Shape 21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Quadruple Alliance </a:t>
            </a:r>
            <a:r>
              <a:rPr sz="3000"/>
              <a:t>– Britain, Austria, Russia, and Prussia meet at the </a:t>
            </a:r>
            <a:r>
              <a:rPr sz="3000">
                <a:latin typeface="Verdana Bold"/>
                <a:ea typeface="Verdana Bold"/>
                <a:cs typeface="Verdana Bold"/>
                <a:sym typeface="Verdana Bold"/>
              </a:rPr>
              <a:t>Congress of Vienna </a:t>
            </a:r>
            <a:r>
              <a:rPr sz="3000"/>
              <a:t>to decide new European borders</a:t>
            </a:r>
            <a:endParaRPr sz="3000"/>
          </a:p>
          <a:p>
            <a:pPr lvl="1" marL="742950" indent="-285750">
              <a:spcBef>
                <a:spcPts val="600"/>
              </a:spcBef>
              <a:buBlip>
                <a:blip r:embed="rId3"/>
              </a:buBlip>
              <a:defRPr sz="1800"/>
            </a:pPr>
            <a:r>
              <a:rPr sz="2600"/>
              <a:t>Establishment of kingdom of Netherlands</a:t>
            </a:r>
            <a:endParaRPr sz="2600"/>
          </a:p>
          <a:p>
            <a:pPr lvl="1" marL="742950" indent="-285750">
              <a:spcBef>
                <a:spcPts val="600"/>
              </a:spcBef>
              <a:buBlip>
                <a:blip r:embed="rId3"/>
              </a:buBlip>
              <a:defRPr sz="1800"/>
            </a:pPr>
            <a:r>
              <a:rPr sz="2600"/>
              <a:t>Prussia and Austria gain territory west of France and in Italy</a:t>
            </a:r>
            <a:endParaRPr sz="2600"/>
          </a:p>
          <a:p>
            <a:pPr lvl="1" marL="742950" indent="-285750">
              <a:spcBef>
                <a:spcPts val="600"/>
              </a:spcBef>
              <a:buBlip>
                <a:blip r:embed="rId3"/>
              </a:buBlip>
              <a:defRPr sz="1800"/>
            </a:pPr>
            <a:r>
              <a:rPr sz="2600"/>
              <a:t>Alexander of Russia reluctantly gets only part of Poland</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Borders (cont.)</a:t>
            </a:r>
          </a:p>
        </p:txBody>
      </p:sp>
      <p:sp>
        <p:nvSpPr>
          <p:cNvPr id="219" name="Shape 21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French Bourbon monarchy restored</a:t>
            </a:r>
            <a:endParaRPr sz="3000"/>
          </a:p>
          <a:p>
            <a:pPr lvl="0">
              <a:buBlip>
                <a:blip r:embed="rId2"/>
              </a:buBlip>
              <a:defRPr sz="1800"/>
            </a:pPr>
            <a:r>
              <a:rPr sz="3000"/>
              <a:t>France joins in discussions under </a:t>
            </a:r>
            <a:r>
              <a:rPr sz="3000">
                <a:latin typeface="Verdana Bold"/>
                <a:ea typeface="Verdana Bold"/>
                <a:cs typeface="Verdana Bold"/>
                <a:sym typeface="Verdana Bold"/>
              </a:rPr>
              <a:t>Talleyrand</a:t>
            </a:r>
            <a:r>
              <a:rPr sz="3000"/>
              <a:t> in hopes of appealing to Russia</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In this political cartoon of the Congress of Vienna, Tallyrand simply watches which way the wind is blowing, Castlereagh hesitates, while the monarchs of Russia, Prussia, and Austria form the dance of the Holy Alliance. The king of Saxony holds on to his crown and the republic of Geneva pays homage to the kingdom of Sardinia.</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bpk, Berlin/Art Resource, NY</a:t>
            </a:r>
          </a:p>
        </p:txBody>
      </p:sp>
      <p:pic>
        <p:nvPicPr>
          <p:cNvPr id="222" name="AAADYBV0.jpeg" descr="AAADYBV0.jpg"/>
          <p:cNvPicPr/>
          <p:nvPr/>
        </p:nvPicPr>
        <p:blipFill>
          <a:blip r:embed="rId3">
            <a:extLst/>
          </a:blip>
          <a:stretch>
            <a:fillRect/>
          </a:stretch>
        </p:blipFill>
        <p:spPr>
          <a:xfrm>
            <a:off x="666750" y="838200"/>
            <a:ext cx="8477250" cy="4806950"/>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Napoleon Bonaparte</a:t>
            </a:r>
          </a:p>
        </p:txBody>
      </p:sp>
      <p:sp>
        <p:nvSpPr>
          <p:cNvPr id="128" name="Shape 12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Napoleon Bonaparte </a:t>
            </a:r>
            <a:r>
              <a:rPr sz="3000"/>
              <a:t>– born to a poor family in Corsica, he became a French artillery officer and a Jacobin</a:t>
            </a:r>
            <a:endParaRPr sz="3000"/>
          </a:p>
          <a:p>
            <a:pPr lvl="0">
              <a:buBlip>
                <a:blip r:embed="rId2"/>
              </a:buBlip>
              <a:defRPr sz="1800"/>
            </a:pPr>
            <a:r>
              <a:rPr sz="3000"/>
              <a:t>Leads coup d’etat to prevent restoration of the Bourbon monarchy</a:t>
            </a:r>
            <a:endParaRPr sz="3000"/>
          </a:p>
          <a:p>
            <a:pPr lvl="0">
              <a:buBlip>
                <a:blip r:embed="rId2"/>
              </a:buBlip>
              <a:defRPr sz="1800"/>
            </a:pPr>
            <a:r>
              <a:rPr sz="3000"/>
              <a:t>Preserves the republic</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19–3 </a:t>
            </a:r>
            <a:r>
              <a:rPr sz="1100">
                <a:solidFill>
                  <a:srgbClr val="482400"/>
                </a:solidFill>
                <a:latin typeface="Arial Bold"/>
                <a:ea typeface="Arial Bold"/>
                <a:cs typeface="Arial Bold"/>
                <a:sym typeface="Arial Bold"/>
              </a:rPr>
              <a:t>THE GERMAN STATES AFTER 1815 </a:t>
            </a:r>
            <a:r>
              <a:rPr sz="1100">
                <a:solidFill>
                  <a:srgbClr val="482400"/>
                </a:solidFill>
                <a:latin typeface="Arial"/>
                <a:ea typeface="Arial"/>
                <a:cs typeface="Arial"/>
                <a:sym typeface="Arial"/>
              </a:rPr>
              <a:t>The German states continued to cooperate in a loose confederation, but maintained their independence. Independence was not restored to the small principalities that had been eliminated during the Napoleonic era.</a:t>
            </a:r>
          </a:p>
        </p:txBody>
      </p:sp>
      <p:pic>
        <p:nvPicPr>
          <p:cNvPr id="227" name="KNB19M03.jpeg" descr="KNB19M03.jpg"/>
          <p:cNvPicPr/>
          <p:nvPr/>
        </p:nvPicPr>
        <p:blipFill>
          <a:blip r:embed="rId3">
            <a:extLst/>
          </a:blip>
          <a:stretch>
            <a:fillRect/>
          </a:stretch>
        </p:blipFill>
        <p:spPr>
          <a:xfrm>
            <a:off x="2465387" y="0"/>
            <a:ext cx="4822826" cy="6400800"/>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Hundred Days</a:t>
            </a:r>
          </a:p>
        </p:txBody>
      </p:sp>
      <p:sp>
        <p:nvSpPr>
          <p:cNvPr id="232" name="Shape 23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Napoleon, still with many supporters, attempts to retake France</a:t>
            </a:r>
            <a:endParaRPr sz="3000"/>
          </a:p>
          <a:p>
            <a:pPr lvl="1" marL="742950" indent="-285750">
              <a:spcBef>
                <a:spcPts val="600"/>
              </a:spcBef>
              <a:buBlip>
                <a:blip r:embed="rId3"/>
              </a:buBlip>
              <a:defRPr sz="1800"/>
            </a:pPr>
            <a:r>
              <a:rPr sz="2600"/>
              <a:t>Napoleon defeated again at </a:t>
            </a:r>
            <a:r>
              <a:rPr sz="2600">
                <a:latin typeface="Verdana Bold"/>
                <a:ea typeface="Verdana Bold"/>
                <a:cs typeface="Verdana Bold"/>
                <a:sym typeface="Verdana Bold"/>
              </a:rPr>
              <a:t>Battle of Waterloo </a:t>
            </a:r>
            <a:endParaRPr sz="2600">
              <a:latin typeface="Verdana Bold"/>
              <a:ea typeface="Verdana Bold"/>
              <a:cs typeface="Verdana Bold"/>
              <a:sym typeface="Verdana Bold"/>
            </a:endParaRPr>
          </a:p>
          <a:p>
            <a:pPr lvl="1" marL="742950" indent="-285750">
              <a:spcBef>
                <a:spcPts val="600"/>
              </a:spcBef>
              <a:buBlip>
                <a:blip r:embed="rId3"/>
              </a:buBlip>
              <a:defRPr sz="1800"/>
            </a:pPr>
            <a:r>
              <a:rPr sz="2600"/>
              <a:t>Exiled for good to tiny island of St. Helena</a:t>
            </a:r>
            <a:endParaRPr sz="2600"/>
          </a:p>
          <a:p>
            <a:pPr lvl="0">
              <a:buBlip>
                <a:blip r:embed="rId2"/>
              </a:buBlip>
              <a:defRPr sz="1800"/>
            </a:pPr>
            <a:r>
              <a:rPr sz="3000"/>
              <a:t>Austria, Prussia, Russia form Holy Alliance, based on Christian principles; England does not join</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Hundred Days (cont.)</a:t>
            </a:r>
          </a:p>
        </p:txBody>
      </p:sp>
      <p:sp>
        <p:nvSpPr>
          <p:cNvPr id="235" name="Shape 23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Quadruple Alliance reformed in 1815 to maintain peace in Europe</a:t>
            </a:r>
            <a:endParaRPr sz="3000"/>
          </a:p>
          <a:p>
            <a:pPr lvl="0">
              <a:buBlip>
                <a:blip r:embed="rId2"/>
              </a:buBlip>
              <a:defRPr sz="1800"/>
            </a:pPr>
            <a:r>
              <a:rPr sz="3000"/>
              <a:t>New Congress of Vienna remains intact for half a century and prevents general war for a hundred years</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19–4 </a:t>
            </a:r>
            <a:r>
              <a:rPr sz="1100">
                <a:solidFill>
                  <a:srgbClr val="482400"/>
                </a:solidFill>
                <a:latin typeface="Arial Bold"/>
                <a:ea typeface="Arial Bold"/>
                <a:cs typeface="Arial Bold"/>
                <a:sym typeface="Arial Bold"/>
              </a:rPr>
              <a:t>EUROPE 1815, AFTER THE CONGRESS OF VIENNA</a:t>
            </a:r>
            <a:r>
              <a:rPr sz="1100">
                <a:solidFill>
                  <a:srgbClr val="482400"/>
                </a:solidFill>
                <a:latin typeface="Arial"/>
                <a:ea typeface="Arial"/>
                <a:cs typeface="Arial"/>
                <a:sym typeface="Arial"/>
              </a:rPr>
              <a:t> The Congress of Vienna achieved the post-Napoleonic territorial adjustments shown on the map. The most notable arrangements dealt with areas along France’s borders (the Netherlands, Prussia, Switzerland, and Piedmont) and in Poland and northern Italy.</a:t>
            </a:r>
          </a:p>
        </p:txBody>
      </p:sp>
      <p:pic>
        <p:nvPicPr>
          <p:cNvPr id="238" name="KNB19M04.jpeg" descr="KNB19M04.jpg"/>
          <p:cNvPicPr/>
          <p:nvPr/>
        </p:nvPicPr>
        <p:blipFill>
          <a:blip r:embed="rId3">
            <a:extLst/>
          </a:blip>
          <a:stretch>
            <a:fillRect/>
          </a:stretch>
        </p:blipFill>
        <p:spPr>
          <a:xfrm>
            <a:off x="815975" y="0"/>
            <a:ext cx="8121650" cy="640080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Romantic Movement</a:t>
            </a:r>
          </a:p>
        </p:txBody>
      </p:sp>
      <p:sp>
        <p:nvSpPr>
          <p:cNvPr id="243" name="Shape 24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Romanticism – </a:t>
            </a:r>
            <a:r>
              <a:rPr sz="3000"/>
              <a:t>intellectual movement that was a reaction against the Enlightenment</a:t>
            </a:r>
            <a:endParaRPr sz="3000"/>
          </a:p>
          <a:p>
            <a:pPr lvl="0">
              <a:buBlip>
                <a:blip r:embed="rId2"/>
              </a:buBlip>
              <a:defRPr sz="1800"/>
            </a:pPr>
            <a:r>
              <a:rPr sz="3000"/>
              <a:t>Urged a revival of Christianity</a:t>
            </a:r>
            <a:endParaRPr sz="3000"/>
          </a:p>
          <a:p>
            <a:pPr lvl="0">
              <a:buBlip>
                <a:blip r:embed="rId2"/>
              </a:buBlip>
              <a:defRPr sz="1800"/>
            </a:pPr>
            <a:r>
              <a:rPr sz="3000"/>
              <a:t>Focused on art, music, and literature of medieval times</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Romantic Questioning of Reason</a:t>
            </a:r>
          </a:p>
        </p:txBody>
      </p:sp>
      <p:sp>
        <p:nvSpPr>
          <p:cNvPr id="246" name="Shape 24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lnSpc>
                <a:spcPct val="90000"/>
              </a:lnSpc>
              <a:spcBef>
                <a:spcPts val="600"/>
              </a:spcBef>
              <a:buBlip>
                <a:blip r:embed="rId2"/>
              </a:buBlip>
              <a:defRPr sz="1800"/>
            </a:pPr>
            <a:r>
              <a:rPr sz="2716">
                <a:latin typeface="Verdana Bold"/>
                <a:ea typeface="Verdana Bold"/>
                <a:cs typeface="Verdana Bold"/>
                <a:sym typeface="Verdana Bold"/>
              </a:rPr>
              <a:t>Rousseau</a:t>
            </a:r>
            <a:r>
              <a:rPr sz="2716"/>
              <a:t> and education – his work </a:t>
            </a:r>
            <a:r>
              <a:rPr i="1" sz="2716"/>
              <a:t>Emile</a:t>
            </a:r>
            <a:r>
              <a:rPr sz="2716"/>
              <a:t> (1762) stressed the difference between children and adults</a:t>
            </a:r>
            <a:endParaRPr sz="2716"/>
          </a:p>
          <a:p>
            <a:pPr lvl="1" marL="699340" indent="-255856" defTabSz="886968">
              <a:lnSpc>
                <a:spcPct val="90000"/>
              </a:lnSpc>
              <a:spcBef>
                <a:spcPts val="500"/>
              </a:spcBef>
              <a:buBlip>
                <a:blip r:embed="rId3"/>
              </a:buBlip>
              <a:defRPr sz="1800"/>
            </a:pPr>
            <a:r>
              <a:rPr sz="2328"/>
              <a:t>Children should be raised with maximum freedom</a:t>
            </a:r>
            <a:endParaRPr sz="2328"/>
          </a:p>
          <a:p>
            <a:pPr lvl="1" marL="699340" indent="-255856" defTabSz="886968">
              <a:lnSpc>
                <a:spcPct val="90000"/>
              </a:lnSpc>
              <a:spcBef>
                <a:spcPts val="500"/>
              </a:spcBef>
              <a:buBlip>
                <a:blip r:embed="rId3"/>
              </a:buBlip>
              <a:defRPr sz="1800"/>
            </a:pPr>
            <a:r>
              <a:rPr sz="2328"/>
              <a:t>Adults should allow children to reason</a:t>
            </a:r>
            <a:endParaRPr sz="2328"/>
          </a:p>
          <a:p>
            <a:pPr lvl="0" marL="310438" indent="-310438" defTabSz="886968">
              <a:lnSpc>
                <a:spcPct val="90000"/>
              </a:lnSpc>
              <a:spcBef>
                <a:spcPts val="600"/>
              </a:spcBef>
              <a:buBlip>
                <a:blip r:embed="rId2"/>
              </a:buBlip>
              <a:defRPr sz="1800"/>
            </a:pPr>
            <a:r>
              <a:rPr sz="2716">
                <a:latin typeface="Verdana Bold"/>
                <a:ea typeface="Verdana Bold"/>
                <a:cs typeface="Verdana Bold"/>
                <a:sym typeface="Verdana Bold"/>
              </a:rPr>
              <a:t>Kant</a:t>
            </a:r>
            <a:r>
              <a:rPr sz="2716"/>
              <a:t> and reason – in his works </a:t>
            </a:r>
            <a:r>
              <a:rPr i="1" sz="2716"/>
              <a:t>The Critique of Pure Reason</a:t>
            </a:r>
            <a:r>
              <a:rPr sz="2716"/>
              <a:t> (1781) and </a:t>
            </a:r>
            <a:r>
              <a:rPr i="1" sz="2716"/>
              <a:t>The Critique of Practical Reason</a:t>
            </a:r>
            <a:r>
              <a:rPr sz="2716"/>
              <a:t> (1788) </a:t>
            </a:r>
            <a:endParaRPr sz="2716"/>
          </a:p>
          <a:p>
            <a:pPr lvl="1" marL="699340" indent="-255856" defTabSz="886968">
              <a:lnSpc>
                <a:spcPct val="90000"/>
              </a:lnSpc>
              <a:spcBef>
                <a:spcPts val="500"/>
              </a:spcBef>
              <a:buBlip>
                <a:blip r:embed="rId3"/>
              </a:buBlip>
              <a:defRPr sz="1800"/>
            </a:pPr>
            <a:r>
              <a:rPr sz="2328"/>
              <a:t>Sought rationalism of Enlightenment</a:t>
            </a:r>
            <a:endParaRPr sz="2328"/>
          </a:p>
          <a:p>
            <a:pPr lvl="1" marL="699340" indent="-255856" defTabSz="886968">
              <a:lnSpc>
                <a:spcPct val="90000"/>
              </a:lnSpc>
              <a:spcBef>
                <a:spcPts val="500"/>
              </a:spcBef>
              <a:buBlip>
                <a:blip r:embed="rId3"/>
              </a:buBlip>
              <a:defRPr sz="1800"/>
            </a:pPr>
            <a:r>
              <a:rPr sz="2328"/>
              <a:t>Humans have </a:t>
            </a:r>
            <a:r>
              <a:rPr sz="2328">
                <a:latin typeface="Verdana Bold"/>
                <a:ea typeface="Verdana Bold"/>
                <a:cs typeface="Verdana Bold"/>
                <a:sym typeface="Verdana Bold"/>
              </a:rPr>
              <a:t>categorical imperative</a:t>
            </a:r>
            <a:r>
              <a:rPr sz="2328"/>
              <a:t> – an innate sense of moral duty or awareness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English Romantic Writers</a:t>
            </a:r>
          </a:p>
        </p:txBody>
      </p:sp>
      <p:sp>
        <p:nvSpPr>
          <p:cNvPr id="249" name="Shape 24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latin typeface="Verdana Bold"/>
                <a:ea typeface="Verdana Bold"/>
                <a:cs typeface="Verdana Bold"/>
                <a:sym typeface="Verdana Bold"/>
              </a:rPr>
              <a:t>Samuel Taylor Coleridge</a:t>
            </a:r>
            <a:r>
              <a:rPr sz="2800"/>
              <a:t> – wrote Gothic poems of the supernatural</a:t>
            </a:r>
            <a:endParaRPr sz="2800"/>
          </a:p>
          <a:p>
            <a:pPr lvl="0" marL="320039" indent="-320039">
              <a:spcBef>
                <a:spcPts val="600"/>
              </a:spcBef>
              <a:buBlip>
                <a:blip r:embed="rId2"/>
              </a:buBlip>
              <a:defRPr sz="1800"/>
            </a:pPr>
            <a:r>
              <a:rPr sz="2800">
                <a:latin typeface="Verdana Bold"/>
                <a:ea typeface="Verdana Bold"/>
                <a:cs typeface="Verdana Bold"/>
                <a:sym typeface="Verdana Bold"/>
              </a:rPr>
              <a:t>William Wordsworth – </a:t>
            </a:r>
            <a:r>
              <a:rPr sz="2800"/>
              <a:t>wrote, sometimes with Coleridge, about how humans lose their childlike imagination as they get older</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English Romantic Writers (cont.)</a:t>
            </a:r>
          </a:p>
        </p:txBody>
      </p:sp>
      <p:sp>
        <p:nvSpPr>
          <p:cNvPr id="252" name="Shape 25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latin typeface="Verdana Bold"/>
                <a:ea typeface="Verdana Bold"/>
                <a:cs typeface="Verdana Bold"/>
                <a:sym typeface="Verdana Bold"/>
              </a:rPr>
              <a:t>Lord Byron –</a:t>
            </a:r>
            <a:r>
              <a:rPr sz="2800"/>
              <a:t> rebel Romanticist, who wrote about personal liberty and mocked his own beliefs in famous works such as </a:t>
            </a:r>
            <a:r>
              <a:rPr i="1" sz="2800"/>
              <a:t>Don Juan</a:t>
            </a:r>
            <a:r>
              <a:rPr sz="2800"/>
              <a:t> (1819)</a:t>
            </a:r>
            <a:endParaRPr sz="2800"/>
          </a:p>
          <a:p>
            <a:pPr lvl="0" marL="320039" indent="-320039">
              <a:spcBef>
                <a:spcPts val="600"/>
              </a:spcBef>
              <a:buBlip>
                <a:blip r:embed="rId2"/>
              </a:buBlip>
              <a:defRPr sz="1800"/>
            </a:pPr>
            <a:r>
              <a:rPr sz="2800">
                <a:latin typeface="Verdana Bold"/>
                <a:ea typeface="Verdana Bold"/>
                <a:cs typeface="Verdana Bold"/>
                <a:sym typeface="Verdana Bold"/>
              </a:rPr>
              <a:t>Mary Godwin Shelley – </a:t>
            </a:r>
            <a:r>
              <a:rPr sz="2800"/>
              <a:t>daughter of Mary Wollstonecraft, wrote </a:t>
            </a:r>
            <a:r>
              <a:rPr i="1" sz="2800"/>
              <a:t>Frankenstein: or, The Modern Prometheus;</a:t>
            </a:r>
            <a:r>
              <a:rPr sz="2800"/>
              <a:t> considered the first science fiction novel</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86384">
              <a:defRPr sz="1800">
                <a:solidFill>
                  <a:srgbClr val="000000"/>
                </a:solidFill>
              </a:defRPr>
            </a:pPr>
            <a:r>
              <a:rPr sz="946">
                <a:solidFill>
                  <a:srgbClr val="482400"/>
                </a:solidFill>
                <a:latin typeface="Arial"/>
                <a:ea typeface="Arial"/>
                <a:cs typeface="Arial"/>
                <a:sym typeface="Arial"/>
              </a:rPr>
              <a:t>George Gordon, Lord Byron (1788–1824), chose Albanian attire for this portrait. A famous supporter of the Greek Revolution, which would cost him his life (he died of fever in Greece in 1824), Byron proudly suggested he was capable of embodying many different personalities and participating in different cultural traditions. In England, his personal life was considered scandalous.</a:t>
            </a:r>
            <a:br>
              <a:rPr sz="946">
                <a:solidFill>
                  <a:srgbClr val="482400"/>
                </a:solidFill>
                <a:latin typeface="Arial"/>
                <a:ea typeface="Arial"/>
                <a:cs typeface="Arial"/>
                <a:sym typeface="Arial"/>
              </a:rPr>
            </a:br>
            <a:r>
              <a:rPr sz="946">
                <a:solidFill>
                  <a:srgbClr val="482400"/>
                </a:solidFill>
                <a:latin typeface="Arial"/>
                <a:ea typeface="Arial"/>
                <a:cs typeface="Arial"/>
                <a:sym typeface="Arial"/>
              </a:rPr>
              <a:t>The Granger Collection, New York</a:t>
            </a:r>
          </a:p>
        </p:txBody>
      </p:sp>
      <p:pic>
        <p:nvPicPr>
          <p:cNvPr id="255" name="AABILHQ0.jpeg" descr="AABILHQ0.jpg"/>
          <p:cNvPicPr/>
          <p:nvPr/>
        </p:nvPicPr>
        <p:blipFill>
          <a:blip r:embed="rId3">
            <a:extLst/>
          </a:blip>
          <a:stretch>
            <a:fillRect/>
          </a:stretch>
        </p:blipFill>
        <p:spPr>
          <a:xfrm>
            <a:off x="2209800" y="0"/>
            <a:ext cx="5334000" cy="6400800"/>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 Romantic Writers</a:t>
            </a:r>
          </a:p>
        </p:txBody>
      </p:sp>
      <p:sp>
        <p:nvSpPr>
          <p:cNvPr id="260" name="Shape 26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spcBef>
                <a:spcPts val="600"/>
              </a:spcBef>
              <a:buBlip>
                <a:blip r:embed="rId2"/>
              </a:buBlip>
              <a:defRPr sz="1800"/>
            </a:pPr>
            <a:r>
              <a:rPr sz="2716">
                <a:latin typeface="Verdana Bold"/>
                <a:ea typeface="Verdana Bold"/>
                <a:cs typeface="Verdana Bold"/>
                <a:sym typeface="Verdana Bold"/>
              </a:rPr>
              <a:t>Friedrich Schlegel – </a:t>
            </a:r>
            <a:r>
              <a:rPr sz="2716"/>
              <a:t>Progressive who attacked prejudices against women in novels such as </a:t>
            </a:r>
            <a:r>
              <a:rPr i="1" sz="2716"/>
              <a:t>Lucinde</a:t>
            </a:r>
            <a:r>
              <a:rPr sz="2716"/>
              <a:t> (1799)</a:t>
            </a:r>
            <a:endParaRPr sz="2716">
              <a:latin typeface="Verdana Bold"/>
              <a:ea typeface="Verdana Bold"/>
              <a:cs typeface="Verdana Bold"/>
              <a:sym typeface="Verdana Bold"/>
            </a:endParaRPr>
          </a:p>
          <a:p>
            <a:pPr lvl="0" marL="310438" indent="-310438" defTabSz="886968">
              <a:spcBef>
                <a:spcPts val="600"/>
              </a:spcBef>
              <a:buBlip>
                <a:blip r:embed="rId2"/>
              </a:buBlip>
              <a:defRPr sz="1800"/>
            </a:pPr>
            <a:r>
              <a:rPr sz="2716">
                <a:latin typeface="Verdana Bold"/>
                <a:ea typeface="Verdana Bold"/>
                <a:cs typeface="Verdana Bold"/>
                <a:sym typeface="Verdana Bold"/>
              </a:rPr>
              <a:t>Johann Wolfgang von Goethe –</a:t>
            </a:r>
            <a:r>
              <a:rPr sz="2716"/>
              <a:t> writings were part Romantic mode / part criticism of Romantic excess</a:t>
            </a:r>
            <a:endParaRPr sz="2716">
              <a:latin typeface="Verdana Bold"/>
              <a:ea typeface="Verdana Bold"/>
              <a:cs typeface="Verdana Bold"/>
              <a:sym typeface="Verdana Bold"/>
            </a:endParaRPr>
          </a:p>
          <a:p>
            <a:pPr lvl="1" marL="699340" indent="-255856" defTabSz="886968">
              <a:spcBef>
                <a:spcPts val="500"/>
              </a:spcBef>
              <a:buBlip>
                <a:blip r:embed="rId3"/>
              </a:buBlip>
              <a:defRPr sz="1800"/>
            </a:pPr>
            <a:r>
              <a:rPr i="1" sz="2328"/>
              <a:t>Faust </a:t>
            </a:r>
            <a:r>
              <a:rPr sz="2328"/>
              <a:t>– Part I (1808) – long dramatic poem about man who makes a pact with the devil</a:t>
            </a:r>
            <a:endParaRPr sz="2328">
              <a:latin typeface="Verdana Bold"/>
              <a:ea typeface="Verdana Bold"/>
              <a:cs typeface="Verdana Bold"/>
              <a:sym typeface="Verdana Bold"/>
            </a:endParaRPr>
          </a:p>
          <a:p>
            <a:pPr lvl="1" marL="699340" indent="-255856" defTabSz="886968">
              <a:spcBef>
                <a:spcPts val="500"/>
              </a:spcBef>
              <a:buBlip>
                <a:blip r:embed="rId3"/>
              </a:buBlip>
              <a:defRPr sz="1800"/>
            </a:pPr>
            <a:r>
              <a:rPr i="1" sz="2328"/>
              <a:t>Faust </a:t>
            </a:r>
            <a:r>
              <a:rPr sz="2328"/>
              <a:t>– Part II (1832) – taken through many mythological adventures, man dedicates his life to humankind</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Early Military Victories </a:t>
            </a:r>
          </a:p>
        </p:txBody>
      </p:sp>
      <p:sp>
        <p:nvSpPr>
          <p:cNvPr id="131" name="Shape 13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Napoleon’s armies take over Italy and Switzerland by defeating Austrian and Sardinian armies</a:t>
            </a:r>
            <a:endParaRPr sz="3000"/>
          </a:p>
          <a:p>
            <a:pPr lvl="0">
              <a:buBlip>
                <a:blip r:embed="rId2"/>
              </a:buBlip>
              <a:defRPr sz="1800"/>
            </a:pPr>
            <a:r>
              <a:rPr sz="3000"/>
              <a:t>Invades Egypt</a:t>
            </a:r>
            <a:endParaRPr sz="3000"/>
          </a:p>
          <a:p>
            <a:pPr lvl="1" marL="742950" indent="-285750">
              <a:spcBef>
                <a:spcPts val="600"/>
              </a:spcBef>
              <a:buBlip>
                <a:blip r:embed="rId3"/>
              </a:buBlip>
              <a:defRPr sz="1800"/>
            </a:pPr>
            <a:r>
              <a:rPr sz="2600"/>
              <a:t>French fleet cut off from France by Englishman </a:t>
            </a:r>
            <a:r>
              <a:rPr sz="2600">
                <a:latin typeface="Verdana Bold"/>
                <a:ea typeface="Verdana Bold"/>
                <a:cs typeface="Verdana Bold"/>
                <a:sym typeface="Verdana Bold"/>
              </a:rPr>
              <a:t>Horatio Nelson</a:t>
            </a:r>
            <a:endParaRPr sz="2600"/>
          </a:p>
          <a:p>
            <a:pPr lvl="1" marL="742950" indent="-285750">
              <a:spcBef>
                <a:spcPts val="600"/>
              </a:spcBef>
              <a:buBlip>
                <a:blip r:embed="rId3"/>
              </a:buBlip>
              <a:defRPr sz="1800"/>
            </a:pPr>
            <a:r>
              <a:rPr sz="2600"/>
              <a:t>Russians join Austrians, Ottomans, and British to form </a:t>
            </a:r>
            <a:r>
              <a:rPr sz="2600">
                <a:latin typeface="Verdana Bold"/>
                <a:ea typeface="Verdana Bold"/>
                <a:cs typeface="Verdana Bold"/>
                <a:sym typeface="Verdana Bold"/>
              </a:rPr>
              <a:t>Second Coalition</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Romantic Art</a:t>
            </a:r>
          </a:p>
        </p:txBody>
      </p:sp>
      <p:sp>
        <p:nvSpPr>
          <p:cNvPr id="263" name="Shape 26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Neo-Gothicism </a:t>
            </a:r>
            <a:endParaRPr sz="3000"/>
          </a:p>
          <a:p>
            <a:pPr lvl="1" marL="742950" indent="-285750">
              <a:spcBef>
                <a:spcPts val="600"/>
              </a:spcBef>
              <a:buBlip>
                <a:blip r:embed="rId3"/>
              </a:buBlip>
              <a:defRPr sz="1800"/>
            </a:pPr>
            <a:r>
              <a:rPr sz="2600"/>
              <a:t>Supported the church and saw liberalism as evil</a:t>
            </a:r>
            <a:endParaRPr sz="2600"/>
          </a:p>
          <a:p>
            <a:pPr lvl="1" marL="742950" indent="-285750">
              <a:spcBef>
                <a:spcPts val="600"/>
              </a:spcBef>
              <a:buBlip>
                <a:blip r:embed="rId3"/>
              </a:buBlip>
              <a:defRPr sz="1800"/>
            </a:pPr>
            <a:r>
              <a:rPr sz="2600"/>
              <a:t>Style of art seen in architecture and paintings</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Romantic Art (cont.)</a:t>
            </a:r>
          </a:p>
        </p:txBody>
      </p:sp>
      <p:sp>
        <p:nvSpPr>
          <p:cNvPr id="266" name="Shape 26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Nature</a:t>
            </a:r>
            <a:endParaRPr sz="3000"/>
          </a:p>
          <a:p>
            <a:pPr lvl="1" marL="742950" indent="-285750">
              <a:spcBef>
                <a:spcPts val="600"/>
              </a:spcBef>
              <a:buBlip>
                <a:blip r:embed="rId3"/>
              </a:buBlip>
              <a:defRPr sz="1800"/>
            </a:pPr>
            <a:r>
              <a:rPr sz="2600">
                <a:latin typeface="Verdana Bold"/>
                <a:ea typeface="Verdana Bold"/>
                <a:cs typeface="Verdana Bold"/>
                <a:sym typeface="Verdana Bold"/>
              </a:rPr>
              <a:t>Sublime </a:t>
            </a:r>
            <a:r>
              <a:rPr sz="2600"/>
              <a:t>– subjects from nature arouse strong emotions and raise questions about how much we control our lives</a:t>
            </a:r>
            <a:endParaRPr sz="2600"/>
          </a:p>
          <a:p>
            <a:pPr lvl="1" marL="742950" indent="-285750">
              <a:spcBef>
                <a:spcPts val="600"/>
              </a:spcBef>
              <a:buBlip>
                <a:blip r:embed="rId3"/>
              </a:buBlip>
              <a:defRPr sz="1800"/>
            </a:pPr>
            <a:r>
              <a:rPr sz="2600"/>
              <a:t>Famous naturalists include </a:t>
            </a:r>
            <a:r>
              <a:rPr sz="2600">
                <a:latin typeface="Verdana Bold"/>
                <a:ea typeface="Verdana Bold"/>
                <a:cs typeface="Verdana Bold"/>
                <a:sym typeface="Verdana Bold"/>
              </a:rPr>
              <a:t>Caspar David Friedrich </a:t>
            </a:r>
            <a:r>
              <a:rPr sz="2600"/>
              <a:t>and </a:t>
            </a:r>
            <a:r>
              <a:rPr sz="2600">
                <a:latin typeface="Verdana Bold"/>
                <a:ea typeface="Verdana Bold"/>
                <a:cs typeface="Verdana Bold"/>
                <a:sym typeface="Verdana Bold"/>
              </a:rPr>
              <a:t>Joseph Mallord William Turner</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John Constable’s </a:t>
            </a:r>
            <a:r>
              <a:rPr i="1" sz="1100">
                <a:solidFill>
                  <a:srgbClr val="482400"/>
                </a:solidFill>
                <a:latin typeface="Arial"/>
                <a:ea typeface="Arial"/>
                <a:cs typeface="Arial"/>
                <a:sym typeface="Arial"/>
              </a:rPr>
              <a:t>Salisbury Cathedral </a:t>
            </a:r>
            <a:r>
              <a:rPr sz="1100">
                <a:solidFill>
                  <a:srgbClr val="482400"/>
                </a:solidFill>
                <a:latin typeface="Arial"/>
                <a:ea typeface="Arial"/>
                <a:cs typeface="Arial"/>
                <a:sym typeface="Arial"/>
              </a:rPr>
              <a:t>from the Meadows displays the appeal of Romantic art to both medieval monuments and the sublime power of nature.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Art Resource, NY. © The National Gallery, London</a:t>
            </a:r>
          </a:p>
        </p:txBody>
      </p:sp>
      <p:pic>
        <p:nvPicPr>
          <p:cNvPr id="269" name="AABRXEO0.jpeg" descr="AABRXEO0.jpg"/>
          <p:cNvPicPr/>
          <p:nvPr/>
        </p:nvPicPr>
        <p:blipFill>
          <a:blip r:embed="rId3">
            <a:extLst/>
          </a:blip>
          <a:stretch>
            <a:fillRect/>
          </a:stretch>
        </p:blipFill>
        <p:spPr>
          <a:xfrm>
            <a:off x="914400" y="0"/>
            <a:ext cx="7907338" cy="6400800"/>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Caspar David Friedrich’s The Polar Sea illustrated the power of nature to diminish the creations of humankind as seen in the wrecked ship on the right of the painting.</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Kunsthalle, Hamburg, Germany/A.K.G., Berlin/ SuperStock</a:t>
            </a:r>
          </a:p>
        </p:txBody>
      </p:sp>
      <p:pic>
        <p:nvPicPr>
          <p:cNvPr id="274" name="AACCVNT0.jpeg" descr="AACCVNT0.jpg"/>
          <p:cNvPicPr/>
          <p:nvPr/>
        </p:nvPicPr>
        <p:blipFill>
          <a:blip r:embed="rId3">
            <a:extLst/>
          </a:blip>
          <a:stretch>
            <a:fillRect/>
          </a:stretch>
        </p:blipFill>
        <p:spPr>
          <a:xfrm>
            <a:off x="685800" y="0"/>
            <a:ext cx="8466138" cy="64008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50391">
              <a:defRPr sz="1800">
                <a:solidFill>
                  <a:srgbClr val="000000"/>
                </a:solidFill>
              </a:defRPr>
            </a:pPr>
            <a:r>
              <a:rPr sz="1023">
                <a:solidFill>
                  <a:srgbClr val="482400"/>
                </a:solidFill>
                <a:latin typeface="Arial"/>
                <a:ea typeface="Arial"/>
                <a:cs typeface="Arial"/>
                <a:sym typeface="Arial"/>
              </a:rPr>
              <a:t>Joseph Mallord William Turner’s </a:t>
            </a:r>
            <a:r>
              <a:rPr i="1" sz="1023">
                <a:solidFill>
                  <a:srgbClr val="482400"/>
                </a:solidFill>
                <a:latin typeface="Arial"/>
                <a:ea typeface="Arial"/>
                <a:cs typeface="Arial"/>
                <a:sym typeface="Arial"/>
              </a:rPr>
              <a:t>Rain, Steam, and Speed—The Great Western Railway </a:t>
            </a:r>
            <a:r>
              <a:rPr sz="1023">
                <a:solidFill>
                  <a:srgbClr val="482400"/>
                </a:solidFill>
                <a:latin typeface="Arial"/>
                <a:ea typeface="Arial"/>
                <a:cs typeface="Arial"/>
                <a:sym typeface="Arial"/>
              </a:rPr>
              <a:t>captured the tensions many Europeans felt between their natural environment and the new technology of the industrial age. </a:t>
            </a:r>
            <a:br>
              <a:rPr sz="1023">
                <a:solidFill>
                  <a:srgbClr val="482400"/>
                </a:solidFill>
                <a:latin typeface="Arial"/>
                <a:ea typeface="Arial"/>
                <a:cs typeface="Arial"/>
                <a:sym typeface="Arial"/>
              </a:rPr>
            </a:br>
            <a:r>
              <a:rPr sz="1023">
                <a:solidFill>
                  <a:srgbClr val="482400"/>
                </a:solidFill>
                <a:latin typeface="Arial"/>
                <a:ea typeface="Arial"/>
                <a:cs typeface="Arial"/>
                <a:sym typeface="Arial"/>
              </a:rPr>
              <a:t>Joseph Mallord William Turner, 1775–1851, </a:t>
            </a:r>
            <a:r>
              <a:rPr i="1" sz="1023">
                <a:solidFill>
                  <a:srgbClr val="482400"/>
                </a:solidFill>
                <a:latin typeface="Arial"/>
                <a:ea typeface="Arial"/>
                <a:cs typeface="Arial"/>
                <a:sym typeface="Arial"/>
              </a:rPr>
              <a:t>Rain, Steam, and Speed—The Great Western Railway </a:t>
            </a:r>
            <a:r>
              <a:rPr sz="1023">
                <a:solidFill>
                  <a:srgbClr val="482400"/>
                </a:solidFill>
                <a:latin typeface="Arial"/>
                <a:ea typeface="Arial"/>
                <a:cs typeface="Arial"/>
                <a:sym typeface="Arial"/>
              </a:rPr>
              <a:t>1844. Oil on canvas, 90.8 × 121.9. The National Gallery, London/Art Resource, NY</a:t>
            </a:r>
          </a:p>
        </p:txBody>
      </p:sp>
      <p:pic>
        <p:nvPicPr>
          <p:cNvPr id="279" name="AABRXFP0.jpeg" descr="AABRXFP0.jpg"/>
          <p:cNvPicPr/>
          <p:nvPr/>
        </p:nvPicPr>
        <p:blipFill>
          <a:blip r:embed="rId3">
            <a:extLst/>
          </a:blip>
          <a:stretch>
            <a:fillRect/>
          </a:stretch>
        </p:blipFill>
        <p:spPr>
          <a:xfrm>
            <a:off x="685800" y="0"/>
            <a:ext cx="8388350" cy="6400800"/>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idx="4294967295"/>
          </p:nvPr>
        </p:nvSpPr>
        <p:spPr>
          <a:xfrm>
            <a:off x="1066800" y="304799"/>
            <a:ext cx="7772400" cy="1143002"/>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Romantic Religion</a:t>
            </a:r>
          </a:p>
        </p:txBody>
      </p:sp>
      <p:sp>
        <p:nvSpPr>
          <p:cNvPr id="284" name="Shape 284"/>
          <p:cNvSpPr/>
          <p:nvPr>
            <p:ph type="body" idx="4294967295"/>
          </p:nvPr>
        </p:nvSpPr>
        <p:spPr>
          <a:xfrm>
            <a:off x="1062037" y="1690687"/>
            <a:ext cx="7769226" cy="4113213"/>
          </a:xfrm>
          <a:prstGeom prst="rect">
            <a:avLst/>
          </a:prstGeom>
        </p:spPr>
        <p:txBody>
          <a:bodyPr lIns="0" tIns="0" rIns="0" bIns="0">
            <a:normAutofit fontScale="100000" lnSpcReduction="0"/>
          </a:bodyPr>
          <a:lstStyle/>
          <a:p>
            <a:pPr lvl="0" marL="284835" indent="-284835" defTabSz="813816">
              <a:lnSpc>
                <a:spcPct val="90000"/>
              </a:lnSpc>
              <a:spcBef>
                <a:spcPts val="500"/>
              </a:spcBef>
              <a:buBlip>
                <a:blip r:embed="rId2"/>
              </a:buBlip>
              <a:defRPr sz="1800"/>
            </a:pPr>
            <a:r>
              <a:rPr sz="2492">
                <a:latin typeface="Verdana Bold"/>
                <a:ea typeface="Verdana Bold"/>
                <a:cs typeface="Verdana Bold"/>
                <a:sym typeface="Verdana Bold"/>
              </a:rPr>
              <a:t>Methodism – </a:t>
            </a:r>
            <a:r>
              <a:rPr sz="2492"/>
              <a:t>revolt against deism and rationalism, stressed inward, heartfelt religion; its leader was </a:t>
            </a:r>
            <a:r>
              <a:rPr sz="2492">
                <a:latin typeface="Verdana Bold"/>
                <a:ea typeface="Verdana Bold"/>
                <a:cs typeface="Verdana Bold"/>
                <a:sym typeface="Verdana Bold"/>
              </a:rPr>
              <a:t>John Wesley</a:t>
            </a:r>
            <a:endParaRPr sz="2492"/>
          </a:p>
          <a:p>
            <a:pPr lvl="0" marL="284835" indent="-284835" defTabSz="813816">
              <a:lnSpc>
                <a:spcPct val="90000"/>
              </a:lnSpc>
              <a:spcBef>
                <a:spcPts val="500"/>
              </a:spcBef>
              <a:buBlip>
                <a:blip r:embed="rId2"/>
              </a:buBlip>
              <a:defRPr sz="1800"/>
            </a:pPr>
            <a:r>
              <a:rPr sz="2492"/>
              <a:t>Continental Religion – religious developments based on feeling</a:t>
            </a:r>
            <a:endParaRPr sz="2492"/>
          </a:p>
          <a:p>
            <a:pPr lvl="1" marL="641662" indent="-234754" defTabSz="813816">
              <a:lnSpc>
                <a:spcPct val="90000"/>
              </a:lnSpc>
              <a:spcBef>
                <a:spcPts val="500"/>
              </a:spcBef>
              <a:buBlip>
                <a:blip r:embed="rId3"/>
              </a:buBlip>
              <a:defRPr sz="1800"/>
            </a:pPr>
            <a:r>
              <a:rPr sz="2136">
                <a:latin typeface="Verdana Bold"/>
                <a:ea typeface="Verdana Bold"/>
                <a:cs typeface="Verdana Bold"/>
                <a:sym typeface="Verdana Bold"/>
              </a:rPr>
              <a:t>Chateaubriand </a:t>
            </a:r>
            <a:r>
              <a:rPr sz="2136"/>
              <a:t>– </a:t>
            </a:r>
            <a:r>
              <a:rPr i="1" sz="2136"/>
              <a:t>The Genius of Christianity</a:t>
            </a:r>
            <a:r>
              <a:rPr sz="2136"/>
              <a:t> (1802) – essence of religion is passion / foundation of faith is emotion</a:t>
            </a:r>
            <a:endParaRPr sz="2136"/>
          </a:p>
          <a:p>
            <a:pPr lvl="1" marL="641662" indent="-234754" defTabSz="813816">
              <a:lnSpc>
                <a:spcPct val="90000"/>
              </a:lnSpc>
              <a:spcBef>
                <a:spcPts val="500"/>
              </a:spcBef>
              <a:buBlip>
                <a:blip r:embed="rId3"/>
              </a:buBlip>
              <a:defRPr sz="1800"/>
            </a:pPr>
            <a:r>
              <a:rPr sz="2136">
                <a:latin typeface="Verdana Bold"/>
                <a:ea typeface="Verdana Bold"/>
                <a:cs typeface="Verdana Bold"/>
                <a:sym typeface="Verdana Bold"/>
              </a:rPr>
              <a:t>Scleiermacher </a:t>
            </a:r>
            <a:r>
              <a:rPr sz="2136"/>
              <a:t>– </a:t>
            </a:r>
            <a:r>
              <a:rPr i="1" sz="2136"/>
              <a:t>Speeches on Religion to Its Cultured Despisers</a:t>
            </a:r>
            <a:r>
              <a:rPr sz="2136"/>
              <a:t> (1799) – religion as an intuition or feeling of absolute dependence on an infinite reality</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Romantic Views of  Nationalism and History</a:t>
            </a:r>
          </a:p>
        </p:txBody>
      </p:sp>
      <p:sp>
        <p:nvSpPr>
          <p:cNvPr id="287" name="Shape 28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Johann Gottfried Herder </a:t>
            </a:r>
            <a:r>
              <a:rPr sz="3000"/>
              <a:t>– German Romantic</a:t>
            </a:r>
            <a:endParaRPr sz="3000"/>
          </a:p>
          <a:p>
            <a:pPr lvl="1" marL="742950" indent="-285750">
              <a:spcBef>
                <a:spcPts val="600"/>
              </a:spcBef>
              <a:buBlip>
                <a:blip r:embed="rId3"/>
              </a:buBlip>
              <a:defRPr sz="1800"/>
            </a:pPr>
            <a:r>
              <a:rPr sz="2600"/>
              <a:t>Critic of European colonialism</a:t>
            </a:r>
            <a:endParaRPr sz="2600"/>
          </a:p>
          <a:p>
            <a:pPr lvl="1" marL="742950" indent="-285750">
              <a:spcBef>
                <a:spcPts val="600"/>
              </a:spcBef>
              <a:buBlip>
                <a:blip r:embed="rId3"/>
              </a:buBlip>
              <a:defRPr sz="1800"/>
            </a:pPr>
            <a:r>
              <a:rPr sz="2600"/>
              <a:t>Human beings develop organically</a:t>
            </a:r>
            <a:endParaRPr sz="2600"/>
          </a:p>
          <a:p>
            <a:pPr lvl="1" marL="742950" indent="-285750">
              <a:spcBef>
                <a:spcPts val="600"/>
              </a:spcBef>
              <a:buBlip>
                <a:blip r:embed="rId3"/>
              </a:buBlip>
              <a:defRPr sz="1800"/>
            </a:pPr>
            <a:r>
              <a:rPr sz="2600"/>
              <a:t>The </a:t>
            </a:r>
            <a:r>
              <a:rPr sz="2600">
                <a:latin typeface="Verdana Bold"/>
                <a:ea typeface="Verdana Bold"/>
                <a:cs typeface="Verdana Bold"/>
                <a:sym typeface="Verdana Bold"/>
              </a:rPr>
              <a:t>Grimm Brothers</a:t>
            </a:r>
            <a:r>
              <a:rPr sz="2600"/>
              <a:t>, famous fairy tale writers, were his followers</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Romantic Views of  Nationalism and History (cont.)</a:t>
            </a:r>
          </a:p>
        </p:txBody>
      </p:sp>
      <p:sp>
        <p:nvSpPr>
          <p:cNvPr id="290" name="Shape 29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Georg Wilhelm Friedrich Hegel </a:t>
            </a:r>
            <a:r>
              <a:rPr sz="3000"/>
              <a:t>– German Romantic philosopher</a:t>
            </a:r>
            <a:endParaRPr sz="3000"/>
          </a:p>
          <a:p>
            <a:pPr lvl="1" marL="742950" indent="-285750">
              <a:spcBef>
                <a:spcPts val="600"/>
              </a:spcBef>
              <a:buBlip>
                <a:blip r:embed="rId3"/>
              </a:buBlip>
              <a:defRPr sz="1800"/>
            </a:pPr>
            <a:r>
              <a:rPr sz="2600"/>
              <a:t>Believed a predominant set of ideas, </a:t>
            </a:r>
            <a:r>
              <a:rPr sz="2600">
                <a:latin typeface="Verdana Bold"/>
                <a:ea typeface="Verdana Bold"/>
                <a:cs typeface="Verdana Bold"/>
                <a:sym typeface="Verdana Bold"/>
              </a:rPr>
              <a:t>thesis</a:t>
            </a:r>
            <a:r>
              <a:rPr sz="2600"/>
              <a:t>, is at odds with another set of ideas, </a:t>
            </a:r>
            <a:r>
              <a:rPr sz="2600">
                <a:latin typeface="Verdana Bold"/>
                <a:ea typeface="Verdana Bold"/>
                <a:cs typeface="Verdana Bold"/>
                <a:sym typeface="Verdana Bold"/>
              </a:rPr>
              <a:t>antithesis;</a:t>
            </a:r>
            <a:r>
              <a:rPr sz="2600"/>
              <a:t> the patterns clash, resulting in a new </a:t>
            </a:r>
            <a:r>
              <a:rPr sz="2600">
                <a:latin typeface="Verdana Bold"/>
                <a:ea typeface="Verdana Bold"/>
                <a:cs typeface="Verdana Bold"/>
                <a:sym typeface="Verdana Bold"/>
              </a:rPr>
              <a:t>synthesis that </a:t>
            </a:r>
            <a:r>
              <a:rPr sz="2600"/>
              <a:t>emerges as the new thesis in a vicious cycle</a:t>
            </a:r>
            <a:endParaRPr sz="2600"/>
          </a:p>
          <a:p>
            <a:pPr lvl="1" marL="742950" indent="-285750">
              <a:spcBef>
                <a:spcPts val="600"/>
              </a:spcBef>
              <a:buBlip>
                <a:blip r:embed="rId3"/>
              </a:buBlip>
              <a:defRPr sz="1800"/>
            </a:pPr>
            <a:r>
              <a:rPr sz="2600"/>
              <a:t>All cultures are valuable because they are all part of this clash</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Islam and Romanticism </a:t>
            </a:r>
          </a:p>
        </p:txBody>
      </p:sp>
      <p:sp>
        <p:nvSpPr>
          <p:cNvPr id="293" name="Shape 29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Islam seen in a more positive light than during the Enlightenment</a:t>
            </a:r>
            <a:endParaRPr sz="3000"/>
          </a:p>
          <a:p>
            <a:pPr lvl="0">
              <a:lnSpc>
                <a:spcPct val="90000"/>
              </a:lnSpc>
              <a:buBlip>
                <a:blip r:embed="rId2"/>
              </a:buBlip>
              <a:defRPr sz="1800"/>
            </a:pPr>
            <a:r>
              <a:rPr sz="3000"/>
              <a:t>Under Napoleon, learning about Islam became an important part of French intellectual life</a:t>
            </a:r>
            <a:endParaRPr sz="3000"/>
          </a:p>
          <a:p>
            <a:pPr lvl="0">
              <a:lnSpc>
                <a:spcPct val="90000"/>
              </a:lnSpc>
              <a:buBlip>
                <a:blip r:embed="rId2"/>
              </a:buBlip>
              <a:defRPr sz="1800"/>
            </a:pPr>
            <a:r>
              <a:rPr sz="3000">
                <a:latin typeface="Verdana Bold"/>
                <a:ea typeface="Verdana Bold"/>
                <a:cs typeface="Verdana Bold"/>
                <a:sym typeface="Verdana Bold"/>
              </a:rPr>
              <a:t>Rosetta Stone</a:t>
            </a:r>
            <a:r>
              <a:rPr sz="3000"/>
              <a:t> – found on one of Napoleon’s expeditions, became the key to unlocking Egyptian hieroglyphics</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When Napoleon invaded Egypt in 1799, he met stiff resistance. On July 25, however, the French won a decisive victory. This painting of that battle by Baron Antoine Gros (1771–1835) emphasizes French heroism and Muslim defeat. Such an outlook was typical of European views of Arabs and the Islamic world.</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Antoine Jean Gros (1771–1835). Detail</a:t>
            </a:r>
            <a:r>
              <a:rPr i="1" sz="935">
                <a:solidFill>
                  <a:srgbClr val="482400"/>
                </a:solidFill>
                <a:latin typeface="Arial"/>
                <a:ea typeface="Arial"/>
                <a:cs typeface="Arial"/>
                <a:sym typeface="Arial"/>
              </a:rPr>
              <a:t>, Battle of Aboukir, July 25, 1799</a:t>
            </a:r>
            <a:r>
              <a:rPr sz="935">
                <a:solidFill>
                  <a:srgbClr val="482400"/>
                </a:solidFill>
                <a:latin typeface="Arial"/>
                <a:ea typeface="Arial"/>
                <a:cs typeface="Arial"/>
                <a:sym typeface="Arial"/>
              </a:rPr>
              <a:t>, c. 1806. Oil on canvas. Chateaux de Versailles et de Trianon, Versailles, France. Giraudon/Art Resource, NY</a:t>
            </a:r>
          </a:p>
        </p:txBody>
      </p:sp>
      <p:pic>
        <p:nvPicPr>
          <p:cNvPr id="296" name="AADUJTA0.jpeg" descr="AADUJTA0.jpg"/>
          <p:cNvPicPr/>
          <p:nvPr/>
        </p:nvPicPr>
        <p:blipFill>
          <a:blip r:embed="rId3">
            <a:extLst/>
          </a:blip>
          <a:stretch>
            <a:fillRect/>
          </a:stretch>
        </p:blipFill>
        <p:spPr>
          <a:xfrm>
            <a:off x="685800" y="228600"/>
            <a:ext cx="8477250" cy="5959475"/>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Year VIII Constitution</a:t>
            </a:r>
          </a:p>
        </p:txBody>
      </p:sp>
      <p:sp>
        <p:nvSpPr>
          <p:cNvPr id="134" name="Shape 13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Napoleon pushes one of the Directors, </a:t>
            </a:r>
            <a:r>
              <a:rPr sz="3000">
                <a:latin typeface="Verdana Bold"/>
                <a:ea typeface="Verdana Bold"/>
                <a:cs typeface="Verdana Bold"/>
                <a:sym typeface="Verdana Bold"/>
              </a:rPr>
              <a:t>Abbe Sieyes</a:t>
            </a:r>
            <a:r>
              <a:rPr sz="3000"/>
              <a:t>, aside</a:t>
            </a:r>
            <a:endParaRPr sz="3000"/>
          </a:p>
          <a:p>
            <a:pPr lvl="0">
              <a:buBlip>
                <a:blip r:embed="rId2"/>
              </a:buBlip>
              <a:defRPr sz="1800"/>
            </a:pPr>
            <a:r>
              <a:rPr sz="3000"/>
              <a:t>Establishes the rule of one man – </a:t>
            </a:r>
            <a:r>
              <a:rPr sz="3000">
                <a:latin typeface="Verdana Bold"/>
                <a:ea typeface="Verdana Bold"/>
                <a:cs typeface="Verdana Bold"/>
                <a:sym typeface="Verdana Bold"/>
              </a:rPr>
              <a:t>The First Consul</a:t>
            </a:r>
            <a:r>
              <a:rPr sz="3000"/>
              <a:t> – Napoleon</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t>
            </a:r>
            <a:r>
              <a:rPr sz="4000">
                <a:solidFill>
                  <a:srgbClr val="482400"/>
                </a:solidFill>
                <a:latin typeface="Verdana Bold"/>
                <a:ea typeface="Verdana Bold"/>
                <a:cs typeface="Verdana Bold"/>
                <a:sym typeface="Verdana Bold"/>
              </a:rPr>
              <a:t>Consulate </a:t>
            </a:r>
            <a:r>
              <a:rPr sz="4000">
                <a:solidFill>
                  <a:srgbClr val="482400"/>
                </a:solidFill>
              </a:rPr>
              <a:t>in France (1799-1804)</a:t>
            </a:r>
          </a:p>
        </p:txBody>
      </p:sp>
      <p:sp>
        <p:nvSpPr>
          <p:cNvPr id="137" name="Shape 13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 effect, ended the Revolution of the Third Estate</a:t>
            </a:r>
            <a:endParaRPr sz="3000"/>
          </a:p>
          <a:p>
            <a:pPr lvl="0">
              <a:buBlip>
                <a:blip r:embed="rId2"/>
              </a:buBlip>
              <a:defRPr sz="1800"/>
            </a:pPr>
            <a:r>
              <a:rPr sz="3000"/>
              <a:t>Third Estate members and peasants had achieved their goals so the Consulate was supported</a:t>
            </a:r>
            <a:endParaRPr sz="3000"/>
          </a:p>
          <a:p>
            <a:pPr lvl="1" marL="742950" indent="-285750">
              <a:spcBef>
                <a:spcPts val="600"/>
              </a:spcBef>
              <a:buBlip>
                <a:blip r:embed="rId3"/>
              </a:buBlip>
              <a:defRPr sz="1800"/>
            </a:pPr>
            <a:r>
              <a:rPr sz="2600"/>
              <a:t>Abolished hereditary privilege (Third Estate)</a:t>
            </a:r>
            <a:endParaRPr sz="2600"/>
          </a:p>
          <a:p>
            <a:pPr lvl="1" marL="742950" indent="-285750">
              <a:spcBef>
                <a:spcPts val="600"/>
              </a:spcBef>
              <a:buBlip>
                <a:blip r:embed="rId3"/>
              </a:buBlip>
              <a:defRPr sz="1800"/>
            </a:pPr>
            <a:r>
              <a:rPr sz="2600"/>
              <a:t>Destroyed feudal system (peasants)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Suppression of Opponents </a:t>
            </a:r>
            <a:br>
              <a:rPr sz="4000">
                <a:solidFill>
                  <a:srgbClr val="482400"/>
                </a:solidFill>
              </a:rPr>
            </a:br>
            <a:r>
              <a:rPr sz="4000">
                <a:solidFill>
                  <a:srgbClr val="482400"/>
                </a:solidFill>
              </a:rPr>
              <a:t>by Napoleon</a:t>
            </a:r>
          </a:p>
        </p:txBody>
      </p:sp>
      <p:sp>
        <p:nvSpPr>
          <p:cNvPr id="140" name="Shape 14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Makes peace with all of France’s enemies by 1802</a:t>
            </a:r>
            <a:endParaRPr sz="3000"/>
          </a:p>
          <a:p>
            <a:pPr lvl="0">
              <a:buBlip>
                <a:blip r:embed="rId2"/>
              </a:buBlip>
              <a:defRPr sz="1800"/>
            </a:pPr>
            <a:r>
              <a:rPr sz="3000"/>
              <a:t>Suppresses opposition at home</a:t>
            </a:r>
            <a:endParaRPr sz="3000"/>
          </a:p>
          <a:p>
            <a:pPr lvl="1" marL="742950" indent="-285750">
              <a:spcBef>
                <a:spcPts val="600"/>
              </a:spcBef>
              <a:buBlip>
                <a:blip r:embed="rId3"/>
              </a:buBlip>
              <a:defRPr sz="1800"/>
            </a:pPr>
            <a:r>
              <a:rPr sz="2600"/>
              <a:t>Offers general amnesty to men of all political factions as long as they pledge loyalty to him</a:t>
            </a:r>
            <a:endParaRPr sz="2600"/>
          </a:p>
          <a:p>
            <a:pPr lvl="1" marL="742950" indent="-285750">
              <a:spcBef>
                <a:spcPts val="600"/>
              </a:spcBef>
              <a:buBlip>
                <a:blip r:embed="rId3"/>
              </a:buBlip>
              <a:defRPr sz="1800"/>
            </a:pPr>
            <a:r>
              <a:rPr sz="2600"/>
              <a:t>Employes the secret police</a:t>
            </a:r>
            <a:endParaRPr sz="2600"/>
          </a:p>
          <a:p>
            <a:pPr lvl="1" marL="742950" indent="-285750">
              <a:spcBef>
                <a:spcPts val="600"/>
              </a:spcBef>
              <a:buBlip>
                <a:blip r:embed="rId3"/>
              </a:buBlip>
              <a:defRPr sz="1800"/>
            </a:pPr>
            <a:r>
              <a:rPr sz="2600"/>
              <a:t>Bourbon </a:t>
            </a:r>
            <a:r>
              <a:rPr sz="2600">
                <a:latin typeface="Verdana Bold"/>
                <a:ea typeface="Verdana Bold"/>
                <a:cs typeface="Verdana Bold"/>
                <a:sym typeface="Verdana Bold"/>
              </a:rPr>
              <a:t>duke of Enghien </a:t>
            </a:r>
            <a:r>
              <a:rPr sz="2600"/>
              <a:t>executed for a royalist plot of which he was innocent</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Concordat with the Roman Catholic Church</a:t>
            </a:r>
          </a:p>
        </p:txBody>
      </p:sp>
      <p:sp>
        <p:nvSpPr>
          <p:cNvPr id="143" name="Shape 14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Napoleon reestablishes Christianity in France with agreement with Pope Pius VII</a:t>
            </a:r>
            <a:endParaRPr sz="3000"/>
          </a:p>
          <a:p>
            <a:pPr lvl="0">
              <a:buBlip>
                <a:blip r:embed="rId2"/>
              </a:buBlip>
              <a:defRPr sz="1800"/>
            </a:pPr>
            <a:r>
              <a:rPr sz="3000"/>
              <a:t>Still, state had authority over the church through </a:t>
            </a:r>
            <a:r>
              <a:rPr sz="3000">
                <a:latin typeface="Verdana Bold"/>
                <a:ea typeface="Verdana Bold"/>
                <a:cs typeface="Verdana Bold"/>
                <a:sym typeface="Verdana Bold"/>
              </a:rPr>
              <a:t>The Organic Articles of 1802</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Napoleonic Code</a:t>
            </a:r>
          </a:p>
        </p:txBody>
      </p:sp>
      <p:sp>
        <p:nvSpPr>
          <p:cNvPr id="146" name="Shape 14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Safeguarded all forms of property</a:t>
            </a:r>
            <a:endParaRPr sz="3000"/>
          </a:p>
          <a:p>
            <a:pPr lvl="0">
              <a:buBlip>
                <a:blip r:embed="rId2"/>
              </a:buBlip>
              <a:defRPr sz="1800"/>
            </a:pPr>
            <a:r>
              <a:rPr sz="3000"/>
              <a:t>Conservative attitudes toward women and labor remained</a:t>
            </a:r>
            <a:endParaRPr sz="3000"/>
          </a:p>
          <a:p>
            <a:pPr lvl="0">
              <a:buBlip>
                <a:blip r:embed="rId2"/>
              </a:buBlip>
              <a:defRPr sz="1800"/>
            </a:pPr>
            <a:r>
              <a:rPr sz="3000"/>
              <a:t>Property was distributed among all children; males and females</a:t>
            </a:r>
            <a:endParaRPr sz="3000"/>
          </a:p>
          <a:p>
            <a:pPr lvl="0">
              <a:buBlip>
                <a:blip r:embed="rId2"/>
              </a:buBlip>
              <a:defRPr sz="1800"/>
            </a:pPr>
            <a:r>
              <a:rPr sz="3000"/>
              <a:t>Women needed husband’s consent to dispose of property</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