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media/image3.jpeg" ContentType="image/jpeg"/>
  <Override PartName="/ppt/notesSlides/notesSlide3.xml" ContentType="application/vnd.openxmlformats-officedocument.presentationml.notesSlide+xml"/>
  <Override PartName="/ppt/media/image4.jpeg" ContentType="image/jpeg"/>
  <Override PartName="/ppt/notesSlides/notesSlide4.xml" ContentType="application/vnd.openxmlformats-officedocument.presentationml.notesSlide+xml"/>
  <Override PartName="/ppt/media/image5.jpeg" ContentType="image/jpeg"/>
  <Override PartName="/ppt/notesSlides/notesSlide5.xml" ContentType="application/vnd.openxmlformats-officedocument.presentationml.notesSlide+xml"/>
  <Override PartName="/ppt/media/image6.jpeg" ContentType="image/jpeg"/>
  <Override PartName="/ppt/notesSlides/notesSlide6.xml" ContentType="application/vnd.openxmlformats-officedocument.presentationml.notesSlide+xml"/>
  <Override PartName="/ppt/media/image7.jpeg" ContentType="image/jpeg"/>
  <Override PartName="/ppt/notesSlides/notesSlide7.xml" ContentType="application/vnd.openxmlformats-officedocument.presentationml.notesSlide+xml"/>
  <Override PartName="/ppt/media/image8.jpeg" ContentType="image/jpeg"/>
  <Override PartName="/ppt/notesSlides/notesSlide8.xml" ContentType="application/vnd.openxmlformats-officedocument.presentationml.notesSlide+xml"/>
  <Override PartName="/ppt/media/image9.jpeg" ContentType="image/jpeg"/>
  <Override PartName="/ppt/notesSlides/notesSlide9.xml" ContentType="application/vnd.openxmlformats-officedocument.presentationml.notesSlide+xml"/>
  <Override PartName="/ppt/media/image10.jpeg" ContentType="image/jpeg"/>
  <Override PartName="/ppt/notesSlides/notesSlide10.xml" ContentType="application/vnd.openxmlformats-officedocument.presentationml.notesSlide+xml"/>
  <Override PartName="/ppt/media/image11.jpeg" ContentType="image/jpeg"/>
  <Override PartName="/ppt/notesSlides/notesSlide11.xml" ContentType="application/vnd.openxmlformats-officedocument.presentationml.notesSlide+xml"/>
  <Override PartName="/ppt/media/image12.jpeg" ContentType="image/jpeg"/>
  <Override PartName="/ppt/notesSlides/notesSlide12.xml" ContentType="application/vnd.openxmlformats-officedocument.presentationml.notesSlide+xml"/>
  <Override PartName="/ppt/media/image13.jpeg" ContentType="image/jpeg"/>
  <Override PartName="/ppt/notesSlides/notesSlide13.xml" ContentType="application/vnd.openxmlformats-officedocument.presentationml.notesSlide+xml"/>
  <Override PartName="/ppt/media/image14.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Lst>
  <p:sldSz cx="9144000" cy="6858000"/>
  <p:notesSz cx="6858000" cy="9144000"/>
  <p:defaultTextStyle>
    <a:lvl1pPr>
      <a:defRPr sz="2400">
        <a:latin typeface="Verdana"/>
        <a:ea typeface="Verdana"/>
        <a:cs typeface="Verdana"/>
        <a:sym typeface="Verdana"/>
      </a:defRPr>
    </a:lvl1pPr>
    <a:lvl2pPr indent="457200">
      <a:defRPr sz="2400">
        <a:latin typeface="Verdana"/>
        <a:ea typeface="Verdana"/>
        <a:cs typeface="Verdana"/>
        <a:sym typeface="Verdana"/>
      </a:defRPr>
    </a:lvl2pPr>
    <a:lvl3pPr indent="914400">
      <a:defRPr sz="2400">
        <a:latin typeface="Verdana"/>
        <a:ea typeface="Verdana"/>
        <a:cs typeface="Verdana"/>
        <a:sym typeface="Verdana"/>
      </a:defRPr>
    </a:lvl3pPr>
    <a:lvl4pPr indent="1371600">
      <a:defRPr sz="2400">
        <a:latin typeface="Verdana"/>
        <a:ea typeface="Verdana"/>
        <a:cs typeface="Verdana"/>
        <a:sym typeface="Verdana"/>
      </a:defRPr>
    </a:lvl4pPr>
    <a:lvl5pPr indent="1828800">
      <a:defRPr sz="2400">
        <a:latin typeface="Verdana"/>
        <a:ea typeface="Verdana"/>
        <a:cs typeface="Verdana"/>
        <a:sym typeface="Verdana"/>
      </a:defRPr>
    </a:lvl5pPr>
    <a:lvl6pPr>
      <a:defRPr sz="2400">
        <a:latin typeface="Verdana"/>
        <a:ea typeface="Verdana"/>
        <a:cs typeface="Verdana"/>
        <a:sym typeface="Verdana"/>
      </a:defRPr>
    </a:lvl6pPr>
    <a:lvl7pPr>
      <a:defRPr sz="2400">
        <a:latin typeface="Verdana"/>
        <a:ea typeface="Verdana"/>
        <a:cs typeface="Verdana"/>
        <a:sym typeface="Verdana"/>
      </a:defRPr>
    </a:lvl7pPr>
    <a:lvl8pPr>
      <a:defRPr sz="2400">
        <a:latin typeface="Verdana"/>
        <a:ea typeface="Verdana"/>
        <a:cs typeface="Verdana"/>
        <a:sym typeface="Verdana"/>
      </a:defRPr>
    </a:lvl8pPr>
    <a:lvl9pPr>
      <a:defRPr sz="2400">
        <a:latin typeface="Verdana"/>
        <a:ea typeface="Verdana"/>
        <a:cs typeface="Verdana"/>
        <a:sym typeface="Verdan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3F0E9"/>
          </a:solidFill>
        </a:fill>
      </a:tcStyle>
    </a:wholeTbl>
    <a:band2H>
      <a:tcTxStyle b="def" i="def"/>
      <a:tcStyle>
        <a:tcBdr/>
        <a:fill>
          <a:solidFill>
            <a:srgbClr val="F9F7F4"/>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Row>
  </a:tblStyle>
  <a:tblStyle styleId="{C7B018BB-80A7-4F77-B60F-C8B233D01FF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9DAD5"/>
          </a:solidFill>
        </a:fill>
      </a:tcStyle>
    </a:wholeTbl>
    <a:band2H>
      <a:tcTxStyle b="def" i="def"/>
      <a:tcStyle>
        <a:tcBdr/>
        <a:fill>
          <a:solidFill>
            <a:srgbClr val="F4EDEB"/>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Row>
  </a:tblStyle>
  <a:tblStyle styleId="{CF821DB8-F4EB-4A41-A1BA-3FCAFE7338EE}" styleName="">
    <a:tblBg/>
    <a:wholeTbl>
      <a:tcTxStyle b="on" i="on">
        <a:font>
          <a:latin typeface="Verdana"/>
          <a:ea typeface="Verdana"/>
          <a:cs typeface="Verdan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FD6C3"/>
          </a:solidFill>
        </a:fill>
      </a:tcStyle>
    </a:firstCol>
    <a:lastRow>
      <a:tcTxStyle b="on" i="on">
        <a:font>
          <a:latin typeface="Verdana"/>
          <a:ea typeface="Verdana"/>
          <a:cs typeface="Verdana"/>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Verdana"/>
          <a:ea typeface="Verdana"/>
          <a:cs typeface="Verdana"/>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DFD6C3"/>
          </a:solidFill>
        </a:fill>
      </a:tcStyle>
    </a:firstRow>
  </a:tblStyle>
  <a:tblStyle styleId="{33BA23B1-9221-436E-865A-0063620EA4FD}"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b="def" i="def"/>
      <a:tcStyle>
        <a:tcBdr/>
        <a:fill>
          <a:solidFill>
            <a:srgbClr val="FFFFFF"/>
          </a:solidFill>
        </a:fill>
      </a:tcStyle>
    </a:band2H>
    <a:firstCo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ph type="sldImg"/>
          </p:nvPr>
        </p:nvSpPr>
        <p:spPr>
          <a:xfrm>
            <a:off x="1143000" y="685800"/>
            <a:ext cx="4572000" cy="3429000"/>
          </a:xfrm>
          <a:prstGeom prst="rect">
            <a:avLst/>
          </a:prstGeom>
        </p:spPr>
        <p:txBody>
          <a:bodyPr/>
          <a:lstStyle/>
          <a:p>
            <a:pPr lvl="0"/>
          </a:p>
        </p:txBody>
      </p:sp>
      <p:sp>
        <p:nvSpPr>
          <p:cNvPr id="116" name="Shape 116"/>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 name="Shape 123"/>
          <p:cNvSpPr/>
          <p:nvPr>
            <p:ph type="sldImg"/>
          </p:nvPr>
        </p:nvSpPr>
        <p:spPr>
          <a:prstGeom prst="rect">
            <a:avLst/>
          </a:prstGeom>
        </p:spPr>
        <p:txBody>
          <a:bodyPr/>
          <a:lstStyle/>
          <a:p>
            <a:pPr lvl="0"/>
          </a:p>
        </p:txBody>
      </p:sp>
      <p:sp>
        <p:nvSpPr>
          <p:cNvPr id="124" name="Shape 124"/>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In 1830, revolution again erupted in France as well as elsewhere on the Continent. Eugène Delacroix’s Liberty Leading the People was the most famous image recalling that event. Note how he portrays persons from different social classes and occupations joining the revolution led by the figure of Liberty.</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Eugène Delacroix (1798–1863), Liberty Leading the People, 1830. Oil on canvas, 260 × 325 cm—RF 129. Musée du Louvre, Paris, France/Scala/Art Resource, NY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7" name="Shape 267"/>
          <p:cNvSpPr/>
          <p:nvPr>
            <p:ph type="sldImg"/>
          </p:nvPr>
        </p:nvSpPr>
        <p:spPr>
          <a:prstGeom prst="rect">
            <a:avLst/>
          </a:prstGeom>
        </p:spPr>
        <p:txBody>
          <a:bodyPr/>
          <a:lstStyle/>
          <a:p>
            <a:pPr lvl="0"/>
          </a:p>
        </p:txBody>
      </p:sp>
      <p:sp>
        <p:nvSpPr>
          <p:cNvPr id="268" name="Shape 268"/>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On July 5, 1830, French forces captured Algiers, which France would continue to rule until 1962. Note how this drawing contrasts the power and modernity of the French conquerors with the almost medieval appearance of the Algerian defenses.</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Snark/Art Resource, NY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lvl="0"/>
          </a:p>
        </p:txBody>
      </p:sp>
      <p:sp>
        <p:nvSpPr>
          <p:cNvPr id="285" name="Shape 285"/>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Beginning in the 1820s Daniel O’Connell revolutionized the organization of Irish politics. He created a grassroots organization and collected funds to finance Irish nationalist activities. He was also known as one of the great public speakers of his generation.</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 Chris Hellier/CORBIS—All rights reserved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5" name="Shape 295"/>
          <p:cNvSpPr/>
          <p:nvPr>
            <p:ph type="sldImg"/>
          </p:nvPr>
        </p:nvSpPr>
        <p:spPr>
          <a:prstGeom prst="rect">
            <a:avLst/>
          </a:prstGeom>
        </p:spPr>
        <p:txBody>
          <a:bodyPr/>
          <a:lstStyle/>
          <a:p>
            <a:pPr lvl="0"/>
          </a:p>
        </p:txBody>
      </p:sp>
      <p:sp>
        <p:nvSpPr>
          <p:cNvPr id="296" name="Shape 296"/>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20–2 </a:t>
            </a:r>
            <a:r>
              <a:rPr sz="1200">
                <a:latin typeface="Arial Bold"/>
                <a:ea typeface="Arial Bold"/>
                <a:cs typeface="Arial Bold"/>
                <a:sym typeface="Arial Bold"/>
              </a:rPr>
              <a:t>LATIN AMERICA IN 1830</a:t>
            </a:r>
            <a:r>
              <a:rPr sz="1200">
                <a:latin typeface="Arial"/>
                <a:ea typeface="Arial"/>
                <a:cs typeface="Arial"/>
                <a:sym typeface="Arial"/>
              </a:rPr>
              <a:t> By 1830 most of Latin America had been liberated from Europe. This map shows the initial borders of the states of the region with the dates of their independence. The United Provinces of La Plata formed the nucleus of what later became Argentina.</a:t>
            </a:r>
            <a:endParaRPr sz="1200">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6" name="Shape 306"/>
          <p:cNvSpPr/>
          <p:nvPr>
            <p:ph type="sldImg"/>
          </p:nvPr>
        </p:nvSpPr>
        <p:spPr>
          <a:prstGeom prst="rect">
            <a:avLst/>
          </a:prstGeom>
        </p:spPr>
        <p:txBody>
          <a:bodyPr/>
          <a:lstStyle/>
          <a:p>
            <a:pPr lvl="0"/>
          </a:p>
        </p:txBody>
      </p:sp>
      <p:sp>
        <p:nvSpPr>
          <p:cNvPr id="307" name="Shape 307"/>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Simón Bolívar. Bolívar was the liberator of much of Latin America. He inclined toward a policy of political liberalism.</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Pictorial Press Ltd/Alamy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hape 143"/>
          <p:cNvSpPr/>
          <p:nvPr>
            <p:ph type="sldImg"/>
          </p:nvPr>
        </p:nvSpPr>
        <p:spPr>
          <a:prstGeom prst="rect">
            <a:avLst/>
          </a:prstGeom>
        </p:spPr>
        <p:txBody>
          <a:bodyPr/>
          <a:lstStyle/>
          <a:p>
            <a:pPr lvl="0"/>
          </a:p>
        </p:txBody>
      </p:sp>
      <p:sp>
        <p:nvSpPr>
          <p:cNvPr id="144" name="Shape 144"/>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The celebration of nationalism included attempts to classify different groups of people according to language, religion, and culture. Sketches of differing regional folk costumes both celebrated diversity and institutionalized difference. This mid-nineteenth-century lithograph includes images of the peasant attire of the different national groups in Hungary. From left to right, these are “Walachians” (Romanians), Hungarians, “Slavs” (Slovaks), and Germans.</a:t>
            </a:r>
            <a:endParaRPr sz="1200">
              <a:latin typeface="Calibri"/>
              <a:ea typeface="Calibri"/>
              <a:cs typeface="Calibri"/>
              <a:sym typeface="Calibri"/>
            </a:endParaRPr>
          </a:p>
          <a:p>
            <a:pPr lvl="0">
              <a:lnSpc>
                <a:spcPct val="100000"/>
              </a:lnSpc>
              <a:spcBef>
                <a:spcPts val="400"/>
              </a:spcBef>
              <a:defRPr sz="1800"/>
            </a:pPr>
            <a:r>
              <a:rPr sz="1200">
                <a:latin typeface="Arial"/>
                <a:ea typeface="Arial"/>
                <a:cs typeface="Arial"/>
                <a:sym typeface="Arial"/>
              </a:rPr>
              <a:t>Costumes of Peasants, from ‘Esquisses de la Vie Populaire en Hongroie’ by Gabriel de Pronay, 1855 (colour litho), Veber, H. (fl.1855). Bibliotheque Nationale, Paris, France/Archives Charmet/The Bridgeman Art Library International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Shape 178"/>
          <p:cNvSpPr/>
          <p:nvPr>
            <p:ph type="sldImg"/>
          </p:nvPr>
        </p:nvSpPr>
        <p:spPr>
          <a:prstGeom prst="rect">
            <a:avLst/>
          </a:prstGeom>
        </p:spPr>
        <p:txBody>
          <a:bodyPr/>
          <a:lstStyle/>
          <a:p>
            <a:pPr lvl="0"/>
          </a:p>
        </p:txBody>
      </p:sp>
      <p:sp>
        <p:nvSpPr>
          <p:cNvPr id="179" name="Shape 179"/>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Prince Klemens von Metternich (1773–1859) epitomized nineteenth-century conservatism.</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Sir Thomas Lawrence (1769–1830), </a:t>
            </a:r>
            <a:r>
              <a:rPr i="1" sz="1200">
                <a:latin typeface="Arial"/>
                <a:ea typeface="Arial"/>
                <a:cs typeface="Arial"/>
                <a:sym typeface="Arial"/>
              </a:rPr>
              <a:t>Clemens Lothar Wenzel, Prince Metternich</a:t>
            </a:r>
            <a:r>
              <a:rPr sz="1200">
                <a:latin typeface="Arial"/>
                <a:ea typeface="Arial"/>
                <a:cs typeface="Arial"/>
                <a:sym typeface="Arial"/>
              </a:rPr>
              <a:t> (1773–1859), © World History Archive/Alamy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Shape 189"/>
          <p:cNvSpPr/>
          <p:nvPr>
            <p:ph type="sldImg"/>
          </p:nvPr>
        </p:nvSpPr>
        <p:spPr>
          <a:prstGeom prst="rect">
            <a:avLst/>
          </a:prstGeom>
        </p:spPr>
        <p:txBody>
          <a:bodyPr/>
          <a:lstStyle/>
          <a:p>
            <a:pPr lvl="0"/>
          </a:p>
        </p:txBody>
      </p:sp>
      <p:sp>
        <p:nvSpPr>
          <p:cNvPr id="190" name="Shape 190"/>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In May 1820, Karl Sand, a German student and a member of a Burschenschaft, was executed for his murder of the conservative playwright August von Kotzebue the previous year. In the eyes of many young German nationalists, Sand was a political martyr.</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Bildarchiv Preussischer Kulturbesitz/Art Resource, NY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Shape 194"/>
          <p:cNvSpPr/>
          <p:nvPr>
            <p:ph type="sldImg"/>
          </p:nvPr>
        </p:nvSpPr>
        <p:spPr>
          <a:prstGeom prst="rect">
            <a:avLst/>
          </a:prstGeom>
        </p:spPr>
        <p:txBody>
          <a:bodyPr/>
          <a:lstStyle/>
          <a:p>
            <a:pPr lvl="0"/>
          </a:p>
        </p:txBody>
      </p:sp>
      <p:sp>
        <p:nvSpPr>
          <p:cNvPr id="195" name="Shape 195"/>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Jahn encouraged German gymnasts to use athletic equipment in their exercises. Here at a Bonn gymnastic festival in 1872 an athlete works out on a pommel horse, a piece of athletic equipment that predated Jahn, but the design of which he improved. Also note the athletic clothing, which emphasizes egalitarian social relations among the athletes.</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 Bettmann/CORBIS—All rights reserved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Shape 211"/>
          <p:cNvSpPr/>
          <p:nvPr>
            <p:ph type="sldImg"/>
          </p:nvPr>
        </p:nvSpPr>
        <p:spPr>
          <a:prstGeom prst="rect">
            <a:avLst/>
          </a:prstGeom>
        </p:spPr>
        <p:txBody>
          <a:bodyPr/>
          <a:lstStyle/>
          <a:p>
            <a:pPr lvl="0"/>
          </a:p>
        </p:txBody>
      </p:sp>
      <p:sp>
        <p:nvSpPr>
          <p:cNvPr id="212" name="Shape 212"/>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The famous cartoonist George Cruikshank highlights the poverty and desperation of the British working class in the foreground of this 1819 etching, “These are the People All Tatter’d and Torn.” In the background, mounted militia slash at women and children lying on the ground, in allusion to the Peterloo Massacre.</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 The Trustees of the British Museum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 name="Shape 222"/>
          <p:cNvSpPr/>
          <p:nvPr>
            <p:ph type="sldImg"/>
          </p:nvPr>
        </p:nvSpPr>
        <p:spPr>
          <a:prstGeom prst="rect">
            <a:avLst/>
          </a:prstGeom>
        </p:spPr>
        <p:txBody>
          <a:bodyPr/>
          <a:lstStyle/>
          <a:p>
            <a:pPr lvl="0"/>
          </a:p>
        </p:txBody>
      </p:sp>
      <p:sp>
        <p:nvSpPr>
          <p:cNvPr id="223" name="Shape 223"/>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The French Bourbons were restored to the throne in 1815 but would rule only until 1830. This picture shows Louis XVIII, seated, second from left, and his brother, the count of Artois, who would become Charles X, standing on the left. Notice the bust of Henry IV in the background, placed there to associate the restored rulers with their popular late-sixteenth–early-seventeenth-century forebear.</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Bildarchiv Preussischer Kulturbesitz/Art Resource, NY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Shape 233"/>
          <p:cNvSpPr/>
          <p:nvPr>
            <p:ph type="sldImg"/>
          </p:nvPr>
        </p:nvSpPr>
        <p:spPr>
          <a:prstGeom prst="rect">
            <a:avLst/>
          </a:prstGeom>
        </p:spPr>
        <p:txBody>
          <a:bodyPr/>
          <a:lstStyle/>
          <a:p>
            <a:pPr lvl="0"/>
          </a:p>
        </p:txBody>
      </p:sp>
      <p:sp>
        <p:nvSpPr>
          <p:cNvPr id="234" name="Shape 234"/>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20–1 </a:t>
            </a:r>
            <a:r>
              <a:rPr sz="1200">
                <a:latin typeface="Arial Bold"/>
                <a:ea typeface="Arial Bold"/>
                <a:cs typeface="Arial Bold"/>
                <a:sym typeface="Arial Bold"/>
              </a:rPr>
              <a:t>Centers of Revolution, 1820–1831 </a:t>
            </a:r>
            <a:r>
              <a:rPr sz="1200">
                <a:latin typeface="Arial"/>
                <a:ea typeface="Arial"/>
                <a:cs typeface="Arial"/>
                <a:sym typeface="Arial"/>
              </a:rPr>
              <a:t>The conservative order imposed by the great powers in post-Napoleonic Europe was challenged by various uprisings and revolutions, beginning in 1820–1821 in Spain, Naples, and Greece and spreading to Russia, Poland, France, and Belgium later in the decade.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3" name="Shape 253"/>
          <p:cNvSpPr/>
          <p:nvPr>
            <p:ph type="sldImg"/>
          </p:nvPr>
        </p:nvSpPr>
        <p:spPr>
          <a:prstGeom prst="rect">
            <a:avLst/>
          </a:prstGeom>
        </p:spPr>
        <p:txBody>
          <a:bodyPr/>
          <a:lstStyle/>
          <a:p>
            <a:pPr lvl="0"/>
          </a:p>
        </p:txBody>
      </p:sp>
      <p:sp>
        <p:nvSpPr>
          <p:cNvPr id="254" name="Shape 254"/>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When the Moscow regiment refused to swear allegiance to the new tsar, Nicholas I, instead demanding his brother Constantine be proclaimed tsar and that a constitution be issued, Nicholas ordered the cavalry and artillery to attack them. Although a total failure, the Decembrist Revolt came to symbolize the yearnings of all Russian liberals in the nineteenth century for a constitutional government.</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Karl Kolman (1786–1846), </a:t>
            </a:r>
            <a:r>
              <a:rPr i="1" sz="1200">
                <a:latin typeface="Arial"/>
                <a:ea typeface="Arial"/>
                <a:cs typeface="Arial"/>
                <a:sym typeface="Arial"/>
              </a:rPr>
              <a:t>The Insurrection of the Decembrists at Senate Square, St. Petersburg on 14th December, 1825</a:t>
            </a:r>
            <a:r>
              <a:rPr sz="1200">
                <a:latin typeface="Arial"/>
                <a:ea typeface="Arial"/>
                <a:cs typeface="Arial"/>
                <a:sym typeface="Arial"/>
              </a:rPr>
              <a:t> (w/c on paper) by Russian School (nineteenth century). Private Collection/Archives Charmet/Bridgeman Art Library</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6.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7.png"/><Relationship Id="rId4" Type="http://schemas.openxmlformats.org/officeDocument/2006/relationships/image" Target="../media/image18.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3.png"/><Relationship Id="rId6"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9"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0" name="Shape 10"/>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1"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2"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3" name="Shape 13"/>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4" name="Shape 14"/>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8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87" name="Shape 8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8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8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90" name="Shape 9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91" name="Shape 9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92" name="Shape 9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93" name="Shape 9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94" name="Shape 9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9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97" name="Shape 9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9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9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00" name="Shape 10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01" name="Shape 10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02" name="Shape 10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03" name="Shape 10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04" name="Shape 10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10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07" name="Shape 10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0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0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10" name="Shape 11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11" name="Shape 11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12" name="Shape 11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13" name="Shape 11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14" name="Shape 11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7" name="Shape 17"/>
          <p:cNvSpPr/>
          <p:nvPr>
            <p:ph type="body" idx="1"/>
          </p:nvPr>
        </p:nvSpPr>
        <p:spPr>
          <a:prstGeom prst="rect">
            <a:avLst/>
          </a:prstGeom>
        </p:spPr>
        <p:txBody>
          <a:bodyPr/>
          <a:lstStyle>
            <a:lvl1pPr>
              <a:buBlip>
                <a:blip r:embed="rId2"/>
              </a:buBlip>
            </a:lvl1pPr>
            <a:lvl2pPr>
              <a:buBlip>
                <a:blip r:embed="rId3"/>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8" name="Shape 1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0"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21" name="Shape 21"/>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22"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23"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24" name="Shape 24"/>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25" name="Shape 25"/>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26" name="Shape 2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29" name="Shape 2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3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3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32" name="Shape 3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33" name="Shape 3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34" name="Shape 3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35" name="Shape 3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36" name="Shape 3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3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39" name="Shape 3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4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4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42" name="Shape 4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43" name="Shape 4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44" name="Shape 4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45" name="Shape 4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46" name="Shape 4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4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49" name="Shape 4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5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5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52" name="Shape 5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53" name="Shape 5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54" name="Shape 5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55" name="Shape 5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56" name="Shape 5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5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59" name="Shape 5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6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6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62" name="Shape 6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63" name="Shape 6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64" name="Shape 6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65" name="Shape 6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66" name="Shape 6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6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69" name="Shape 6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7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7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72" name="Shape 7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73" name="Shape 7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74" name="Shape 7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7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77" name="Shape 7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7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7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80" name="Shape 8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81" name="Shape 8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82" name="Shape 8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83" name="Shape 8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84" name="Shape 8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slideLayout" Target="../slideLayouts/slideLayout1.xml"/><Relationship Id="rId8" Type="http://schemas.openxmlformats.org/officeDocument/2006/relationships/slideLayout" Target="../slideLayouts/slideLayout2.xml"/><Relationship Id="rId9" Type="http://schemas.openxmlformats.org/officeDocument/2006/relationships/slideLayout" Target="../slideLayouts/slideLayout3.xml"/><Relationship Id="rId10" Type="http://schemas.openxmlformats.org/officeDocument/2006/relationships/slideLayout" Target="../slideLayouts/slideLayout4.xml"/><Relationship Id="rId11" Type="http://schemas.openxmlformats.org/officeDocument/2006/relationships/slideLayout" Target="../slideLayouts/slideLayout5.xml"/><Relationship Id="rId12" Type="http://schemas.openxmlformats.org/officeDocument/2006/relationships/slideLayout" Target="../slideLayouts/slideLayout6.xml"/><Relationship Id="rId13" Type="http://schemas.openxmlformats.org/officeDocument/2006/relationships/slideLayout" Target="../slideLayouts/slideLayout7.xml"/><Relationship Id="rId14" Type="http://schemas.openxmlformats.org/officeDocument/2006/relationships/slideLayout" Target="../slideLayouts/slideLayout8.xml"/><Relationship Id="rId15" Type="http://schemas.openxmlformats.org/officeDocument/2006/relationships/slideLayout" Target="../slideLayouts/slideLayout9.xml"/><Relationship Id="rId16" Type="http://schemas.openxmlformats.org/officeDocument/2006/relationships/slideLayout" Target="../slideLayouts/slideLayout10.xml"/><Relationship Id="rId17" Type="http://schemas.openxmlformats.org/officeDocument/2006/relationships/slideLayout" Target="../slideLayouts/slideLayout11.xml"/><Relationship Id="rId18"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grpSp>
        <p:nvGrpSpPr>
          <p:cNvPr id="4" name="Group 4"/>
          <p:cNvGrpSpPr/>
          <p:nvPr/>
        </p:nvGrpSpPr>
        <p:grpSpPr>
          <a:xfrm>
            <a:off x="0" y="0"/>
            <a:ext cx="6362700" cy="6858000"/>
            <a:chOff x="0" y="0"/>
            <a:chExt cx="6362700" cy="6858000"/>
          </a:xfrm>
        </p:grpSpPr>
        <p:pic>
          <p:nvPicPr>
            <p:cNvPr id="2" name="Expbanna.png" descr="Expbanna"/>
            <p:cNvPicPr/>
            <p:nvPr/>
          </p:nvPicPr>
          <p:blipFill>
            <a:blip r:embed="rId3">
              <a:extLst/>
            </a:blip>
            <a:stretch>
              <a:fillRect/>
            </a:stretch>
          </p:blipFill>
          <p:spPr>
            <a:xfrm>
              <a:off x="0" y="0"/>
              <a:ext cx="685800" cy="6858000"/>
            </a:xfrm>
            <a:prstGeom prst="rect">
              <a:avLst/>
            </a:prstGeom>
            <a:ln w="12700" cap="flat">
              <a:noFill/>
              <a:miter lim="400000"/>
            </a:ln>
            <a:effectLst/>
          </p:spPr>
        </p:pic>
        <p:pic>
          <p:nvPicPr>
            <p:cNvPr id="3" name="EXPHORSA.png" descr="EXPHORSA"/>
            <p:cNvPicPr/>
            <p:nvPr/>
          </p:nvPicPr>
          <p:blipFill>
            <a:blip r:embed="rId4">
              <a:extLst/>
            </a:blip>
            <a:stretch>
              <a:fillRect/>
            </a:stretch>
          </p:blipFill>
          <p:spPr>
            <a:xfrm>
              <a:off x="3505200" y="5715000"/>
              <a:ext cx="2857500" cy="95250"/>
            </a:xfrm>
            <a:prstGeom prst="rect">
              <a:avLst/>
            </a:prstGeom>
            <a:ln w="12700" cap="flat">
              <a:noFill/>
              <a:miter lim="400000"/>
            </a:ln>
            <a:effectLst/>
          </p:spPr>
        </p:pic>
      </p:grpSp>
      <p:sp>
        <p:nvSpPr>
          <p:cNvPr id="5" name="Shape 5"/>
          <p:cNvSpPr/>
          <p:nvPr>
            <p:ph type="title"/>
          </p:nvPr>
        </p:nvSpPr>
        <p:spPr>
          <a:xfrm>
            <a:off x="838200" y="0"/>
            <a:ext cx="8229600" cy="15240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lvl="0">
              <a:defRPr sz="1800">
                <a:solidFill>
                  <a:srgbClr val="000000"/>
                </a:solidFill>
              </a:defRPr>
            </a:pPr>
            <a:r>
              <a:rPr sz="4000">
                <a:solidFill>
                  <a:srgbClr val="482400"/>
                </a:solidFill>
              </a:rPr>
              <a:t>Title Text</a:t>
            </a:r>
          </a:p>
        </p:txBody>
      </p:sp>
      <p:sp>
        <p:nvSpPr>
          <p:cNvPr id="6" name="Shape 6"/>
          <p:cNvSpPr/>
          <p:nvPr>
            <p:ph type="body" idx="1"/>
          </p:nvPr>
        </p:nvSpPr>
        <p:spPr>
          <a:xfrm>
            <a:off x="1062037" y="1524000"/>
            <a:ext cx="7769226" cy="53340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7" name="Shape 7"/>
          <p:cNvSpPr/>
          <p:nvPr>
            <p:ph type="sldNum" sz="quarter" idx="2"/>
          </p:nvPr>
        </p:nvSpPr>
        <p:spPr>
          <a:xfrm>
            <a:off x="7010400" y="6400800"/>
            <a:ext cx="1905000" cy="348429"/>
          </a:xfrm>
          <a:prstGeom prst="rect">
            <a:avLst/>
          </a:prstGeom>
          <a:ln w="12700">
            <a:miter lim="400000"/>
          </a:ln>
        </p:spPr>
        <p:txBody>
          <a:bodyPr lIns="45719" rIns="45719">
            <a:spAutoFit/>
          </a:bodyPr>
          <a:lstStyle>
            <a:lvl1pPr defTabSz="457200">
              <a:defRPr sz="1800">
                <a:latin typeface="Times New Roman"/>
                <a:ea typeface="Times New Roman"/>
                <a:cs typeface="Times New Roman"/>
                <a:sym typeface="Times New Roman"/>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0" r:id="rId18"/>
  </p:sldLayoutIdLst>
  <p:transition spd="med" advClick="1"/>
  <p:txStyles>
    <p:titleStyle>
      <a:lvl1pPr algn="ctr">
        <a:defRPr sz="4000">
          <a:solidFill>
            <a:srgbClr val="482400"/>
          </a:solidFill>
          <a:latin typeface="Verdana"/>
          <a:ea typeface="Verdana"/>
          <a:cs typeface="Verdana"/>
          <a:sym typeface="Verdana"/>
        </a:defRPr>
      </a:lvl1pPr>
      <a:lvl2pPr algn="ctr">
        <a:defRPr sz="4000">
          <a:solidFill>
            <a:srgbClr val="482400"/>
          </a:solidFill>
          <a:latin typeface="Verdana"/>
          <a:ea typeface="Verdana"/>
          <a:cs typeface="Verdana"/>
          <a:sym typeface="Verdana"/>
        </a:defRPr>
      </a:lvl2pPr>
      <a:lvl3pPr algn="ctr">
        <a:defRPr sz="4000">
          <a:solidFill>
            <a:srgbClr val="482400"/>
          </a:solidFill>
          <a:latin typeface="Verdana"/>
          <a:ea typeface="Verdana"/>
          <a:cs typeface="Verdana"/>
          <a:sym typeface="Verdana"/>
        </a:defRPr>
      </a:lvl3pPr>
      <a:lvl4pPr algn="ctr">
        <a:defRPr sz="4000">
          <a:solidFill>
            <a:srgbClr val="482400"/>
          </a:solidFill>
          <a:latin typeface="Verdana"/>
          <a:ea typeface="Verdana"/>
          <a:cs typeface="Verdana"/>
          <a:sym typeface="Verdana"/>
        </a:defRPr>
      </a:lvl4pPr>
      <a:lvl5pPr algn="ctr">
        <a:defRPr sz="4000">
          <a:solidFill>
            <a:srgbClr val="482400"/>
          </a:solidFill>
          <a:latin typeface="Verdana"/>
          <a:ea typeface="Verdana"/>
          <a:cs typeface="Verdana"/>
          <a:sym typeface="Verdana"/>
        </a:defRPr>
      </a:lvl5pPr>
      <a:lvl6pPr indent="457200" algn="ctr">
        <a:defRPr sz="4000">
          <a:solidFill>
            <a:srgbClr val="482400"/>
          </a:solidFill>
          <a:latin typeface="Verdana"/>
          <a:ea typeface="Verdana"/>
          <a:cs typeface="Verdana"/>
          <a:sym typeface="Verdana"/>
        </a:defRPr>
      </a:lvl6pPr>
      <a:lvl7pPr indent="914400" algn="ctr">
        <a:defRPr sz="4000">
          <a:solidFill>
            <a:srgbClr val="482400"/>
          </a:solidFill>
          <a:latin typeface="Verdana"/>
          <a:ea typeface="Verdana"/>
          <a:cs typeface="Verdana"/>
          <a:sym typeface="Verdana"/>
        </a:defRPr>
      </a:lvl7pPr>
      <a:lvl8pPr indent="1371600" algn="ctr">
        <a:defRPr sz="4000">
          <a:solidFill>
            <a:srgbClr val="482400"/>
          </a:solidFill>
          <a:latin typeface="Verdana"/>
          <a:ea typeface="Verdana"/>
          <a:cs typeface="Verdana"/>
          <a:sym typeface="Verdana"/>
        </a:defRPr>
      </a:lvl8pPr>
      <a:lvl9pPr indent="1828800" algn="ctr">
        <a:defRPr sz="4000">
          <a:solidFill>
            <a:srgbClr val="482400"/>
          </a:solidFill>
          <a:latin typeface="Verdana"/>
          <a:ea typeface="Verdana"/>
          <a:cs typeface="Verdana"/>
          <a:sym typeface="Verdana"/>
        </a:defRPr>
      </a:lvl9pPr>
    </p:titleStyle>
    <p:bodyStyle>
      <a:lvl1pPr marL="342900" indent="-342900">
        <a:spcBef>
          <a:spcPts val="700"/>
        </a:spcBef>
        <a:buSzPct val="100000"/>
        <a:buBlip>
          <a:blip r:embed="rId5"/>
        </a:buBlip>
        <a:defRPr sz="3000">
          <a:latin typeface="Verdana"/>
          <a:ea typeface="Verdana"/>
          <a:cs typeface="Verdana"/>
          <a:sym typeface="Verdana"/>
        </a:defRPr>
      </a:lvl1pPr>
      <a:lvl2pPr marL="786911" indent="-329711">
        <a:spcBef>
          <a:spcPts val="700"/>
        </a:spcBef>
        <a:buSzPct val="100000"/>
        <a:buBlip>
          <a:blip r:embed="rId6"/>
        </a:buBlip>
        <a:defRPr sz="3000">
          <a:latin typeface="Verdana"/>
          <a:ea typeface="Verdana"/>
          <a:cs typeface="Verdana"/>
          <a:sym typeface="Verdana"/>
        </a:defRPr>
      </a:lvl2pPr>
      <a:lvl3pPr marL="1200150" indent="-285750">
        <a:spcBef>
          <a:spcPts val="700"/>
        </a:spcBef>
        <a:buSzPct val="100000"/>
        <a:buChar char="•"/>
        <a:defRPr sz="3000">
          <a:latin typeface="Verdana"/>
          <a:ea typeface="Verdana"/>
          <a:cs typeface="Verdana"/>
          <a:sym typeface="Verdana"/>
        </a:defRPr>
      </a:lvl3pPr>
      <a:lvl4pPr marL="1683327" indent="-311727">
        <a:spcBef>
          <a:spcPts val="700"/>
        </a:spcBef>
        <a:buSzPct val="100000"/>
        <a:buChar char="⬧"/>
        <a:defRPr sz="3000">
          <a:latin typeface="Verdana"/>
          <a:ea typeface="Verdana"/>
          <a:cs typeface="Verdana"/>
          <a:sym typeface="Verdana"/>
        </a:defRPr>
      </a:lvl4pPr>
      <a:lvl5pPr marL="2171700" indent="-342900">
        <a:spcBef>
          <a:spcPts val="700"/>
        </a:spcBef>
        <a:buSzPct val="100000"/>
        <a:buChar char="⬧"/>
        <a:defRPr sz="3000">
          <a:latin typeface="Verdana"/>
          <a:ea typeface="Verdana"/>
          <a:cs typeface="Verdana"/>
          <a:sym typeface="Verdana"/>
        </a:defRPr>
      </a:lvl5pPr>
      <a:lvl6pPr marL="2628900" indent="-342900">
        <a:spcBef>
          <a:spcPts val="700"/>
        </a:spcBef>
        <a:buSzPct val="100000"/>
        <a:buChar char="•"/>
        <a:defRPr sz="3000">
          <a:latin typeface="Verdana"/>
          <a:ea typeface="Verdana"/>
          <a:cs typeface="Verdana"/>
          <a:sym typeface="Verdana"/>
        </a:defRPr>
      </a:lvl6pPr>
      <a:lvl7pPr marL="3086100" indent="-342900">
        <a:spcBef>
          <a:spcPts val="700"/>
        </a:spcBef>
        <a:buSzPct val="100000"/>
        <a:buChar char="•"/>
        <a:defRPr sz="3000">
          <a:latin typeface="Verdana"/>
          <a:ea typeface="Verdana"/>
          <a:cs typeface="Verdana"/>
          <a:sym typeface="Verdana"/>
        </a:defRPr>
      </a:lvl7pPr>
      <a:lvl8pPr marL="3543300" indent="-342900">
        <a:spcBef>
          <a:spcPts val="700"/>
        </a:spcBef>
        <a:buSzPct val="100000"/>
        <a:buChar char="•"/>
        <a:defRPr sz="3000">
          <a:latin typeface="Verdana"/>
          <a:ea typeface="Verdana"/>
          <a:cs typeface="Verdana"/>
          <a:sym typeface="Verdana"/>
        </a:defRPr>
      </a:lvl8pPr>
      <a:lvl9pPr marL="4000500" indent="-342900">
        <a:spcBef>
          <a:spcPts val="700"/>
        </a:spcBef>
        <a:buSzPct val="100000"/>
        <a:buChar char="•"/>
        <a:defRPr sz="3000">
          <a:latin typeface="Verdana"/>
          <a:ea typeface="Verdana"/>
          <a:cs typeface="Verdana"/>
          <a:sym typeface="Verdana"/>
        </a:defRPr>
      </a:lvl9pPr>
    </p:bodyStyle>
    <p:otherStyle>
      <a:lvl1pPr defTabSz="457200">
        <a:defRPr>
          <a:solidFill>
            <a:schemeClr val="tx1"/>
          </a:solidFill>
          <a:latin typeface="+mn-lt"/>
          <a:ea typeface="+mn-ea"/>
          <a:cs typeface="+mn-cs"/>
          <a:sym typeface="Times New Roman"/>
        </a:defRPr>
      </a:lvl1pPr>
      <a:lvl2pPr indent="457200" defTabSz="457200">
        <a:defRPr>
          <a:solidFill>
            <a:schemeClr val="tx1"/>
          </a:solidFill>
          <a:latin typeface="+mn-lt"/>
          <a:ea typeface="+mn-ea"/>
          <a:cs typeface="+mn-cs"/>
          <a:sym typeface="Times New Roman"/>
        </a:defRPr>
      </a:lvl2pPr>
      <a:lvl3pPr indent="914400" defTabSz="457200">
        <a:defRPr>
          <a:solidFill>
            <a:schemeClr val="tx1"/>
          </a:solidFill>
          <a:latin typeface="+mn-lt"/>
          <a:ea typeface="+mn-ea"/>
          <a:cs typeface="+mn-cs"/>
          <a:sym typeface="Times New Roman"/>
        </a:defRPr>
      </a:lvl3pPr>
      <a:lvl4pPr indent="1371600" defTabSz="457200">
        <a:defRPr>
          <a:solidFill>
            <a:schemeClr val="tx1"/>
          </a:solidFill>
          <a:latin typeface="+mn-lt"/>
          <a:ea typeface="+mn-ea"/>
          <a:cs typeface="+mn-cs"/>
          <a:sym typeface="Times New Roman"/>
        </a:defRPr>
      </a:lvl4pPr>
      <a:lvl5pPr indent="1828800" defTabSz="457200">
        <a:defRPr>
          <a:solidFill>
            <a:schemeClr val="tx1"/>
          </a:solidFill>
          <a:latin typeface="+mn-lt"/>
          <a:ea typeface="+mn-ea"/>
          <a:cs typeface="+mn-cs"/>
          <a:sym typeface="Times New Roman"/>
        </a:defRPr>
      </a:lvl5pPr>
      <a:lvl6pPr defTabSz="457200">
        <a:defRPr>
          <a:solidFill>
            <a:schemeClr val="tx1"/>
          </a:solidFill>
          <a:latin typeface="+mn-lt"/>
          <a:ea typeface="+mn-ea"/>
          <a:cs typeface="+mn-cs"/>
          <a:sym typeface="Times New Roman"/>
        </a:defRPr>
      </a:lvl6pPr>
      <a:lvl7pPr defTabSz="457200">
        <a:defRPr>
          <a:solidFill>
            <a:schemeClr val="tx1"/>
          </a:solidFill>
          <a:latin typeface="+mn-lt"/>
          <a:ea typeface="+mn-ea"/>
          <a:cs typeface="+mn-cs"/>
          <a:sym typeface="Times New Roman"/>
        </a:defRPr>
      </a:lvl7pPr>
      <a:lvl8pPr defTabSz="457200">
        <a:defRPr>
          <a:solidFill>
            <a:schemeClr val="tx1"/>
          </a:solidFill>
          <a:latin typeface="+mn-lt"/>
          <a:ea typeface="+mn-ea"/>
          <a:cs typeface="+mn-cs"/>
          <a:sym typeface="Times New Roman"/>
        </a:defRPr>
      </a:lvl8pPr>
      <a:lvl9pPr defTabSz="457200">
        <a:defRPr>
          <a:solidFill>
            <a:schemeClr val="tx1"/>
          </a:solidFill>
          <a:latin typeface="+mn-lt"/>
          <a:ea typeface="+mn-ea"/>
          <a:cs typeface="+mn-cs"/>
          <a:sym typeface="Times New Roma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Shape 118"/>
          <p:cNvSpPr/>
          <p:nvPr/>
        </p:nvSpPr>
        <p:spPr>
          <a:xfrm>
            <a:off x="914400" y="4191000"/>
            <a:ext cx="7924800" cy="1954855"/>
          </a:xfrm>
          <a:prstGeom prst="rect">
            <a:avLst/>
          </a:prstGeom>
          <a:ln w="12700">
            <a:miter lim="400000"/>
          </a:ln>
          <a:effectLst>
            <a:outerShdw sx="100000" sy="100000" kx="0" ky="0" algn="b" rotWithShape="0" blurRad="63500" dist="35921" dir="2700000">
              <a:srgbClr val="808080">
                <a:alpha val="74996"/>
              </a:srgbClr>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sz="7000">
                <a:latin typeface="Times New Roman"/>
                <a:ea typeface="Times New Roman"/>
                <a:cs typeface="Times New Roman"/>
                <a:sym typeface="Times New Roman"/>
              </a:rPr>
              <a:t>Chapter 20</a:t>
            </a:r>
            <a:endParaRPr sz="7000">
              <a:latin typeface="Times New Roman"/>
              <a:ea typeface="Times New Roman"/>
              <a:cs typeface="Times New Roman"/>
              <a:sym typeface="Times New Roman"/>
            </a:endParaRPr>
          </a:p>
          <a:p>
            <a:pPr lvl="0" algn="ctr" defTabSz="457200">
              <a:defRPr sz="1800"/>
            </a:pPr>
            <a:r>
              <a:rPr sz="3000">
                <a:latin typeface="Times New Roman"/>
                <a:ea typeface="Times New Roman"/>
                <a:cs typeface="Times New Roman"/>
                <a:sym typeface="Times New Roman"/>
              </a:rPr>
              <a:t>The Conservative Order</a:t>
            </a:r>
            <a:endParaRPr sz="3000">
              <a:latin typeface="Times New Roman"/>
              <a:ea typeface="Times New Roman"/>
              <a:cs typeface="Times New Roman"/>
              <a:sym typeface="Times New Roman"/>
            </a:endParaRPr>
          </a:p>
          <a:p>
            <a:pPr lvl="0" algn="ctr" defTabSz="457200">
              <a:defRPr sz="1800"/>
            </a:pPr>
            <a:r>
              <a:rPr sz="3000">
                <a:latin typeface="Times New Roman"/>
                <a:ea typeface="Times New Roman"/>
                <a:cs typeface="Times New Roman"/>
                <a:sym typeface="Times New Roman"/>
              </a:rPr>
              <a:t>and the Challenges of Reform (1815–1832)</a:t>
            </a:r>
          </a:p>
        </p:txBody>
      </p:sp>
      <p:pic>
        <p:nvPicPr>
          <p:cNvPr id="119" name="title.png" descr="title"/>
          <p:cNvPicPr/>
          <p:nvPr/>
        </p:nvPicPr>
        <p:blipFill>
          <a:blip r:embed="rId2">
            <a:extLst/>
          </a:blip>
          <a:stretch>
            <a:fillRect/>
          </a:stretch>
        </p:blipFill>
        <p:spPr>
          <a:xfrm>
            <a:off x="1549400" y="762000"/>
            <a:ext cx="6680200" cy="3413125"/>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Creating Nations</a:t>
            </a:r>
          </a:p>
        </p:txBody>
      </p:sp>
      <p:sp>
        <p:nvSpPr>
          <p:cNvPr id="150" name="Shape 15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Nations were created based on unifying languages</a:t>
            </a:r>
            <a:endParaRPr sz="3000"/>
          </a:p>
          <a:p>
            <a:pPr lvl="0">
              <a:buBlip>
                <a:blip r:embed="rId2"/>
              </a:buBlip>
              <a:defRPr sz="1800"/>
            </a:pPr>
            <a:r>
              <a:rPr sz="3000"/>
              <a:t>National languages replaced local dialects</a:t>
            </a:r>
            <a:endParaRPr sz="3000"/>
          </a:p>
          <a:p>
            <a:pPr lvl="1" marL="742950" indent="-285750">
              <a:spcBef>
                <a:spcPts val="600"/>
              </a:spcBef>
              <a:buBlip>
                <a:blip r:embed="rId3"/>
              </a:buBlip>
              <a:defRPr sz="1800"/>
            </a:pPr>
            <a:r>
              <a:rPr sz="2600"/>
              <a:t>Taught in schools</a:t>
            </a:r>
            <a:endParaRPr sz="2600"/>
          </a:p>
          <a:p>
            <a:pPr lvl="1" marL="742950" indent="-285750">
              <a:spcBef>
                <a:spcPts val="600"/>
              </a:spcBef>
              <a:buBlip>
                <a:blip r:embed="rId3"/>
              </a:buBlip>
              <a:defRPr sz="1800"/>
            </a:pPr>
            <a:r>
              <a:rPr sz="2600"/>
              <a:t>Printed articles made it easier to reinforce national language over dialects</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Shape 15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Meaning of Nationhood</a:t>
            </a:r>
          </a:p>
        </p:txBody>
      </p:sp>
      <p:sp>
        <p:nvSpPr>
          <p:cNvPr id="153" name="Shape 15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2613" indent="-332613" defTabSz="886968">
              <a:lnSpc>
                <a:spcPct val="90000"/>
              </a:lnSpc>
              <a:spcBef>
                <a:spcPts val="600"/>
              </a:spcBef>
              <a:buBlip>
                <a:blip r:embed="rId2"/>
              </a:buBlip>
              <a:defRPr sz="1800"/>
            </a:pPr>
            <a:r>
              <a:rPr sz="2910"/>
              <a:t>Some people argued nationalism was based on eliminating dynastic states and having administrative and economic efficiency</a:t>
            </a:r>
            <a:endParaRPr sz="2910"/>
          </a:p>
          <a:p>
            <a:pPr lvl="0" marL="332613" indent="-332613" defTabSz="886968">
              <a:lnSpc>
                <a:spcPct val="90000"/>
              </a:lnSpc>
              <a:spcBef>
                <a:spcPts val="600"/>
              </a:spcBef>
              <a:buBlip>
                <a:blip r:embed="rId2"/>
              </a:buBlip>
              <a:defRPr sz="1800"/>
            </a:pPr>
            <a:r>
              <a:rPr sz="2910"/>
              <a:t>Others argued nations were created and kept on the basis of the divine order of things</a:t>
            </a:r>
            <a:endParaRPr sz="2910"/>
          </a:p>
          <a:p>
            <a:pPr lvl="0" marL="332613" indent="-332613" defTabSz="886968">
              <a:lnSpc>
                <a:spcPct val="90000"/>
              </a:lnSpc>
              <a:spcBef>
                <a:spcPts val="600"/>
              </a:spcBef>
              <a:buBlip>
                <a:blip r:embed="rId2"/>
              </a:buBlip>
              <a:defRPr sz="1800"/>
            </a:pPr>
            <a:r>
              <a:rPr sz="2910"/>
              <a:t>Not all ethnic groups ended up becoming nations, as groups needed to be large enough to establish an economy</a:t>
            </a: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Nationalistic Pressure</a:t>
            </a:r>
          </a:p>
        </p:txBody>
      </p:sp>
      <p:sp>
        <p:nvSpPr>
          <p:cNvPr id="156" name="Shape 15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Nationalists challenged political status quo in six different European areas:</a:t>
            </a:r>
            <a:endParaRPr sz="3000"/>
          </a:p>
          <a:p>
            <a:pPr lvl="1" marL="742950" indent="-285750">
              <a:spcBef>
                <a:spcPts val="600"/>
              </a:spcBef>
              <a:buBlip>
                <a:blip r:embed="rId3"/>
              </a:buBlip>
              <a:defRPr sz="1800"/>
            </a:pPr>
            <a:r>
              <a:rPr sz="2600"/>
              <a:t>England brought Ireland under British rule in 1800, causing problems for two centuries</a:t>
            </a:r>
            <a:endParaRPr sz="2600"/>
          </a:p>
          <a:p>
            <a:pPr lvl="1" marL="742950" indent="-285750">
              <a:spcBef>
                <a:spcPts val="600"/>
              </a:spcBef>
              <a:buBlip>
                <a:blip r:embed="rId3"/>
              </a:buBlip>
              <a:defRPr sz="1800"/>
            </a:pPr>
            <a:r>
              <a:rPr sz="2600"/>
              <a:t>Germany pitted Austria and Prussia against one another</a:t>
            </a:r>
            <a:endParaRPr sz="2600"/>
          </a:p>
          <a:p>
            <a:pPr lvl="1" marL="742950" indent="-285750">
              <a:spcBef>
                <a:spcPts val="600"/>
              </a:spcBef>
              <a:buBlip>
                <a:blip r:embed="rId3"/>
              </a:buBlip>
              <a:defRPr sz="1800"/>
            </a:pPr>
            <a:r>
              <a:rPr sz="2600"/>
              <a:t>Italy sought to take over Italian peninsula from Austria</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Shape 15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Nationalistic Pressure (cont.)</a:t>
            </a:r>
          </a:p>
        </p:txBody>
      </p:sp>
      <p:sp>
        <p:nvSpPr>
          <p:cNvPr id="159" name="Shape 15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Nationalists challenged political status quo in six different European areas:</a:t>
            </a:r>
            <a:endParaRPr sz="3000"/>
          </a:p>
          <a:p>
            <a:pPr lvl="1" marL="742950" indent="-285750">
              <a:spcBef>
                <a:spcPts val="600"/>
              </a:spcBef>
              <a:buBlip>
                <a:blip r:embed="rId3"/>
              </a:buBlip>
              <a:defRPr sz="1800"/>
            </a:pPr>
            <a:r>
              <a:rPr sz="2600"/>
              <a:t>Poland struggled with Russia over independence</a:t>
            </a:r>
            <a:endParaRPr sz="2600"/>
          </a:p>
          <a:p>
            <a:pPr lvl="1" marL="742950" indent="-285750">
              <a:spcBef>
                <a:spcPts val="600"/>
              </a:spcBef>
              <a:buBlip>
                <a:blip r:embed="rId3"/>
              </a:buBlip>
              <a:defRPr sz="1800"/>
            </a:pPr>
            <a:r>
              <a:rPr sz="2600"/>
              <a:t>Eastern Europe – Hungarians, Czechs, and Slovenes sought independence from Austria</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 name="Shape 16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Nationalistic Pressure (cont.)</a:t>
            </a:r>
          </a:p>
        </p:txBody>
      </p:sp>
      <p:sp>
        <p:nvSpPr>
          <p:cNvPr id="162" name="Shape 16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Nationalists challenged political status quo in six different European areas:</a:t>
            </a:r>
            <a:endParaRPr sz="3000"/>
          </a:p>
          <a:p>
            <a:pPr lvl="1" marL="742950" indent="-285750">
              <a:spcBef>
                <a:spcPts val="600"/>
              </a:spcBef>
              <a:buBlip>
                <a:blip r:embed="rId3"/>
              </a:buBlip>
              <a:defRPr sz="1800"/>
            </a:pPr>
            <a:r>
              <a:rPr sz="2600"/>
              <a:t>Serbs, Greeks, Albanians, Romanians, and Bulgarians sought independence from the Ottomans and Russians</a:t>
            </a:r>
            <a:endParaRPr sz="2600"/>
          </a:p>
          <a:p>
            <a:pPr lvl="0">
              <a:buBlip>
                <a:blip r:embed="rId2"/>
              </a:buBlip>
              <a:defRPr sz="1800"/>
            </a:pPr>
            <a:r>
              <a:rPr sz="3000"/>
              <a:t>In each area, nationalistic feelings ebbed and flowed</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Early 19th Century Liberals </a:t>
            </a:r>
          </a:p>
        </p:txBody>
      </p:sp>
      <p:sp>
        <p:nvSpPr>
          <p:cNvPr id="165" name="Shape 16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Political Goals – </a:t>
            </a:r>
            <a:r>
              <a:rPr sz="3000">
                <a:latin typeface="Verdana Bold"/>
                <a:ea typeface="Verdana Bold"/>
                <a:cs typeface="Verdana Bold"/>
                <a:sym typeface="Verdana Bold"/>
              </a:rPr>
              <a:t>liberals </a:t>
            </a:r>
            <a:r>
              <a:rPr sz="3000"/>
              <a:t>were usually educators or wealthy, excluded from the political process; looked for:</a:t>
            </a:r>
            <a:endParaRPr sz="3000"/>
          </a:p>
          <a:p>
            <a:pPr lvl="1" marL="742950" indent="-285750">
              <a:spcBef>
                <a:spcPts val="600"/>
              </a:spcBef>
              <a:buBlip>
                <a:blip r:embed="rId3"/>
              </a:buBlip>
              <a:defRPr sz="1800"/>
            </a:pPr>
            <a:r>
              <a:rPr sz="2600"/>
              <a:t>Legal equality</a:t>
            </a:r>
            <a:endParaRPr sz="2600"/>
          </a:p>
          <a:p>
            <a:pPr lvl="1" marL="742950" indent="-285750">
              <a:spcBef>
                <a:spcPts val="600"/>
              </a:spcBef>
              <a:buBlip>
                <a:blip r:embed="rId3"/>
              </a:buBlip>
              <a:defRPr sz="1800"/>
            </a:pPr>
            <a:r>
              <a:rPr sz="2600"/>
              <a:t>Religious toleration</a:t>
            </a:r>
            <a:endParaRPr sz="2600"/>
          </a:p>
          <a:p>
            <a:pPr lvl="1" marL="742950" indent="-285750">
              <a:spcBef>
                <a:spcPts val="600"/>
              </a:spcBef>
              <a:buBlip>
                <a:blip r:embed="rId3"/>
              </a:buBlip>
              <a:defRPr sz="1800"/>
            </a:pPr>
            <a:r>
              <a:rPr sz="2600"/>
              <a:t>Freedom of the press</a:t>
            </a:r>
            <a:endParaRPr sz="2600"/>
          </a:p>
          <a:p>
            <a:pPr lvl="1" marL="742950" indent="-285750">
              <a:spcBef>
                <a:spcPts val="600"/>
              </a:spcBef>
              <a:buBlip>
                <a:blip r:embed="rId3"/>
              </a:buBlip>
              <a:defRPr sz="1800"/>
            </a:pPr>
            <a:r>
              <a:rPr sz="2600"/>
              <a:t>Written constitutions</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 name="Shape 16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Early 19th Century Liberals (cont.) </a:t>
            </a:r>
          </a:p>
        </p:txBody>
      </p:sp>
      <p:sp>
        <p:nvSpPr>
          <p:cNvPr id="168" name="Shape 16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297179" indent="-297179">
              <a:spcBef>
                <a:spcPts val="600"/>
              </a:spcBef>
              <a:buBlip>
                <a:blip r:embed="rId2"/>
              </a:buBlip>
              <a:defRPr sz="1800"/>
            </a:pPr>
            <a:r>
              <a:rPr sz="2600"/>
              <a:t>Economic Goals </a:t>
            </a:r>
            <a:endParaRPr sz="2600"/>
          </a:p>
          <a:p>
            <a:pPr lvl="1" marL="698988" indent="-241788">
              <a:spcBef>
                <a:spcPts val="500"/>
              </a:spcBef>
              <a:buBlip>
                <a:blip r:embed="rId3"/>
              </a:buBlip>
              <a:defRPr sz="1800"/>
            </a:pPr>
            <a:r>
              <a:rPr sz="2200"/>
              <a:t>Wanted free trade</a:t>
            </a:r>
            <a:endParaRPr sz="2200"/>
          </a:p>
          <a:p>
            <a:pPr lvl="1" marL="698988" indent="-241788">
              <a:spcBef>
                <a:spcPts val="500"/>
              </a:spcBef>
              <a:buBlip>
                <a:blip r:embed="rId3"/>
              </a:buBlip>
              <a:defRPr sz="1800"/>
            </a:pPr>
            <a:r>
              <a:rPr sz="2200"/>
              <a:t>Less government regulation</a:t>
            </a:r>
            <a:endParaRPr sz="2200"/>
          </a:p>
          <a:p>
            <a:pPr lvl="1" marL="698988" indent="-241788">
              <a:spcBef>
                <a:spcPts val="500"/>
              </a:spcBef>
              <a:buBlip>
                <a:blip r:embed="rId3"/>
              </a:buBlip>
              <a:defRPr sz="1800"/>
            </a:pPr>
            <a:r>
              <a:rPr sz="2200"/>
              <a:t>Social impediments to economic reform</a:t>
            </a:r>
            <a:endParaRPr sz="2200"/>
          </a:p>
          <a:p>
            <a:pPr lvl="2" marL="1104900" indent="-190500">
              <a:spcBef>
                <a:spcPts val="400"/>
              </a:spcBef>
              <a:defRPr sz="1800"/>
            </a:pPr>
            <a:r>
              <a:rPr sz="2000"/>
              <a:t>Thomas Malthus contended that population would outstrip food supply, making conditions worse for working class</a:t>
            </a:r>
            <a:endParaRPr sz="2000"/>
          </a:p>
          <a:p>
            <a:pPr lvl="2" marL="1104900" indent="-190500">
              <a:spcBef>
                <a:spcPts val="400"/>
              </a:spcBef>
              <a:defRPr sz="1800"/>
            </a:pPr>
            <a:r>
              <a:rPr sz="2000"/>
              <a:t>David Ricardo saw vicious cycle in which wages were raised, population would increase, and labor market would expand, thus lowering wages and leading to fewer children</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 name="Shape 17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Early 19th Century Liberals (cont.) </a:t>
            </a:r>
          </a:p>
        </p:txBody>
      </p:sp>
      <p:sp>
        <p:nvSpPr>
          <p:cNvPr id="171" name="Shape 17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Relationship of Nationalism to Liberalism</a:t>
            </a:r>
            <a:endParaRPr sz="3000"/>
          </a:p>
          <a:p>
            <a:pPr lvl="1" marL="742950" indent="-285750">
              <a:spcBef>
                <a:spcPts val="600"/>
              </a:spcBef>
              <a:buBlip>
                <a:blip r:embed="rId3"/>
              </a:buBlip>
              <a:defRPr sz="1800"/>
            </a:pPr>
            <a:r>
              <a:rPr sz="2600"/>
              <a:t>Could be inconsistent with liberalism</a:t>
            </a:r>
            <a:endParaRPr sz="2600"/>
          </a:p>
          <a:p>
            <a:pPr lvl="2" marL="1143000" indent="-228600">
              <a:spcBef>
                <a:spcPts val="500"/>
              </a:spcBef>
              <a:defRPr sz="1800"/>
            </a:pPr>
            <a:r>
              <a:rPr sz="2400"/>
              <a:t>Some nationalists wanted to dominate particular national or ethnic groups within a particular region</a:t>
            </a:r>
            <a:endParaRPr sz="2400"/>
          </a:p>
          <a:p>
            <a:pPr lvl="1" marL="742950" indent="-285750">
              <a:spcBef>
                <a:spcPts val="600"/>
              </a:spcBef>
              <a:buBlip>
                <a:blip r:embed="rId3"/>
              </a:buBlip>
              <a:defRPr sz="1800"/>
            </a:pPr>
            <a:r>
              <a:rPr sz="2600"/>
              <a:t>Could also be compatible with liberalism</a:t>
            </a:r>
            <a:endParaRPr sz="2600"/>
          </a:p>
          <a:p>
            <a:pPr lvl="2" marL="1143000" indent="-228600">
              <a:spcBef>
                <a:spcPts val="500"/>
              </a:spcBef>
              <a:defRPr sz="1800"/>
            </a:pPr>
            <a:r>
              <a:rPr sz="2400"/>
              <a:t>Nationalists could gain liberal support by espousing their ideas on representative governments, civil liberties, and economic freedom</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 name="Shape 17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Dynastic Integrity of the Hapsburg Empire</a:t>
            </a:r>
          </a:p>
        </p:txBody>
      </p:sp>
      <p:sp>
        <p:nvSpPr>
          <p:cNvPr id="174" name="Shape 17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Hapsburg nationalism in Austria felt threatened by a large number of different ethnic groups</a:t>
            </a:r>
            <a:endParaRPr sz="3000"/>
          </a:p>
          <a:p>
            <a:pPr lvl="0">
              <a:buBlip>
                <a:blip r:embed="rId2"/>
              </a:buBlip>
              <a:defRPr sz="1800"/>
            </a:pPr>
            <a:r>
              <a:rPr sz="3000"/>
              <a:t>Austrian </a:t>
            </a:r>
            <a:r>
              <a:rPr sz="3000">
                <a:latin typeface="Verdana Bold"/>
                <a:ea typeface="Verdana Bold"/>
                <a:cs typeface="Verdana Bold"/>
                <a:sym typeface="Verdana Bold"/>
              </a:rPr>
              <a:t>Prince Klemens von Metternich</a:t>
            </a:r>
            <a:r>
              <a:rPr sz="3000"/>
              <a:t> – felt Austria had to dominate the German Confederation to keep it from developing its own constitution</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 name="Shape 176"/>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Prince Klemens von Metternich (1773–1859) epitomized nineteenth-century conservatism.</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Sir Thomas Lawrence (1769–1830), Clemens Lothar Wenzel, Prince Metternich (1773–1859), © World History Archive/Alamy</a:t>
            </a:r>
          </a:p>
        </p:txBody>
      </p:sp>
      <p:pic>
        <p:nvPicPr>
          <p:cNvPr id="177" name="CBCHBX.jpeg" descr="CBCHBX.jpg"/>
          <p:cNvPicPr/>
          <p:nvPr/>
        </p:nvPicPr>
        <p:blipFill>
          <a:blip r:embed="rId3">
            <a:extLst/>
          </a:blip>
          <a:stretch>
            <a:fillRect/>
          </a:stretch>
        </p:blipFill>
        <p:spPr>
          <a:xfrm>
            <a:off x="2482850" y="0"/>
            <a:ext cx="4787900" cy="6400800"/>
          </a:xfrm>
          <a:prstGeom prst="rect">
            <a:avLst/>
          </a:prstGeom>
          <a:ln w="12700">
            <a:miter lim="400000"/>
          </a:ln>
        </p:spPr>
      </p:pic>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 name="Shape 12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77240">
              <a:defRPr sz="1800">
                <a:solidFill>
                  <a:srgbClr val="000000"/>
                </a:solidFill>
              </a:defRPr>
            </a:pPr>
            <a:r>
              <a:rPr sz="935">
                <a:solidFill>
                  <a:srgbClr val="482400"/>
                </a:solidFill>
                <a:latin typeface="Arial"/>
                <a:ea typeface="Arial"/>
                <a:cs typeface="Arial"/>
                <a:sym typeface="Arial"/>
              </a:rPr>
              <a:t>In 1830, revolution again erupted in France as well as elsewhere on the Continent. Eugène Delacroix’s Liberty Leading the People was the most famous image recalling that event. Note how he portrays persons from different social classes and occupations joining the revolution led by the figure of Liberty.</a:t>
            </a:r>
            <a:br>
              <a:rPr sz="935">
                <a:solidFill>
                  <a:srgbClr val="482400"/>
                </a:solidFill>
                <a:latin typeface="Arial"/>
                <a:ea typeface="Arial"/>
                <a:cs typeface="Arial"/>
                <a:sym typeface="Arial"/>
              </a:rPr>
            </a:br>
            <a:r>
              <a:rPr sz="935">
                <a:solidFill>
                  <a:srgbClr val="482400"/>
                </a:solidFill>
                <a:latin typeface="Arial"/>
                <a:ea typeface="Arial"/>
                <a:cs typeface="Arial"/>
                <a:sym typeface="Arial"/>
              </a:rPr>
              <a:t>Eugène Delacroix (1798–1863), Liberty Leading the People, 1830. Oil on canvas, 260 × 325 cm—RF 129. Musée du Louvre, Paris, France/Scala/Art Resource, NY</a:t>
            </a:r>
          </a:p>
        </p:txBody>
      </p:sp>
      <p:pic>
        <p:nvPicPr>
          <p:cNvPr id="122" name="AAADYBJ0.jpeg" descr="AAADYBJ0.jpg"/>
          <p:cNvPicPr/>
          <p:nvPr/>
        </p:nvPicPr>
        <p:blipFill>
          <a:blip r:embed="rId3">
            <a:extLst/>
          </a:blip>
          <a:stretch>
            <a:fillRect/>
          </a:stretch>
        </p:blipFill>
        <p:spPr>
          <a:xfrm>
            <a:off x="755650" y="0"/>
            <a:ext cx="8312150" cy="6400800"/>
          </a:xfrm>
          <a:prstGeom prst="rect">
            <a:avLst/>
          </a:prstGeom>
          <a:ln w="12700">
            <a:miter lim="400000"/>
          </a:ln>
        </p:spPr>
      </p:pic>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1" name="Shape 18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Defeat of Prussian Reform</a:t>
            </a:r>
          </a:p>
        </p:txBody>
      </p:sp>
      <p:sp>
        <p:nvSpPr>
          <p:cNvPr id="182" name="Shape 18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Frederick William III </a:t>
            </a:r>
            <a:r>
              <a:rPr sz="3000"/>
              <a:t>– Prussian leader who created Council of State, which established eight provincial diets</a:t>
            </a:r>
            <a:endParaRPr sz="3000"/>
          </a:p>
          <a:p>
            <a:pPr lvl="0">
              <a:buBlip>
                <a:blip r:embed="rId2"/>
              </a:buBlip>
              <a:defRPr sz="1800"/>
            </a:pPr>
            <a:r>
              <a:rPr sz="3000"/>
              <a:t>Junkers dominated the diets, keeping the bond between the monarchy and the landholders</a:t>
            </a: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4" name="Shape 18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i="1" sz="4000">
                <a:solidFill>
                  <a:srgbClr val="482400"/>
                </a:solidFill>
              </a:rPr>
              <a:t>Burschenschaften </a:t>
            </a:r>
            <a:br>
              <a:rPr i="1" sz="4000">
                <a:solidFill>
                  <a:srgbClr val="482400"/>
                </a:solidFill>
              </a:rPr>
            </a:br>
            <a:r>
              <a:rPr sz="4000">
                <a:solidFill>
                  <a:srgbClr val="482400"/>
                </a:solidFill>
              </a:rPr>
              <a:t>and the Carlsbad Decrees</a:t>
            </a:r>
          </a:p>
        </p:txBody>
      </p:sp>
      <p:sp>
        <p:nvSpPr>
          <p:cNvPr id="185" name="Shape 18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b="1" i="1" sz="3000"/>
              <a:t>Burschenschaften</a:t>
            </a:r>
            <a:r>
              <a:rPr i="1" sz="3000"/>
              <a:t> </a:t>
            </a:r>
            <a:r>
              <a:rPr sz="3000"/>
              <a:t>– student association of German nationalists</a:t>
            </a:r>
            <a:endParaRPr sz="3000"/>
          </a:p>
          <a:p>
            <a:pPr lvl="1" marL="742950" indent="-285750">
              <a:spcBef>
                <a:spcPts val="600"/>
              </a:spcBef>
              <a:buBlip>
                <a:blip r:embed="rId3"/>
              </a:buBlip>
              <a:defRPr sz="1800"/>
            </a:pPr>
            <a:r>
              <a:rPr sz="2600"/>
              <a:t>Often Anti-Semitic</a:t>
            </a:r>
            <a:endParaRPr sz="2600"/>
          </a:p>
          <a:p>
            <a:pPr lvl="1" marL="742950" indent="-285750">
              <a:spcBef>
                <a:spcPts val="600"/>
              </a:spcBef>
              <a:buBlip>
                <a:blip r:embed="rId3"/>
              </a:buBlip>
              <a:defRPr sz="1800"/>
            </a:pPr>
            <a:r>
              <a:rPr sz="2600"/>
              <a:t>One member, </a:t>
            </a:r>
            <a:r>
              <a:rPr sz="2600">
                <a:latin typeface="Verdana Bold"/>
                <a:ea typeface="Verdana Bold"/>
                <a:cs typeface="Verdana Bold"/>
                <a:sym typeface="Verdana Bold"/>
              </a:rPr>
              <a:t>Karl Sand</a:t>
            </a:r>
            <a:r>
              <a:rPr sz="2600"/>
              <a:t>, murdered dramatist August von Kotzebue and was summarily executed for the crime</a:t>
            </a:r>
            <a:endParaRPr sz="2600"/>
          </a:p>
          <a:p>
            <a:pPr lvl="0">
              <a:buBlip>
                <a:blip r:embed="rId2"/>
              </a:buBlip>
              <a:defRPr sz="1800"/>
            </a:pPr>
            <a:r>
              <a:rPr sz="3000">
                <a:latin typeface="Verdana Bold"/>
                <a:ea typeface="Verdana Bold"/>
                <a:cs typeface="Verdana Bold"/>
                <a:sym typeface="Verdana Bold"/>
              </a:rPr>
              <a:t>Carlsbad Decrees </a:t>
            </a:r>
            <a:r>
              <a:rPr sz="3000"/>
              <a:t>– ordered by Metternich – dissolved the Burschenschaften</a:t>
            </a: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Shape 187"/>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In May 1820, Karl Sand, a German student and a member of a Burschenschaft, was executed for his murder of the conservative playwright August von Kotzebue the previous year. In the eyes of many young German nationalists, Sand was a political martyr.</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Bildarchiv Preussischer Kulturbesitz/Art Resource, NY</a:t>
            </a:r>
          </a:p>
        </p:txBody>
      </p:sp>
      <p:pic>
        <p:nvPicPr>
          <p:cNvPr id="188" name="AAAHILV0.jpeg" descr="AAAHILV0.jpg"/>
          <p:cNvPicPr/>
          <p:nvPr/>
        </p:nvPicPr>
        <p:blipFill>
          <a:blip r:embed="rId3">
            <a:extLst/>
          </a:blip>
          <a:stretch>
            <a:fillRect/>
          </a:stretch>
        </p:blipFill>
        <p:spPr>
          <a:xfrm>
            <a:off x="685800" y="142875"/>
            <a:ext cx="8477250" cy="6181725"/>
          </a:xfrm>
          <a:prstGeom prst="rect">
            <a:avLst/>
          </a:prstGeom>
          <a:ln w="12700">
            <a:miter lim="400000"/>
          </a:ln>
        </p:spPr>
      </p:pic>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 name="Shape 192"/>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50391">
              <a:defRPr sz="1800">
                <a:solidFill>
                  <a:srgbClr val="000000"/>
                </a:solidFill>
              </a:defRPr>
            </a:pPr>
            <a:r>
              <a:rPr sz="1023">
                <a:solidFill>
                  <a:srgbClr val="482400"/>
                </a:solidFill>
                <a:latin typeface="Arial"/>
                <a:ea typeface="Arial"/>
                <a:cs typeface="Arial"/>
                <a:sym typeface="Arial"/>
              </a:rPr>
              <a:t>Jahn encouraged German gymnasts to use athletic equipment in their exercises. Here at a Bonn gymnastic festival in 1872 an athlete works out on a pommel horse, a piece of athletic equipment that predated Jahn, but the design of which he improved. Also note the athletic clothing, which emphasizes egalitarian social relations among the athletes.</a:t>
            </a:r>
            <a:br>
              <a:rPr sz="1023">
                <a:solidFill>
                  <a:srgbClr val="482400"/>
                </a:solidFill>
                <a:latin typeface="Arial"/>
                <a:ea typeface="Arial"/>
                <a:cs typeface="Arial"/>
                <a:sym typeface="Arial"/>
              </a:rPr>
            </a:br>
            <a:r>
              <a:rPr sz="1023">
                <a:solidFill>
                  <a:srgbClr val="482400"/>
                </a:solidFill>
                <a:latin typeface="Arial"/>
                <a:ea typeface="Arial"/>
                <a:cs typeface="Arial"/>
                <a:sym typeface="Arial"/>
              </a:rPr>
              <a:t>© Bettmann/CORBIS—All rights reserved</a:t>
            </a:r>
          </a:p>
        </p:txBody>
      </p:sp>
      <p:pic>
        <p:nvPicPr>
          <p:cNvPr id="193" name="AAFQTGR0.jpeg" descr="AAFQTGR0.jpg"/>
          <p:cNvPicPr/>
          <p:nvPr/>
        </p:nvPicPr>
        <p:blipFill>
          <a:blip r:embed="rId3">
            <a:extLst/>
          </a:blip>
          <a:stretch>
            <a:fillRect/>
          </a:stretch>
        </p:blipFill>
        <p:spPr>
          <a:xfrm>
            <a:off x="685800" y="533400"/>
            <a:ext cx="8477250" cy="5526088"/>
          </a:xfrm>
          <a:prstGeom prst="rect">
            <a:avLst/>
          </a:prstGeom>
          <a:ln w="12700">
            <a:miter lim="400000"/>
          </a:ln>
        </p:spPr>
      </p:pic>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Shape 19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Postwar Repression </a:t>
            </a:r>
            <a:br>
              <a:rPr sz="4000">
                <a:solidFill>
                  <a:srgbClr val="482400"/>
                </a:solidFill>
              </a:rPr>
            </a:br>
            <a:r>
              <a:rPr sz="4000">
                <a:solidFill>
                  <a:srgbClr val="482400"/>
                </a:solidFill>
              </a:rPr>
              <a:t>in Great Britain</a:t>
            </a:r>
          </a:p>
        </p:txBody>
      </p:sp>
      <p:sp>
        <p:nvSpPr>
          <p:cNvPr id="198" name="Shape 19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Lord Liverpool – </a:t>
            </a:r>
            <a:r>
              <a:rPr sz="3000"/>
              <a:t>sought to protect the interests of the wealthy</a:t>
            </a:r>
            <a:endParaRPr sz="3000"/>
          </a:p>
          <a:p>
            <a:pPr lvl="1" marL="742950" indent="-285750">
              <a:spcBef>
                <a:spcPts val="600"/>
              </a:spcBef>
              <a:buBlip>
                <a:blip r:embed="rId3"/>
              </a:buBlip>
              <a:defRPr sz="1800"/>
            </a:pPr>
            <a:r>
              <a:rPr sz="2600"/>
              <a:t>Corn Law – raised prices on corn</a:t>
            </a:r>
            <a:endParaRPr sz="2600"/>
          </a:p>
          <a:p>
            <a:pPr lvl="1" marL="742950" indent="-285750">
              <a:spcBef>
                <a:spcPts val="600"/>
              </a:spcBef>
              <a:buBlip>
                <a:blip r:embed="rId3"/>
              </a:buBlip>
              <a:defRPr sz="1800"/>
            </a:pPr>
            <a:r>
              <a:rPr sz="2600"/>
              <a:t>Excise and income tax – both wealthy and poor paid</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Postwar Repression </a:t>
            </a:r>
            <a:br>
              <a:rPr sz="4000">
                <a:solidFill>
                  <a:srgbClr val="482400"/>
                </a:solidFill>
              </a:rPr>
            </a:br>
            <a:r>
              <a:rPr sz="4000">
                <a:solidFill>
                  <a:srgbClr val="482400"/>
                </a:solidFill>
              </a:rPr>
              <a:t>in Great Britain (cont.)</a:t>
            </a:r>
          </a:p>
        </p:txBody>
      </p:sp>
      <p:sp>
        <p:nvSpPr>
          <p:cNvPr id="201" name="Shape 20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Discontent from masses</a:t>
            </a:r>
            <a:endParaRPr sz="3000"/>
          </a:p>
          <a:p>
            <a:pPr lvl="1" marL="742950" indent="-285750">
              <a:spcBef>
                <a:spcPts val="600"/>
              </a:spcBef>
              <a:buBlip>
                <a:blip r:embed="rId3"/>
              </a:buBlip>
              <a:defRPr sz="1800"/>
            </a:pPr>
            <a:r>
              <a:rPr sz="2600"/>
              <a:t>Leaders of the low social orders called for changes</a:t>
            </a:r>
            <a:endParaRPr sz="2600"/>
          </a:p>
          <a:p>
            <a:pPr lvl="1" marL="742950" indent="-285750">
              <a:spcBef>
                <a:spcPts val="600"/>
              </a:spcBef>
              <a:buBlip>
                <a:blip r:embed="rId3"/>
              </a:buBlip>
              <a:defRPr sz="1800"/>
            </a:pPr>
            <a:r>
              <a:rPr sz="2600"/>
              <a:t>Had unruly mass meeting at Spa Fields near London</a:t>
            </a:r>
            <a:endParaRPr sz="2600"/>
          </a:p>
          <a:p>
            <a:pPr lvl="1" marL="742950" indent="-285750">
              <a:spcBef>
                <a:spcPts val="600"/>
              </a:spcBef>
              <a:buBlip>
                <a:blip r:embed="rId3"/>
              </a:buBlip>
              <a:defRPr sz="1800"/>
            </a:pPr>
            <a:r>
              <a:rPr sz="2600"/>
              <a:t>Liverpool, in response, passes Coercion Acts of 1817, which suspended habeas corpus and outlawed seditious gathering</a:t>
            </a:r>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Shape 20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Continued Repression </a:t>
            </a:r>
            <a:br>
              <a:rPr sz="4000">
                <a:solidFill>
                  <a:srgbClr val="482400"/>
                </a:solidFill>
              </a:rPr>
            </a:br>
            <a:r>
              <a:rPr sz="4000">
                <a:solidFill>
                  <a:srgbClr val="482400"/>
                </a:solidFill>
              </a:rPr>
              <a:t>in Great Britain</a:t>
            </a:r>
          </a:p>
        </p:txBody>
      </p:sp>
      <p:sp>
        <p:nvSpPr>
          <p:cNvPr id="204" name="Shape 20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Peterloo Massacre </a:t>
            </a:r>
            <a:r>
              <a:rPr sz="3000"/>
              <a:t>– eleven radical protesters killed by militia at meeting in Manchester, England</a:t>
            </a:r>
            <a:endParaRPr sz="3000"/>
          </a:p>
          <a:p>
            <a:pPr lvl="0">
              <a:buBlip>
                <a:blip r:embed="rId2"/>
              </a:buBlip>
              <a:defRPr sz="1800"/>
            </a:pPr>
            <a:r>
              <a:rPr sz="3000">
                <a:latin typeface="Verdana Bold"/>
                <a:ea typeface="Verdana Bold"/>
                <a:cs typeface="Verdana Bold"/>
                <a:sym typeface="Verdana Bold"/>
              </a:rPr>
              <a:t>Cato Street Conspiracy </a:t>
            </a:r>
            <a:r>
              <a:rPr sz="3000"/>
              <a:t>– plot by radicals to blow up British cabinet failed</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Shape 20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Continued Repression </a:t>
            </a:r>
            <a:br>
              <a:rPr sz="4000">
                <a:solidFill>
                  <a:srgbClr val="482400"/>
                </a:solidFill>
              </a:rPr>
            </a:br>
            <a:r>
              <a:rPr sz="4000">
                <a:solidFill>
                  <a:srgbClr val="482400"/>
                </a:solidFill>
              </a:rPr>
              <a:t>in Great Britain (cont.)</a:t>
            </a:r>
          </a:p>
        </p:txBody>
      </p:sp>
      <p:sp>
        <p:nvSpPr>
          <p:cNvPr id="207" name="Shape 20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Six Acts </a:t>
            </a:r>
            <a:r>
              <a:rPr sz="3000"/>
              <a:t>passed:</a:t>
            </a:r>
            <a:endParaRPr sz="3000"/>
          </a:p>
          <a:p>
            <a:pPr lvl="1" marL="742950" indent="-285750">
              <a:spcBef>
                <a:spcPts val="600"/>
              </a:spcBef>
              <a:buBlip>
                <a:blip r:embed="rId3"/>
              </a:buBlip>
              <a:defRPr sz="1800"/>
            </a:pPr>
            <a:r>
              <a:rPr sz="2600"/>
              <a:t>Forbade large, unauthorized meetings</a:t>
            </a:r>
            <a:endParaRPr sz="2600"/>
          </a:p>
          <a:p>
            <a:pPr lvl="1" marL="742950" indent="-285750">
              <a:spcBef>
                <a:spcPts val="600"/>
              </a:spcBef>
              <a:buBlip>
                <a:blip r:embed="rId3"/>
              </a:buBlip>
              <a:defRPr sz="1800"/>
            </a:pPr>
            <a:r>
              <a:rPr sz="2600"/>
              <a:t>Raised fines for seditious libel</a:t>
            </a:r>
            <a:endParaRPr sz="2600"/>
          </a:p>
          <a:p>
            <a:pPr lvl="1" marL="742950" indent="-285750">
              <a:spcBef>
                <a:spcPts val="600"/>
              </a:spcBef>
              <a:buBlip>
                <a:blip r:embed="rId3"/>
              </a:buBlip>
              <a:defRPr sz="1800"/>
            </a:pPr>
            <a:r>
              <a:rPr sz="2600"/>
              <a:t>Trials speeded up for political agitators</a:t>
            </a:r>
            <a:endParaRPr sz="2600"/>
          </a:p>
          <a:p>
            <a:pPr lvl="1" marL="742950" indent="-285750">
              <a:spcBef>
                <a:spcPts val="600"/>
              </a:spcBef>
              <a:buBlip>
                <a:blip r:embed="rId3"/>
              </a:buBlip>
              <a:defRPr sz="1800"/>
            </a:pPr>
            <a:r>
              <a:rPr sz="2600"/>
              <a:t>Increased newspaper taxes</a:t>
            </a:r>
            <a:endParaRPr sz="2600"/>
          </a:p>
          <a:p>
            <a:pPr lvl="1" marL="742950" indent="-285750">
              <a:spcBef>
                <a:spcPts val="600"/>
              </a:spcBef>
              <a:buBlip>
                <a:blip r:embed="rId3"/>
              </a:buBlip>
              <a:defRPr sz="1800"/>
            </a:pPr>
            <a:r>
              <a:rPr sz="2600"/>
              <a:t>Prohibited training of armed groups</a:t>
            </a:r>
            <a:endParaRPr sz="2600"/>
          </a:p>
          <a:p>
            <a:pPr lvl="1" marL="742950" indent="-285750">
              <a:spcBef>
                <a:spcPts val="600"/>
              </a:spcBef>
              <a:buBlip>
                <a:blip r:embed="rId3"/>
              </a:buBlip>
              <a:defRPr sz="1800"/>
            </a:pPr>
            <a:r>
              <a:rPr sz="2600"/>
              <a:t>Allowed local officials to search homes</a:t>
            </a: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Shape 209"/>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68680">
              <a:defRPr sz="1800">
                <a:solidFill>
                  <a:srgbClr val="000000"/>
                </a:solidFill>
              </a:defRPr>
            </a:pPr>
            <a:r>
              <a:rPr sz="1045">
                <a:solidFill>
                  <a:srgbClr val="482400"/>
                </a:solidFill>
                <a:latin typeface="Arial"/>
                <a:ea typeface="Arial"/>
                <a:cs typeface="Arial"/>
                <a:sym typeface="Arial"/>
              </a:rPr>
              <a:t>The famous cartoonist George Cruikshank highlights the poverty and desperation of the British working class in the foreground of this 1819 etching, “These are the People All Tatter’d and Torn.” In the background, mounted militia slash at women and children lying on the ground, in allusion to the Peterloo Massacre.</a:t>
            </a:r>
            <a:br>
              <a:rPr sz="1045">
                <a:solidFill>
                  <a:srgbClr val="482400"/>
                </a:solidFill>
                <a:latin typeface="Arial"/>
                <a:ea typeface="Arial"/>
                <a:cs typeface="Arial"/>
                <a:sym typeface="Arial"/>
              </a:rPr>
            </a:br>
            <a:r>
              <a:rPr sz="1045">
                <a:solidFill>
                  <a:srgbClr val="482400"/>
                </a:solidFill>
                <a:latin typeface="Arial"/>
                <a:ea typeface="Arial"/>
                <a:cs typeface="Arial"/>
                <a:sym typeface="Arial"/>
              </a:rPr>
              <a:t>© The Trustees of the British Museum</a:t>
            </a:r>
          </a:p>
        </p:txBody>
      </p:sp>
      <p:pic>
        <p:nvPicPr>
          <p:cNvPr id="210" name="AN177895001.jpeg" descr="AN177895001.jpg"/>
          <p:cNvPicPr/>
          <p:nvPr/>
        </p:nvPicPr>
        <p:blipFill>
          <a:blip r:embed="rId3">
            <a:extLst/>
          </a:blip>
          <a:stretch>
            <a:fillRect/>
          </a:stretch>
        </p:blipFill>
        <p:spPr>
          <a:xfrm>
            <a:off x="1268412" y="0"/>
            <a:ext cx="7265988" cy="6400800"/>
          </a:xfrm>
          <a:prstGeom prst="rect">
            <a:avLst/>
          </a:prstGeom>
          <a:ln w="12700">
            <a:miter lim="400000"/>
          </a:ln>
        </p:spPr>
      </p:pic>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4" name="Shape 21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Bourbon Restoration</a:t>
            </a:r>
          </a:p>
        </p:txBody>
      </p:sp>
      <p:sp>
        <p:nvSpPr>
          <p:cNvPr id="215" name="Shape 21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Louis XVIII </a:t>
            </a:r>
            <a:r>
              <a:rPr sz="3000"/>
              <a:t>– becomes monarch in 1814 and agrees to be constitutional monarch</a:t>
            </a:r>
            <a:endParaRPr sz="3000"/>
          </a:p>
          <a:p>
            <a:pPr lvl="0">
              <a:buBlip>
                <a:blip r:embed="rId2"/>
              </a:buBlip>
              <a:defRPr sz="1800"/>
            </a:pPr>
            <a:r>
              <a:rPr sz="3000">
                <a:latin typeface="Verdana Bold"/>
                <a:ea typeface="Verdana Bold"/>
                <a:cs typeface="Verdana Bold"/>
                <a:sym typeface="Verdana Bold"/>
              </a:rPr>
              <a:t>The Charter </a:t>
            </a:r>
            <a:r>
              <a:rPr sz="3000"/>
              <a:t>– provided for a hereditary monarchy and a bicameral legislature</a:t>
            </a:r>
            <a:endParaRPr sz="3000"/>
          </a:p>
          <a:p>
            <a:pPr lvl="1" marL="742950" indent="-285750">
              <a:spcBef>
                <a:spcPts val="600"/>
              </a:spcBef>
              <a:buBlip>
                <a:blip r:embed="rId3"/>
              </a:buBlip>
              <a:defRPr sz="1800"/>
            </a:pPr>
            <a:r>
              <a:rPr sz="2600"/>
              <a:t>Guaranteed most of the Declaration of the Rights of Man and Citizen</a:t>
            </a:r>
            <a:endParaRPr sz="2600"/>
          </a:p>
          <a:p>
            <a:pPr lvl="1" marL="742950" indent="-285750">
              <a:spcBef>
                <a:spcPts val="600"/>
              </a:spcBef>
              <a:buBlip>
                <a:blip r:embed="rId3"/>
              </a:buBlip>
              <a:defRPr sz="1800"/>
            </a:pPr>
            <a:r>
              <a:rPr sz="2600"/>
              <a:t>Religious toleration – but Roman Catholicism official religion</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 name="Shape 12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Conservative </a:t>
            </a:r>
            <a:br>
              <a:rPr sz="4000">
                <a:solidFill>
                  <a:srgbClr val="482400"/>
                </a:solidFill>
              </a:rPr>
            </a:br>
            <a:r>
              <a:rPr sz="4000">
                <a:solidFill>
                  <a:srgbClr val="482400"/>
                </a:solidFill>
              </a:rPr>
              <a:t>International Order</a:t>
            </a:r>
          </a:p>
        </p:txBody>
      </p:sp>
      <p:sp>
        <p:nvSpPr>
          <p:cNvPr id="127" name="Shape 12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The </a:t>
            </a:r>
            <a:r>
              <a:rPr sz="3000">
                <a:latin typeface="Verdana Bold"/>
                <a:ea typeface="Verdana Bold"/>
                <a:cs typeface="Verdana Bold"/>
                <a:sym typeface="Verdana Bold"/>
              </a:rPr>
              <a:t>Concert of Europe </a:t>
            </a:r>
            <a:r>
              <a:rPr sz="3000"/>
              <a:t>– nations from the Congress of Vienna agree that one nation cannot take major action in international affairs without working with the others</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7" name="Shape 21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Bourbon Restoration (cont.)</a:t>
            </a:r>
          </a:p>
        </p:txBody>
      </p:sp>
      <p:sp>
        <p:nvSpPr>
          <p:cNvPr id="218" name="Shape 218"/>
          <p:cNvSpPr/>
          <p:nvPr>
            <p:ph type="body" idx="4294967295"/>
          </p:nvPr>
        </p:nvSpPr>
        <p:spPr>
          <a:xfrm>
            <a:off x="1062037" y="1524000"/>
            <a:ext cx="7769226" cy="4727575"/>
          </a:xfrm>
          <a:prstGeom prst="rect">
            <a:avLst/>
          </a:prstGeom>
        </p:spPr>
        <p:txBody>
          <a:bodyPr lIns="0" tIns="0" rIns="0" bIns="0">
            <a:normAutofit fontScale="100000" lnSpcReduction="0"/>
          </a:bodyPr>
          <a:lstStyle>
            <a:lvl1pPr>
              <a:buBlip>
                <a:blip r:embed="rId2"/>
              </a:buBlip>
            </a:lvl1pPr>
          </a:lstStyle>
          <a:p>
            <a:pPr lvl="0">
              <a:defRPr sz="1800"/>
            </a:pPr>
            <a:r>
              <a:rPr sz="3000"/>
              <a:t>Ultraroyalism – as revenge for the Revolution, royalists in the south and west of France practically drive the liberals out of politics and into a near illegal status </a:t>
            </a: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0" name="Shape 220"/>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77240">
              <a:defRPr sz="1800">
                <a:solidFill>
                  <a:srgbClr val="000000"/>
                </a:solidFill>
              </a:defRPr>
            </a:pPr>
            <a:r>
              <a:rPr sz="935">
                <a:solidFill>
                  <a:srgbClr val="482400"/>
                </a:solidFill>
                <a:latin typeface="Arial"/>
                <a:ea typeface="Arial"/>
                <a:cs typeface="Arial"/>
                <a:sym typeface="Arial"/>
              </a:rPr>
              <a:t>The French Bourbons were restored to the throne in 1815 but would rule only until 1830. This picture shows Louis XVIII, seated, second from left, and his brother, the count of Artois, who would become Charles X, standing on the left. Notice the bust of Henry IV in the background, placed there to associate the restored rulers with their popular late-sixteenth–early-seventeenth-century forebear.</a:t>
            </a:r>
            <a:br>
              <a:rPr sz="935">
                <a:solidFill>
                  <a:srgbClr val="482400"/>
                </a:solidFill>
                <a:latin typeface="Arial"/>
                <a:ea typeface="Arial"/>
                <a:cs typeface="Arial"/>
                <a:sym typeface="Arial"/>
              </a:rPr>
            </a:br>
            <a:r>
              <a:rPr sz="935">
                <a:solidFill>
                  <a:srgbClr val="482400"/>
                </a:solidFill>
                <a:latin typeface="Arial"/>
                <a:ea typeface="Arial"/>
                <a:cs typeface="Arial"/>
                <a:sym typeface="Arial"/>
              </a:rPr>
              <a:t>Bildarchiv Preussischer Kulturbesitz/Art Resource, NY</a:t>
            </a:r>
          </a:p>
        </p:txBody>
      </p:sp>
      <p:pic>
        <p:nvPicPr>
          <p:cNvPr id="221" name="AAACAOK0.jpeg" descr="AAACAOK0.jpg"/>
          <p:cNvPicPr/>
          <p:nvPr/>
        </p:nvPicPr>
        <p:blipFill>
          <a:blip r:embed="rId3">
            <a:extLst/>
          </a:blip>
          <a:stretch>
            <a:fillRect/>
          </a:stretch>
        </p:blipFill>
        <p:spPr>
          <a:xfrm>
            <a:off x="685800" y="533400"/>
            <a:ext cx="8477250" cy="5370513"/>
          </a:xfrm>
          <a:prstGeom prst="rect">
            <a:avLst/>
          </a:prstGeom>
          <a:ln w="12700">
            <a:miter lim="400000"/>
          </a:ln>
        </p:spPr>
      </p:pic>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Shape 22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Spanish Revolution of 1820</a:t>
            </a:r>
          </a:p>
        </p:txBody>
      </p:sp>
      <p:sp>
        <p:nvSpPr>
          <p:cNvPr id="226" name="Shape 22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Spain revolts against its Bourbon monarch, Ferdinand VII </a:t>
            </a:r>
            <a:endParaRPr sz="3000"/>
          </a:p>
          <a:p>
            <a:pPr lvl="0">
              <a:buBlip>
                <a:blip r:embed="rId2"/>
              </a:buBlip>
              <a:defRPr sz="1800"/>
            </a:pPr>
            <a:r>
              <a:rPr sz="3000"/>
              <a:t>France, with permission from Austria, Prussia, and Russia, but not Britain, under the </a:t>
            </a:r>
            <a:r>
              <a:rPr sz="3000">
                <a:latin typeface="Verdana Bold"/>
                <a:ea typeface="Verdana Bold"/>
                <a:cs typeface="Verdana Bold"/>
                <a:sym typeface="Verdana Bold"/>
              </a:rPr>
              <a:t>Congress of Verona</a:t>
            </a:r>
            <a:r>
              <a:rPr sz="3000"/>
              <a:t>, moves in to restore order and keep </a:t>
            </a:r>
            <a:r>
              <a:rPr sz="3000">
                <a:latin typeface="Verdana Bold"/>
                <a:ea typeface="Verdana Bold"/>
                <a:cs typeface="Verdana Bold"/>
                <a:sym typeface="Verdana Bold"/>
              </a:rPr>
              <a:t>Ferdinand VII </a:t>
            </a:r>
            <a:r>
              <a:rPr sz="3000"/>
              <a:t>in power</a:t>
            </a:r>
          </a:p>
        </p:txBody>
      </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Spanish Revolution of 1820 (cont.)</a:t>
            </a:r>
          </a:p>
        </p:txBody>
      </p:sp>
      <p:sp>
        <p:nvSpPr>
          <p:cNvPr id="229" name="Shape 22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France gains land</a:t>
            </a:r>
            <a:endParaRPr sz="3000"/>
          </a:p>
          <a:p>
            <a:pPr lvl="0">
              <a:buBlip>
                <a:blip r:embed="rId2"/>
              </a:buBlip>
              <a:defRPr sz="1800"/>
            </a:pPr>
            <a:r>
              <a:rPr sz="3000"/>
              <a:t>English foreign minister, </a:t>
            </a:r>
            <a:r>
              <a:rPr i="1" sz="3000"/>
              <a:t>George Canning</a:t>
            </a:r>
            <a:r>
              <a:rPr sz="3000"/>
              <a:t>, attempts to stop further European colonization in Latin America by abiding by the Monroe Doctrine</a:t>
            </a:r>
          </a:p>
        </p:txBody>
      </p:sp>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Shape 23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Map 20–1 </a:t>
            </a:r>
            <a:r>
              <a:rPr sz="1100">
                <a:solidFill>
                  <a:srgbClr val="482400"/>
                </a:solidFill>
                <a:latin typeface="Arial Bold"/>
                <a:ea typeface="Arial Bold"/>
                <a:cs typeface="Arial Bold"/>
                <a:sym typeface="Arial Bold"/>
              </a:rPr>
              <a:t>Centers of Revolution, 1820–1831 </a:t>
            </a:r>
            <a:r>
              <a:rPr sz="1100">
                <a:solidFill>
                  <a:srgbClr val="482400"/>
                </a:solidFill>
                <a:latin typeface="Arial"/>
                <a:ea typeface="Arial"/>
                <a:cs typeface="Arial"/>
                <a:sym typeface="Arial"/>
              </a:rPr>
              <a:t>The conservative order imposed by the great powers in post-Napoleonic Europe was challenged by various uprisings and revolutions, beginning in 1820–1821 in Spain, Naples, and Greece and spreading to Russia, Poland, France, and Belgium later in the decade.</a:t>
            </a:r>
          </a:p>
        </p:txBody>
      </p:sp>
      <p:pic>
        <p:nvPicPr>
          <p:cNvPr id="232" name="KNB20M01.jpeg" descr="KNB20M01.jpg"/>
          <p:cNvPicPr/>
          <p:nvPr/>
        </p:nvPicPr>
        <p:blipFill>
          <a:blip r:embed="rId3">
            <a:extLst/>
          </a:blip>
          <a:stretch>
            <a:fillRect/>
          </a:stretch>
        </p:blipFill>
        <p:spPr>
          <a:xfrm>
            <a:off x="1431925" y="0"/>
            <a:ext cx="6889750" cy="6400800"/>
          </a:xfrm>
          <a:prstGeom prst="rect">
            <a:avLst/>
          </a:prstGeom>
          <a:ln w="12700">
            <a:miter lim="400000"/>
          </a:ln>
        </p:spPr>
      </p:pic>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Shape 23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Revolt Against Ottoman Rule</a:t>
            </a:r>
          </a:p>
        </p:txBody>
      </p:sp>
      <p:sp>
        <p:nvSpPr>
          <p:cNvPr id="237" name="Shape 23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The Greek Revolution of 1821 – Greece revolts against Ottoman rule in 1821</a:t>
            </a:r>
            <a:endParaRPr sz="3000"/>
          </a:p>
          <a:p>
            <a:pPr lvl="1" marL="742950" indent="-285750">
              <a:spcBef>
                <a:spcPts val="600"/>
              </a:spcBef>
              <a:buBlip>
                <a:blip r:embed="rId3"/>
              </a:buBlip>
              <a:defRPr sz="1800"/>
            </a:pPr>
            <a:r>
              <a:rPr sz="2600"/>
              <a:t>Britain, France, and Russia conclude that an independent Greece would benefit strategic interests</a:t>
            </a:r>
            <a:endParaRPr sz="2600"/>
          </a:p>
          <a:p>
            <a:pPr lvl="1" marL="742950" indent="-285750">
              <a:spcBef>
                <a:spcPts val="600"/>
              </a:spcBef>
              <a:buBlip>
                <a:blip r:embed="rId3"/>
              </a:buBlip>
              <a:defRPr sz="1800"/>
            </a:pPr>
            <a:r>
              <a:rPr sz="2600">
                <a:latin typeface="Verdana Bold"/>
                <a:ea typeface="Verdana Bold"/>
                <a:cs typeface="Verdana Bold"/>
                <a:sym typeface="Verdana Bold"/>
              </a:rPr>
              <a:t>Otto I </a:t>
            </a:r>
            <a:r>
              <a:rPr sz="2600"/>
              <a:t>is declared first king of the new Greek kingdom</a:t>
            </a:r>
          </a:p>
        </p:txBody>
      </p:sp>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9" name="Shape 23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Revolt Against Ottoman Rule (cont.)</a:t>
            </a:r>
          </a:p>
        </p:txBody>
      </p:sp>
      <p:sp>
        <p:nvSpPr>
          <p:cNvPr id="240" name="Shape 24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Serbian Independence of 1830 – granted by the Ottoman sultan after years of revolts and fighting</a:t>
            </a:r>
            <a:endParaRPr sz="3000"/>
          </a:p>
          <a:p>
            <a:pPr lvl="1" marL="742950" indent="-285750">
              <a:spcBef>
                <a:spcPts val="600"/>
              </a:spcBef>
              <a:buBlip>
                <a:blip r:embed="rId3"/>
              </a:buBlip>
              <a:defRPr sz="1800"/>
            </a:pPr>
            <a:r>
              <a:rPr sz="2600"/>
              <a:t>Serbia comes under the protection of Russia in 1820s</a:t>
            </a:r>
            <a:endParaRPr sz="2600"/>
          </a:p>
          <a:p>
            <a:pPr lvl="1" marL="742950" indent="-285750">
              <a:spcBef>
                <a:spcPts val="600"/>
              </a:spcBef>
              <a:buBlip>
                <a:blip r:embed="rId3"/>
              </a:buBlip>
              <a:defRPr sz="1800"/>
            </a:pPr>
            <a:r>
              <a:rPr sz="2600"/>
              <a:t>1856 – officially under the protection of the great powers, but still has special relationship with Russia </a:t>
            </a:r>
          </a:p>
        </p:txBody>
      </p:sp>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 name="Shape 24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Suppression and Revolt in Russia</a:t>
            </a:r>
          </a:p>
        </p:txBody>
      </p:sp>
      <p:sp>
        <p:nvSpPr>
          <p:cNvPr id="243" name="Shape 24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Unrest in the Army</a:t>
            </a:r>
            <a:endParaRPr sz="3000"/>
          </a:p>
          <a:p>
            <a:pPr lvl="1" marL="742950" indent="-285750">
              <a:spcBef>
                <a:spcPts val="600"/>
              </a:spcBef>
              <a:buBlip>
                <a:blip r:embed="rId3"/>
              </a:buBlip>
              <a:defRPr sz="1800"/>
            </a:pPr>
            <a:r>
              <a:rPr sz="2600">
                <a:latin typeface="Verdana Bold"/>
                <a:ea typeface="Verdana Bold"/>
                <a:cs typeface="Verdana Bold"/>
                <a:sym typeface="Verdana Bold"/>
              </a:rPr>
              <a:t>Southern Society </a:t>
            </a:r>
            <a:r>
              <a:rPr sz="2600"/>
              <a:t>– led by </a:t>
            </a:r>
            <a:r>
              <a:rPr sz="2600">
                <a:latin typeface="Verdana Bold"/>
                <a:ea typeface="Verdana Bold"/>
                <a:cs typeface="Verdana Bold"/>
                <a:sym typeface="Verdana Bold"/>
              </a:rPr>
              <a:t>Pestel</a:t>
            </a:r>
            <a:r>
              <a:rPr sz="2600"/>
              <a:t>, called for the end of serfdom, a representative government, and independence for Poland</a:t>
            </a:r>
            <a:endParaRPr sz="2600"/>
          </a:p>
          <a:p>
            <a:pPr lvl="1" marL="742950" indent="-285750">
              <a:spcBef>
                <a:spcPts val="600"/>
              </a:spcBef>
              <a:buBlip>
                <a:blip r:embed="rId3"/>
              </a:buBlip>
              <a:defRPr sz="1800"/>
            </a:pPr>
            <a:r>
              <a:rPr sz="2600">
                <a:latin typeface="Verdana Bold"/>
                <a:ea typeface="Verdana Bold"/>
                <a:cs typeface="Verdana Bold"/>
                <a:sym typeface="Verdana Bold"/>
              </a:rPr>
              <a:t>Northern Society </a:t>
            </a:r>
            <a:r>
              <a:rPr sz="2600"/>
              <a:t>– favored constitutional monarchy and the end of serfdom</a:t>
            </a:r>
          </a:p>
        </p:txBody>
      </p:sp>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5" name="Shape 24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Suppression and Revolt in Russia (cont.)</a:t>
            </a:r>
          </a:p>
        </p:txBody>
      </p:sp>
      <p:sp>
        <p:nvSpPr>
          <p:cNvPr id="246" name="Shape 24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Decembrist Revolt </a:t>
            </a:r>
            <a:r>
              <a:rPr sz="3000"/>
              <a:t>– when </a:t>
            </a:r>
            <a:r>
              <a:rPr sz="3000">
                <a:latin typeface="Verdana Bold"/>
                <a:ea typeface="Verdana Bold"/>
                <a:cs typeface="Verdana Bold"/>
                <a:sym typeface="Verdana Bold"/>
              </a:rPr>
              <a:t>Nicholas </a:t>
            </a:r>
            <a:r>
              <a:rPr sz="3000"/>
              <a:t>becomes tsar after Alexander I, some army officers refuse to swear allegiance to him and the revolt is put down violently</a:t>
            </a:r>
            <a:endParaRPr sz="3000"/>
          </a:p>
          <a:p>
            <a:pPr lvl="0">
              <a:buBlip>
                <a:blip r:embed="rId2"/>
              </a:buBlip>
              <a:defRPr sz="1800"/>
            </a:pPr>
            <a:r>
              <a:rPr sz="3000">
                <a:latin typeface="Verdana Bold"/>
                <a:ea typeface="Verdana Bold"/>
                <a:cs typeface="Verdana Bold"/>
                <a:sym typeface="Verdana Bold"/>
              </a:rPr>
              <a:t>Rule of Nicholas I </a:t>
            </a:r>
            <a:r>
              <a:rPr sz="3000"/>
              <a:t>– very little reform, still had serfdom, presence of secret police</a:t>
            </a:r>
          </a:p>
        </p:txBody>
      </p:sp>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Shape 24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Suppression and Revolt in Russia (cont.)</a:t>
            </a:r>
          </a:p>
        </p:txBody>
      </p:sp>
      <p:sp>
        <p:nvSpPr>
          <p:cNvPr id="249" name="Shape 24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Official Nationality</a:t>
            </a:r>
            <a:endParaRPr sz="3000">
              <a:latin typeface="Verdana Bold"/>
              <a:ea typeface="Verdana Bold"/>
              <a:cs typeface="Verdana Bold"/>
              <a:sym typeface="Verdana Bold"/>
            </a:endParaRPr>
          </a:p>
          <a:p>
            <a:pPr lvl="1" marL="742950" indent="-285750">
              <a:spcBef>
                <a:spcPts val="600"/>
              </a:spcBef>
              <a:buBlip>
                <a:blip r:embed="rId3"/>
              </a:buBlip>
              <a:defRPr sz="1800"/>
            </a:pPr>
            <a:r>
              <a:rPr sz="2600"/>
              <a:t>Russian Orthodox Church provides basis for morality, education, and intellectual life</a:t>
            </a:r>
            <a:endParaRPr sz="2600"/>
          </a:p>
          <a:p>
            <a:pPr lvl="1" marL="742950" indent="-285750">
              <a:spcBef>
                <a:spcPts val="600"/>
              </a:spcBef>
              <a:buBlip>
                <a:blip r:embed="rId3"/>
              </a:buBlip>
              <a:defRPr sz="1800"/>
            </a:pPr>
            <a:r>
              <a:rPr sz="2600"/>
              <a:t>Unrestrained power of the tsar</a:t>
            </a:r>
            <a:endParaRPr sz="2600"/>
          </a:p>
          <a:p>
            <a:pPr lvl="0">
              <a:buBlip>
                <a:blip r:embed="rId2"/>
              </a:buBlip>
              <a:defRPr sz="1800"/>
            </a:pPr>
            <a:r>
              <a:rPr sz="3000"/>
              <a:t>Polish Uprising – Poland’s independence movement in 1832 repressed by Nicholas I, who issues </a:t>
            </a:r>
            <a:r>
              <a:rPr sz="3000">
                <a:latin typeface="Verdana Bold"/>
                <a:ea typeface="Verdana Bold"/>
                <a:cs typeface="Verdana Bold"/>
                <a:sym typeface="Verdana Bold"/>
              </a:rPr>
              <a:t>Organic Statute</a:t>
            </a:r>
            <a:r>
              <a:rPr sz="3000"/>
              <a:t> declaring Poland an integral part of Russian empire</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Conservative </a:t>
            </a:r>
            <a:br>
              <a:rPr sz="4000">
                <a:solidFill>
                  <a:srgbClr val="482400"/>
                </a:solidFill>
              </a:rPr>
            </a:br>
            <a:r>
              <a:rPr sz="4000">
                <a:solidFill>
                  <a:srgbClr val="482400"/>
                </a:solidFill>
              </a:rPr>
              <a:t>International Order (cont.)</a:t>
            </a:r>
          </a:p>
        </p:txBody>
      </p:sp>
      <p:sp>
        <p:nvSpPr>
          <p:cNvPr id="130" name="Shape 13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The congress system – the Congress of Vienna removes troops from France after they had paid their war reparations</a:t>
            </a:r>
            <a:endParaRPr sz="3000"/>
          </a:p>
          <a:p>
            <a:pPr lvl="1" marL="742950" indent="-285750">
              <a:spcBef>
                <a:spcPts val="600"/>
              </a:spcBef>
              <a:buBlip>
                <a:blip r:embed="rId3"/>
              </a:buBlip>
              <a:defRPr sz="1800"/>
            </a:pPr>
            <a:r>
              <a:rPr sz="2600">
                <a:latin typeface="Verdana Bold"/>
                <a:ea typeface="Verdana Bold"/>
                <a:cs typeface="Verdana Bold"/>
                <a:sym typeface="Verdana Bold"/>
              </a:rPr>
              <a:t>Tsar Alexander I </a:t>
            </a:r>
            <a:r>
              <a:rPr sz="2600"/>
              <a:t>of Russia wants to keep Quadruple Alliance and uphold existing borders</a:t>
            </a:r>
            <a:endParaRPr sz="2600"/>
          </a:p>
          <a:p>
            <a:pPr lvl="1" marL="742950" indent="-285750">
              <a:spcBef>
                <a:spcPts val="600"/>
              </a:spcBef>
              <a:buBlip>
                <a:blip r:embed="rId3"/>
              </a:buBlip>
              <a:defRPr sz="1800"/>
            </a:pPr>
            <a:r>
              <a:rPr sz="2600">
                <a:latin typeface="Verdana Bold"/>
                <a:ea typeface="Verdana Bold"/>
                <a:cs typeface="Verdana Bold"/>
                <a:sym typeface="Verdana Bold"/>
              </a:rPr>
              <a:t>Castlereagh</a:t>
            </a:r>
            <a:r>
              <a:rPr sz="2600"/>
              <a:t>, representing Britain, feels Alliance was only to stop French aggression</a:t>
            </a:r>
          </a:p>
        </p:txBody>
      </p:sp>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1" name="Shape 25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640079">
              <a:defRPr sz="1800">
                <a:solidFill>
                  <a:srgbClr val="000000"/>
                </a:solidFill>
              </a:defRPr>
            </a:pPr>
            <a:r>
              <a:rPr sz="770">
                <a:solidFill>
                  <a:srgbClr val="482400"/>
                </a:solidFill>
                <a:latin typeface="Arial"/>
                <a:ea typeface="Arial"/>
                <a:cs typeface="Arial"/>
                <a:sym typeface="Arial"/>
              </a:rPr>
              <a:t>When the Moscow regiment refused to swear allegiance to the new tsar, Nicholas I, instead demanding his brother Constantine be proclaimed tsar and that a constitution be issued, Nicholas ordered the cavalry and artillery to attack them. Although a total failure, the Decembrist Revolt came to symbolize the yearnings of all Russian liberals in the nineteenth century for a constitutional government.</a:t>
            </a:r>
            <a:br>
              <a:rPr sz="770">
                <a:solidFill>
                  <a:srgbClr val="482400"/>
                </a:solidFill>
                <a:latin typeface="Arial"/>
                <a:ea typeface="Arial"/>
                <a:cs typeface="Arial"/>
                <a:sym typeface="Arial"/>
              </a:rPr>
            </a:br>
            <a:r>
              <a:rPr sz="770">
                <a:solidFill>
                  <a:srgbClr val="482400"/>
                </a:solidFill>
                <a:latin typeface="Arial"/>
                <a:ea typeface="Arial"/>
                <a:cs typeface="Arial"/>
                <a:sym typeface="Arial"/>
              </a:rPr>
              <a:t>Karl Kolman (1786–1846), </a:t>
            </a:r>
            <a:r>
              <a:rPr i="1" sz="770">
                <a:solidFill>
                  <a:srgbClr val="482400"/>
                </a:solidFill>
                <a:latin typeface="Arial"/>
                <a:ea typeface="Arial"/>
                <a:cs typeface="Arial"/>
                <a:sym typeface="Arial"/>
              </a:rPr>
              <a:t>The Insurrection of the Decembrists at Senate Square, St. Petersburg on 14th December, 1825</a:t>
            </a:r>
            <a:r>
              <a:rPr sz="770">
                <a:solidFill>
                  <a:srgbClr val="482400"/>
                </a:solidFill>
                <a:latin typeface="Arial"/>
                <a:ea typeface="Arial"/>
                <a:cs typeface="Arial"/>
                <a:sym typeface="Arial"/>
              </a:rPr>
              <a:t> (w/c on paper) by Russian School (nineteenth century). Private Collection/Archives Charmet/Bridgeman Art Library</a:t>
            </a:r>
          </a:p>
        </p:txBody>
      </p:sp>
      <p:pic>
        <p:nvPicPr>
          <p:cNvPr id="252" name="AAADXZX0.jpeg" descr="AAADXZX0.jpg"/>
          <p:cNvPicPr/>
          <p:nvPr/>
        </p:nvPicPr>
        <p:blipFill>
          <a:blip r:embed="rId3">
            <a:extLst/>
          </a:blip>
          <a:stretch>
            <a:fillRect/>
          </a:stretch>
        </p:blipFill>
        <p:spPr>
          <a:xfrm>
            <a:off x="685800" y="533400"/>
            <a:ext cx="8477250" cy="5380038"/>
          </a:xfrm>
          <a:prstGeom prst="rect">
            <a:avLst/>
          </a:prstGeom>
          <a:ln w="12700">
            <a:miter lim="400000"/>
          </a:ln>
        </p:spPr>
      </p:pic>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 name="Shape 25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Revolution in France (1830)</a:t>
            </a:r>
          </a:p>
        </p:txBody>
      </p:sp>
      <p:sp>
        <p:nvSpPr>
          <p:cNvPr id="257" name="Shape 25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Charles X </a:t>
            </a:r>
            <a:endParaRPr sz="3000">
              <a:latin typeface="Verdana Bold"/>
              <a:ea typeface="Verdana Bold"/>
              <a:cs typeface="Verdana Bold"/>
              <a:sym typeface="Verdana Bold"/>
            </a:endParaRPr>
          </a:p>
          <a:p>
            <a:pPr lvl="1" marL="742950" indent="-285750">
              <a:spcBef>
                <a:spcPts val="600"/>
              </a:spcBef>
              <a:buBlip>
                <a:blip r:embed="rId3"/>
              </a:buBlip>
              <a:defRPr sz="1800"/>
            </a:pPr>
            <a:r>
              <a:rPr sz="2600"/>
              <a:t>Paid sums of money to aristocrats who lost land in Revolution</a:t>
            </a:r>
            <a:endParaRPr sz="2600"/>
          </a:p>
          <a:p>
            <a:pPr lvl="1" marL="742950" indent="-285750">
              <a:spcBef>
                <a:spcPts val="600"/>
              </a:spcBef>
              <a:buBlip>
                <a:blip r:embed="rId3"/>
              </a:buBlip>
              <a:defRPr sz="1800"/>
            </a:pPr>
            <a:r>
              <a:rPr sz="2600"/>
              <a:t>Restored rule of primogeniture</a:t>
            </a:r>
            <a:endParaRPr sz="2600"/>
          </a:p>
          <a:p>
            <a:pPr lvl="1" marL="742950" indent="-285750">
              <a:spcBef>
                <a:spcPts val="600"/>
              </a:spcBef>
              <a:buBlip>
                <a:blip r:embed="rId3"/>
              </a:buBlip>
              <a:defRPr sz="1800"/>
            </a:pPr>
            <a:r>
              <a:rPr sz="2600"/>
              <a:t>Sacrilege punishable by death</a:t>
            </a:r>
            <a:endParaRPr sz="2600"/>
          </a:p>
          <a:p>
            <a:pPr lvl="1" marL="742950" indent="-285750">
              <a:spcBef>
                <a:spcPts val="600"/>
              </a:spcBef>
              <a:buBlip>
                <a:blip r:embed="rId3"/>
              </a:buBlip>
              <a:defRPr sz="1800"/>
            </a:pPr>
            <a:r>
              <a:rPr sz="2600"/>
              <a:t>Installed ultraroyalist cabinet in 1829 in response to liberals</a:t>
            </a:r>
          </a:p>
        </p:txBody>
      </p:sp>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 name="Shape 25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Revolution in France (1830) (cont.)</a:t>
            </a:r>
          </a:p>
        </p:txBody>
      </p:sp>
      <p:sp>
        <p:nvSpPr>
          <p:cNvPr id="260" name="Shape 26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In response to military victories in North Africa, Charles X issues </a:t>
            </a:r>
            <a:r>
              <a:rPr sz="3000">
                <a:latin typeface="Verdana Bold"/>
                <a:ea typeface="Verdana Bold"/>
                <a:cs typeface="Verdana Bold"/>
                <a:sym typeface="Verdana Bold"/>
              </a:rPr>
              <a:t>The Four Ordinances</a:t>
            </a:r>
            <a:r>
              <a:rPr sz="3000"/>
              <a:t>:</a:t>
            </a:r>
            <a:endParaRPr sz="3000"/>
          </a:p>
          <a:p>
            <a:pPr lvl="1" marL="742950" indent="-285750">
              <a:spcBef>
                <a:spcPts val="600"/>
              </a:spcBef>
              <a:buBlip>
                <a:blip r:embed="rId3"/>
              </a:buBlip>
              <a:defRPr sz="1800"/>
            </a:pPr>
            <a:r>
              <a:rPr sz="2600"/>
              <a:t>Restricted freedom of the press</a:t>
            </a:r>
            <a:endParaRPr sz="2600"/>
          </a:p>
          <a:p>
            <a:pPr lvl="1" marL="742950" indent="-285750">
              <a:spcBef>
                <a:spcPts val="600"/>
              </a:spcBef>
              <a:buBlip>
                <a:blip r:embed="rId3"/>
              </a:buBlip>
              <a:defRPr sz="1800"/>
            </a:pPr>
            <a:r>
              <a:rPr sz="2600"/>
              <a:t>Dissolved liberal Chamber of  Deputies</a:t>
            </a:r>
            <a:endParaRPr sz="2600"/>
          </a:p>
          <a:p>
            <a:pPr lvl="1" marL="742950" indent="-285750">
              <a:spcBef>
                <a:spcPts val="600"/>
              </a:spcBef>
              <a:buBlip>
                <a:blip r:embed="rId3"/>
              </a:buBlip>
              <a:defRPr sz="1800"/>
            </a:pPr>
            <a:r>
              <a:rPr sz="2600"/>
              <a:t>Limited franchise to wealthiest members</a:t>
            </a:r>
            <a:endParaRPr sz="2600"/>
          </a:p>
          <a:p>
            <a:pPr lvl="1" marL="742950" indent="-285750">
              <a:spcBef>
                <a:spcPts val="600"/>
              </a:spcBef>
              <a:buBlip>
                <a:blip r:embed="rId3"/>
              </a:buBlip>
              <a:defRPr sz="1800"/>
            </a:pPr>
            <a:r>
              <a:rPr sz="2600"/>
              <a:t>Called for new elections</a:t>
            </a:r>
          </a:p>
        </p:txBody>
      </p:sp>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2" name="Shape 26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Revolution in France (1830) (cont.)</a:t>
            </a:r>
          </a:p>
        </p:txBody>
      </p:sp>
      <p:sp>
        <p:nvSpPr>
          <p:cNvPr id="263" name="Shape 263"/>
          <p:cNvSpPr/>
          <p:nvPr>
            <p:ph type="body" idx="4294967295"/>
          </p:nvPr>
        </p:nvSpPr>
        <p:spPr>
          <a:xfrm>
            <a:off x="1062037" y="1524000"/>
            <a:ext cx="7769226" cy="4727575"/>
          </a:xfrm>
          <a:prstGeom prst="rect">
            <a:avLst/>
          </a:prstGeom>
        </p:spPr>
        <p:txBody>
          <a:bodyPr lIns="0" tIns="0" rIns="0" bIns="0">
            <a:normAutofit fontScale="100000" lnSpcReduction="0"/>
          </a:bodyPr>
          <a:lstStyle>
            <a:lvl1pPr>
              <a:buBlip>
                <a:blip r:embed="rId2"/>
              </a:buBlip>
            </a:lvl1pPr>
          </a:lstStyle>
          <a:p>
            <a:pPr lvl="0">
              <a:defRPr sz="1800"/>
            </a:pPr>
            <a:r>
              <a:rPr sz="3000"/>
              <a:t>Revolution of 1830 – Charles X abdicates throne, ending Bourbon Dynasty and putting more liberal government in charge</a:t>
            </a:r>
          </a:p>
        </p:txBody>
      </p:sp>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5" name="Shape 265"/>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On July 5, 1830, French forces captured Algiers, which France would continue to rule until 1962. Note how this drawing contrasts the power and modernity of the French conquerors with the almost medieval appearance of the Algerian defenses.</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Snark/Art Resource, NY</a:t>
            </a:r>
          </a:p>
        </p:txBody>
      </p:sp>
      <p:pic>
        <p:nvPicPr>
          <p:cNvPr id="266" name="AAACKNH0.jpeg" descr="AAACKNH0.jpg"/>
          <p:cNvPicPr/>
          <p:nvPr/>
        </p:nvPicPr>
        <p:blipFill>
          <a:blip r:embed="rId3">
            <a:extLst/>
          </a:blip>
          <a:stretch>
            <a:fillRect/>
          </a:stretch>
        </p:blipFill>
        <p:spPr>
          <a:xfrm>
            <a:off x="685800" y="152400"/>
            <a:ext cx="8477250" cy="6142038"/>
          </a:xfrm>
          <a:prstGeom prst="rect">
            <a:avLst/>
          </a:prstGeom>
          <a:ln w="12700">
            <a:miter lim="400000"/>
          </a:ln>
        </p:spPr>
      </p:pic>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 name="Shape 27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Louis Philippe</a:t>
            </a:r>
          </a:p>
        </p:txBody>
      </p:sp>
      <p:sp>
        <p:nvSpPr>
          <p:cNvPr id="271" name="Shape 27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lnSpc>
                <a:spcPct val="90000"/>
              </a:lnSpc>
              <a:buBlip>
                <a:blip r:embed="rId2"/>
              </a:buBlip>
              <a:defRPr sz="1800"/>
            </a:pPr>
            <a:r>
              <a:rPr sz="3000"/>
              <a:t>The monarchy under </a:t>
            </a:r>
            <a:r>
              <a:rPr sz="3000">
                <a:latin typeface="Verdana Bold"/>
                <a:ea typeface="Verdana Bold"/>
                <a:cs typeface="Verdana Bold"/>
                <a:sym typeface="Verdana Bold"/>
              </a:rPr>
              <a:t>Louis Philippe </a:t>
            </a:r>
            <a:r>
              <a:rPr sz="3000"/>
              <a:t>was politically liberal</a:t>
            </a:r>
            <a:endParaRPr sz="3000"/>
          </a:p>
          <a:p>
            <a:pPr lvl="1" marL="742950" indent="-285750">
              <a:lnSpc>
                <a:spcPct val="90000"/>
              </a:lnSpc>
              <a:spcBef>
                <a:spcPts val="600"/>
              </a:spcBef>
              <a:buBlip>
                <a:blip r:embed="rId3"/>
              </a:buBlip>
              <a:defRPr sz="1800"/>
            </a:pPr>
            <a:r>
              <a:rPr sz="2600"/>
              <a:t>Freedom of religion</a:t>
            </a:r>
            <a:endParaRPr sz="2600"/>
          </a:p>
          <a:p>
            <a:pPr lvl="1" marL="742950" indent="-285750">
              <a:lnSpc>
                <a:spcPct val="90000"/>
              </a:lnSpc>
              <a:spcBef>
                <a:spcPts val="600"/>
              </a:spcBef>
              <a:buBlip>
                <a:blip r:embed="rId3"/>
              </a:buBlip>
              <a:defRPr sz="1800"/>
            </a:pPr>
            <a:r>
              <a:rPr sz="2600"/>
              <a:t>Freedom of press</a:t>
            </a:r>
            <a:endParaRPr sz="2600"/>
          </a:p>
          <a:p>
            <a:pPr lvl="0">
              <a:lnSpc>
                <a:spcPct val="90000"/>
              </a:lnSpc>
              <a:buBlip>
                <a:blip r:embed="rId2"/>
              </a:buBlip>
              <a:defRPr sz="1800"/>
            </a:pPr>
            <a:r>
              <a:rPr sz="3000"/>
              <a:t>But socially conservative</a:t>
            </a:r>
            <a:endParaRPr sz="3000"/>
          </a:p>
          <a:p>
            <a:pPr lvl="1" marL="742950" indent="-285750">
              <a:lnSpc>
                <a:spcPct val="90000"/>
              </a:lnSpc>
              <a:spcBef>
                <a:spcPts val="600"/>
              </a:spcBef>
              <a:buBlip>
                <a:blip r:embed="rId3"/>
              </a:buBlip>
              <a:defRPr sz="1800"/>
            </a:pPr>
            <a:r>
              <a:rPr sz="2600"/>
              <a:t>Little regard for lower classes</a:t>
            </a:r>
            <a:endParaRPr sz="2600"/>
          </a:p>
          <a:p>
            <a:pPr lvl="1" marL="742950" indent="-285750">
              <a:lnSpc>
                <a:spcPct val="90000"/>
              </a:lnSpc>
              <a:spcBef>
                <a:spcPts val="600"/>
              </a:spcBef>
              <a:buBlip>
                <a:blip r:embed="rId3"/>
              </a:buBlip>
              <a:defRPr sz="1800"/>
            </a:pPr>
            <a:r>
              <a:rPr sz="2600"/>
              <a:t>Revolts of working class put down violently</a:t>
            </a:r>
            <a:endParaRPr sz="2600"/>
          </a:p>
          <a:p>
            <a:pPr lvl="0">
              <a:lnSpc>
                <a:spcPct val="90000"/>
              </a:lnSpc>
              <a:buBlip>
                <a:blip r:embed="rId2"/>
              </a:buBlip>
              <a:defRPr sz="1800"/>
            </a:pPr>
            <a:r>
              <a:rPr sz="3000"/>
              <a:t>Expanded territories in North Africa</a:t>
            </a:r>
          </a:p>
        </p:txBody>
      </p:sp>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Independence for Belgium</a:t>
            </a:r>
          </a:p>
        </p:txBody>
      </p:sp>
      <p:sp>
        <p:nvSpPr>
          <p:cNvPr id="274" name="Shape 27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Belgium becomes independent from Holland in 1830</a:t>
            </a:r>
            <a:endParaRPr sz="3000"/>
          </a:p>
          <a:p>
            <a:pPr lvl="0">
              <a:buBlip>
                <a:blip r:embed="rId2"/>
              </a:buBlip>
              <a:defRPr sz="1800"/>
            </a:pPr>
            <a:r>
              <a:rPr sz="3000"/>
              <a:t>British make sure Belgium’s independence is accepted as long as the new nation remains neutral in European affairs</a:t>
            </a:r>
          </a:p>
        </p:txBody>
      </p:sp>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Shape 27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Reform in Britain</a:t>
            </a:r>
          </a:p>
        </p:txBody>
      </p:sp>
      <p:sp>
        <p:nvSpPr>
          <p:cNvPr id="277" name="Shape 27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10438" indent="-310438" defTabSz="886968">
              <a:lnSpc>
                <a:spcPct val="90000"/>
              </a:lnSpc>
              <a:spcBef>
                <a:spcPts val="600"/>
              </a:spcBef>
              <a:buBlip>
                <a:blip r:embed="rId2"/>
              </a:buBlip>
              <a:defRPr sz="1800"/>
            </a:pPr>
            <a:r>
              <a:rPr sz="2716"/>
              <a:t>Lord Liverpool, although conservative, allows some reform such as greater economic freedom and permission for there to be labor organizations</a:t>
            </a:r>
            <a:endParaRPr sz="2716"/>
          </a:p>
          <a:p>
            <a:pPr lvl="0" marL="310438" indent="-310438" defTabSz="886968">
              <a:lnSpc>
                <a:spcPct val="90000"/>
              </a:lnSpc>
              <a:spcBef>
                <a:spcPts val="600"/>
              </a:spcBef>
              <a:buBlip>
                <a:blip r:embed="rId2"/>
              </a:buBlip>
              <a:defRPr sz="1800"/>
            </a:pPr>
            <a:r>
              <a:rPr sz="2716"/>
              <a:t>Whig ministry reforms House of Commons, replacing boroughs with fewer voters with representatives from other districts and raising number of voters by 50%</a:t>
            </a:r>
            <a:endParaRPr sz="2716"/>
          </a:p>
          <a:p>
            <a:pPr lvl="1" marL="699340" indent="-255856" defTabSz="886968">
              <a:lnSpc>
                <a:spcPct val="90000"/>
              </a:lnSpc>
              <a:spcBef>
                <a:spcPts val="500"/>
              </a:spcBef>
              <a:buBlip>
                <a:blip r:embed="rId3"/>
              </a:buBlip>
              <a:defRPr sz="1800"/>
            </a:pPr>
            <a:r>
              <a:rPr sz="2328"/>
              <a:t>Originally rejected by House of Lords</a:t>
            </a:r>
            <a:endParaRPr sz="2328"/>
          </a:p>
          <a:p>
            <a:pPr lvl="1" marL="699340" indent="-255856" defTabSz="886968">
              <a:lnSpc>
                <a:spcPct val="90000"/>
              </a:lnSpc>
              <a:spcBef>
                <a:spcPts val="500"/>
              </a:spcBef>
              <a:buBlip>
                <a:blip r:embed="rId3"/>
              </a:buBlip>
              <a:defRPr sz="1800"/>
            </a:pPr>
            <a:r>
              <a:rPr sz="2328"/>
              <a:t>After riots, William IV created third reform bill in 1832</a:t>
            </a:r>
          </a:p>
        </p:txBody>
      </p:sp>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9" name="Shape 27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Reform in Britain (cont.)</a:t>
            </a:r>
          </a:p>
        </p:txBody>
      </p:sp>
      <p:sp>
        <p:nvSpPr>
          <p:cNvPr id="280" name="Shape 28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lnSpc>
                <a:spcPct val="90000"/>
              </a:lnSpc>
              <a:spcBef>
                <a:spcPts val="600"/>
              </a:spcBef>
              <a:buBlip>
                <a:blip r:embed="rId2"/>
              </a:buBlip>
              <a:defRPr sz="1800"/>
            </a:pPr>
            <a:r>
              <a:rPr sz="2800">
                <a:latin typeface="Verdana Bold"/>
                <a:ea typeface="Verdana Bold"/>
                <a:cs typeface="Verdana Bold"/>
                <a:sym typeface="Verdana Bold"/>
              </a:rPr>
              <a:t>Catholic Emancipation Act</a:t>
            </a:r>
            <a:r>
              <a:rPr sz="2800"/>
              <a:t> – allowed for Catholics to be in Parliament; passed to keep order in Ireland</a:t>
            </a:r>
            <a:endParaRPr sz="2800"/>
          </a:p>
          <a:p>
            <a:pPr lvl="0" marL="320039" indent="-320039">
              <a:lnSpc>
                <a:spcPct val="90000"/>
              </a:lnSpc>
              <a:spcBef>
                <a:spcPts val="600"/>
              </a:spcBef>
              <a:buBlip>
                <a:blip r:embed="rId2"/>
              </a:buBlip>
              <a:defRPr sz="1800"/>
            </a:pPr>
            <a:r>
              <a:rPr sz="2800">
                <a:latin typeface="Verdana Bold"/>
                <a:ea typeface="Verdana Bold"/>
                <a:cs typeface="Verdana Bold"/>
                <a:sym typeface="Verdana Bold"/>
              </a:rPr>
              <a:t>Great Reform Bill</a:t>
            </a:r>
            <a:r>
              <a:rPr sz="2800"/>
              <a:t> – expanded size of England’s electorate, but did not eliminate property qualifications for voting or grant suffrage for women</a:t>
            </a:r>
          </a:p>
        </p:txBody>
      </p:sp>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Shape 282"/>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Beginning in the 1820s Daniel O’Connell revolutionized the organization of Irish politics. He created a grassroots organization and collected funds to finance Irish nationalist activities. He was also known as one of the great public speakers of his generation.</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 Chris Hellier/CORBIS—All rights reserved</a:t>
            </a:r>
          </a:p>
        </p:txBody>
      </p:sp>
      <p:pic>
        <p:nvPicPr>
          <p:cNvPr id="283" name="AAIGLTN0.jpeg" descr="AAIGLTN0.jpg"/>
          <p:cNvPicPr/>
          <p:nvPr/>
        </p:nvPicPr>
        <p:blipFill>
          <a:blip r:embed="rId3">
            <a:extLst/>
          </a:blip>
          <a:stretch>
            <a:fillRect/>
          </a:stretch>
        </p:blipFill>
        <p:spPr>
          <a:xfrm>
            <a:off x="2292350" y="0"/>
            <a:ext cx="5168900" cy="6400800"/>
          </a:xfrm>
          <a:prstGeom prst="rect">
            <a:avLst/>
          </a:prstGeom>
          <a:ln w="12700">
            <a:miter lim="400000"/>
          </a:ln>
        </p:spPr>
      </p:pic>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 name="Shape 13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Domestic Political Order</a:t>
            </a:r>
          </a:p>
        </p:txBody>
      </p:sp>
      <p:sp>
        <p:nvSpPr>
          <p:cNvPr id="133" name="Shape 133"/>
          <p:cNvSpPr/>
          <p:nvPr>
            <p:ph type="body" idx="4294967295"/>
          </p:nvPr>
        </p:nvSpPr>
        <p:spPr>
          <a:xfrm>
            <a:off x="1062037" y="1524000"/>
            <a:ext cx="7769226" cy="4727575"/>
          </a:xfrm>
          <a:prstGeom prst="rect">
            <a:avLst/>
          </a:prstGeom>
        </p:spPr>
        <p:txBody>
          <a:bodyPr lIns="0" tIns="0" rIns="0" bIns="0">
            <a:normAutofit fontScale="100000" lnSpcReduction="0"/>
          </a:bodyPr>
          <a:lstStyle>
            <a:lvl1pPr>
              <a:buBlip>
                <a:blip r:embed="rId2"/>
              </a:buBlip>
            </a:lvl1pPr>
          </a:lstStyle>
          <a:p>
            <a:pPr lvl="0">
              <a:defRPr sz="1800"/>
            </a:pPr>
            <a:r>
              <a:rPr sz="3000"/>
              <a:t>Despite Castlereagh’s resistance, most European statesmen believed that preventing domestic unrest was the key to maintaining international peace</a:t>
            </a:r>
          </a:p>
        </p:txBody>
      </p:sp>
    </p:spTree>
  </p:cSld>
  <p:clrMapOvr>
    <a:masterClrMapping/>
  </p:clrMapOvr>
  <p:transitio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Shape 28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Wars of Independence in South America</a:t>
            </a:r>
          </a:p>
        </p:txBody>
      </p:sp>
      <p:sp>
        <p:nvSpPr>
          <p:cNvPr id="288" name="Shape 28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France loses Haiti, Portugal loses Brazil, and Spain withdraws from all except Cuba and Puerto Rico</a:t>
            </a:r>
            <a:endParaRPr sz="3000"/>
          </a:p>
          <a:p>
            <a:pPr lvl="0">
              <a:buBlip>
                <a:blip r:embed="rId2"/>
              </a:buBlip>
              <a:defRPr sz="1800"/>
            </a:pPr>
            <a:r>
              <a:rPr sz="3000"/>
              <a:t>Creole revolutionaries were inspired by Haitian revolutionaries</a:t>
            </a:r>
          </a:p>
        </p:txBody>
      </p:sp>
    </p:spTree>
  </p:cSld>
  <p:clrMapOvr>
    <a:masterClrMapping/>
  </p:clrMapOvr>
  <p:transitio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Shape 29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Creole Discontent</a:t>
            </a:r>
          </a:p>
        </p:txBody>
      </p:sp>
      <p:sp>
        <p:nvSpPr>
          <p:cNvPr id="291" name="Shape 29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6042" indent="-336042" defTabSz="896111">
              <a:buBlip>
                <a:blip r:embed="rId2"/>
              </a:buBlip>
              <a:defRPr sz="1800"/>
            </a:pPr>
            <a:r>
              <a:rPr sz="2940">
                <a:latin typeface="Verdana Bold"/>
                <a:ea typeface="Verdana Bold"/>
                <a:cs typeface="Verdana Bold"/>
                <a:sym typeface="Verdana Bold"/>
              </a:rPr>
              <a:t>Creoles</a:t>
            </a:r>
            <a:r>
              <a:rPr sz="2940"/>
              <a:t> – persons of Spanish descent born in the South American colonies</a:t>
            </a:r>
            <a:endParaRPr sz="2940"/>
          </a:p>
          <a:p>
            <a:pPr lvl="0" marL="336042" indent="-336042" defTabSz="896111">
              <a:buBlip>
                <a:blip r:embed="rId2"/>
              </a:buBlip>
              <a:defRPr sz="1800"/>
            </a:pPr>
            <a:r>
              <a:rPr sz="2940"/>
              <a:t>Creoles resented the </a:t>
            </a:r>
            <a:r>
              <a:rPr sz="2940">
                <a:latin typeface="Verdana Bold"/>
                <a:ea typeface="Verdana Bold"/>
                <a:cs typeface="Verdana Bold"/>
                <a:sym typeface="Verdana Bold"/>
              </a:rPr>
              <a:t>peninsulares,</a:t>
            </a:r>
            <a:r>
              <a:rPr sz="2940"/>
              <a:t>  white people who were born in Spain, who seemed to get all the political advantages</a:t>
            </a:r>
            <a:endParaRPr sz="2940"/>
          </a:p>
          <a:p>
            <a:pPr lvl="0" marL="336042" indent="-336042" defTabSz="896111">
              <a:buBlip>
                <a:blip r:embed="rId2"/>
              </a:buBlip>
              <a:defRPr sz="1800"/>
            </a:pPr>
            <a:r>
              <a:rPr sz="2940"/>
              <a:t>When Latin American countries won their independence, creoles received equal rights</a:t>
            </a:r>
          </a:p>
        </p:txBody>
      </p:sp>
    </p:spTree>
  </p:cSld>
  <p:clrMapOvr>
    <a:masterClrMapping/>
  </p:clrMapOvr>
  <p:transitio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Shape 293"/>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Map 20–2 </a:t>
            </a:r>
            <a:r>
              <a:rPr sz="1100">
                <a:solidFill>
                  <a:srgbClr val="482400"/>
                </a:solidFill>
                <a:latin typeface="Arial Bold"/>
                <a:ea typeface="Arial Bold"/>
                <a:cs typeface="Arial Bold"/>
                <a:sym typeface="Arial Bold"/>
              </a:rPr>
              <a:t>LATIN AMERICA IN 1830</a:t>
            </a:r>
            <a:r>
              <a:rPr sz="1100">
                <a:solidFill>
                  <a:srgbClr val="482400"/>
                </a:solidFill>
                <a:latin typeface="Arial"/>
                <a:ea typeface="Arial"/>
                <a:cs typeface="Arial"/>
                <a:sym typeface="Arial"/>
              </a:rPr>
              <a:t> By 1830 most of Latin America had been liberated from Europe. This map shows the initial borders of the states of the region with the dates of their independence. The United Provinces of La Plata formed the nucleus of what later became Argentina.</a:t>
            </a:r>
          </a:p>
        </p:txBody>
      </p:sp>
      <p:pic>
        <p:nvPicPr>
          <p:cNvPr id="294" name="KNB20M02.jpeg" descr="KNB20M02.jpg"/>
          <p:cNvPicPr/>
          <p:nvPr/>
        </p:nvPicPr>
        <p:blipFill>
          <a:blip r:embed="rId3">
            <a:extLst/>
          </a:blip>
          <a:stretch>
            <a:fillRect/>
          </a:stretch>
        </p:blipFill>
        <p:spPr>
          <a:xfrm>
            <a:off x="2330450" y="0"/>
            <a:ext cx="5092700" cy="6400800"/>
          </a:xfrm>
          <a:prstGeom prst="rect">
            <a:avLst/>
          </a:prstGeom>
          <a:ln w="12700">
            <a:miter lim="400000"/>
          </a:ln>
        </p:spPr>
      </p:pic>
    </p:spTree>
  </p:cSld>
  <p:clrMapOvr>
    <a:masterClrMapping/>
  </p:clrMapOvr>
  <p:transitio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8" name="Shape 298"/>
          <p:cNvSpPr/>
          <p:nvPr>
            <p:ph type="title" idx="4294967295"/>
          </p:nvPr>
        </p:nvSpPr>
        <p:spPr>
          <a:xfrm>
            <a:off x="1066800" y="596899"/>
            <a:ext cx="7772400" cy="1143002"/>
          </a:xfrm>
          <a:prstGeom prst="rect">
            <a:avLst/>
          </a:prstGeom>
        </p:spPr>
        <p:txBody>
          <a:bodyPr lIns="0" tIns="0" rIns="0" bIns="0">
            <a:normAutofit fontScale="100000" lnSpcReduction="0"/>
          </a:bodyPr>
          <a:lstStyle>
            <a:lvl1pPr defTabSz="777240">
              <a:defRPr sz="3400"/>
            </a:lvl1pPr>
          </a:lstStyle>
          <a:p>
            <a:pPr lvl="0">
              <a:defRPr sz="1800">
                <a:solidFill>
                  <a:srgbClr val="000000"/>
                </a:solidFill>
              </a:defRPr>
            </a:pPr>
            <a:r>
              <a:rPr sz="3400">
                <a:solidFill>
                  <a:srgbClr val="482400"/>
                </a:solidFill>
              </a:rPr>
              <a:t>Two South American Independence Leaders</a:t>
            </a:r>
          </a:p>
        </p:txBody>
      </p:sp>
      <p:sp>
        <p:nvSpPr>
          <p:cNvPr id="299" name="Shape 299"/>
          <p:cNvSpPr/>
          <p:nvPr>
            <p:ph type="body" idx="4294967295"/>
          </p:nvPr>
        </p:nvSpPr>
        <p:spPr>
          <a:xfrm>
            <a:off x="1062037" y="1982787"/>
            <a:ext cx="7769226" cy="4113213"/>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Jose de San Martín – </a:t>
            </a:r>
            <a:r>
              <a:rPr sz="3000"/>
              <a:t>led independence movements in Chile and Peru, later becoming Protector of Peru</a:t>
            </a:r>
            <a:endParaRPr sz="3000">
              <a:latin typeface="Verdana Bold"/>
              <a:ea typeface="Verdana Bold"/>
              <a:cs typeface="Verdana Bold"/>
              <a:sym typeface="Verdana Bold"/>
            </a:endParaRPr>
          </a:p>
          <a:p>
            <a:pPr lvl="0">
              <a:buBlip>
                <a:blip r:embed="rId2"/>
              </a:buBlip>
              <a:defRPr sz="1800"/>
            </a:pPr>
            <a:r>
              <a:rPr sz="3000">
                <a:latin typeface="Verdana Bold"/>
                <a:ea typeface="Verdana Bold"/>
                <a:cs typeface="Verdana Bold"/>
                <a:sym typeface="Verdana Bold"/>
              </a:rPr>
              <a:t>Simón Bolívar – </a:t>
            </a:r>
            <a:r>
              <a:rPr sz="3000"/>
              <a:t>independence leader of Venezuela; later leads fight at Battle of Ayacucho, which ends Spain’s control in Latin America</a:t>
            </a:r>
          </a:p>
        </p:txBody>
      </p:sp>
    </p:spTree>
  </p:cSld>
  <p:clrMapOvr>
    <a:masterClrMapping/>
  </p:clrMapOvr>
  <p:transitio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1" name="Shape 30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New Spain </a:t>
            </a:r>
          </a:p>
        </p:txBody>
      </p:sp>
      <p:sp>
        <p:nvSpPr>
          <p:cNvPr id="302" name="Shape 30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lnSpc>
                <a:spcPct val="90000"/>
              </a:lnSpc>
              <a:buBlip>
                <a:blip r:embed="rId2"/>
              </a:buBlip>
              <a:defRPr sz="1800"/>
            </a:pPr>
            <a:r>
              <a:rPr sz="3000"/>
              <a:t>Area from what is now the Southwest United States to Mexico</a:t>
            </a:r>
            <a:endParaRPr sz="3000"/>
          </a:p>
          <a:p>
            <a:pPr lvl="0">
              <a:lnSpc>
                <a:spcPct val="90000"/>
              </a:lnSpc>
              <a:buBlip>
                <a:blip r:embed="rId2"/>
              </a:buBlip>
              <a:defRPr sz="1800"/>
            </a:pPr>
            <a:r>
              <a:rPr sz="3000"/>
              <a:t>Battle of philosophies between conservative Spanish and Creole groups and the liberal monarchy of Spain</a:t>
            </a:r>
            <a:endParaRPr sz="3000"/>
          </a:p>
          <a:p>
            <a:pPr lvl="0">
              <a:lnSpc>
                <a:spcPct val="90000"/>
              </a:lnSpc>
              <a:buBlip>
                <a:blip r:embed="rId2"/>
              </a:buBlip>
              <a:defRPr sz="1800"/>
            </a:pPr>
            <a:r>
              <a:rPr sz="3000">
                <a:latin typeface="Verdana Bold"/>
                <a:ea typeface="Verdana Bold"/>
                <a:cs typeface="Verdana Bold"/>
                <a:sym typeface="Verdana Bold"/>
              </a:rPr>
              <a:t>Augustin de Iturbide </a:t>
            </a:r>
            <a:r>
              <a:rPr sz="3000"/>
              <a:t>declares Mexico independent from Spain in 1821 and is declared emperor</a:t>
            </a:r>
          </a:p>
        </p:txBody>
      </p:sp>
    </p:spTree>
  </p:cSld>
  <p:clrMapOvr>
    <a:masterClrMapping/>
  </p:clrMapOvr>
  <p:transitio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4" name="Shape 304"/>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Simón Bolívar. Bolívar was the liberator of much of Latin America. He inclined toward a policy of political liberalism.</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Pictorial Press Ltd/Alamy</a:t>
            </a:r>
          </a:p>
        </p:txBody>
      </p:sp>
      <p:pic>
        <p:nvPicPr>
          <p:cNvPr id="305" name="AAACNQK0.jpeg" descr="AAACNQK0.jpg"/>
          <p:cNvPicPr/>
          <p:nvPr/>
        </p:nvPicPr>
        <p:blipFill>
          <a:blip r:embed="rId3">
            <a:extLst/>
          </a:blip>
          <a:stretch>
            <a:fillRect/>
          </a:stretch>
        </p:blipFill>
        <p:spPr>
          <a:xfrm>
            <a:off x="2255837" y="0"/>
            <a:ext cx="5241926" cy="6400800"/>
          </a:xfrm>
          <a:prstGeom prst="rect">
            <a:avLst/>
          </a:prstGeom>
          <a:ln w="12700">
            <a:miter lim="400000"/>
          </a:ln>
        </p:spPr>
      </p:pic>
    </p:spTree>
  </p:cSld>
  <p:clrMapOvr>
    <a:masterClrMapping/>
  </p:clrMapOvr>
  <p:transitio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9" name="Shape 30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Brazilian Independence</a:t>
            </a:r>
          </a:p>
        </p:txBody>
      </p:sp>
      <p:sp>
        <p:nvSpPr>
          <p:cNvPr id="310" name="Shape 31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Dom Pedro </a:t>
            </a:r>
            <a:r>
              <a:rPr sz="3000"/>
              <a:t>becomes emperor of an independent Brazil in 1822 </a:t>
            </a:r>
            <a:endParaRPr sz="3000"/>
          </a:p>
          <a:p>
            <a:pPr lvl="0">
              <a:buBlip>
                <a:blip r:embed="rId2"/>
              </a:buBlip>
              <a:defRPr sz="1800"/>
            </a:pPr>
            <a:r>
              <a:rPr sz="3000"/>
              <a:t>Peaceful revolution makes Brazil independent from Portugal</a:t>
            </a:r>
            <a:endParaRPr sz="3000"/>
          </a:p>
          <a:p>
            <a:pPr lvl="1" marL="742950" indent="-285750">
              <a:spcBef>
                <a:spcPts val="600"/>
              </a:spcBef>
              <a:buBlip>
                <a:blip r:embed="rId3"/>
              </a:buBlip>
              <a:defRPr sz="1800"/>
            </a:pPr>
            <a:r>
              <a:rPr sz="2600"/>
              <a:t>Political and social elites in Brazil wanted to avoid destructive wars</a:t>
            </a:r>
            <a:endParaRPr sz="2600"/>
          </a:p>
          <a:p>
            <a:pPr lvl="1" marL="742950" indent="-285750">
              <a:spcBef>
                <a:spcPts val="600"/>
              </a:spcBef>
              <a:buBlip>
                <a:blip r:embed="rId3"/>
              </a:buBlip>
              <a:defRPr sz="1800"/>
            </a:pPr>
            <a:r>
              <a:rPr sz="2600"/>
              <a:t>Slavery preserved</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Shape 13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Conservative Outlooks </a:t>
            </a:r>
          </a:p>
        </p:txBody>
      </p:sp>
      <p:sp>
        <p:nvSpPr>
          <p:cNvPr id="136" name="Shape 13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Conservative </a:t>
            </a:r>
            <a:r>
              <a:rPr sz="3000"/>
              <a:t>pillars were legitimate monarchies, aristocracies, and established churches</a:t>
            </a:r>
            <a:endParaRPr sz="3000">
              <a:latin typeface="Verdana Bold"/>
              <a:ea typeface="Verdana Bold"/>
              <a:cs typeface="Verdana Bold"/>
              <a:sym typeface="Verdana Bold"/>
            </a:endParaRPr>
          </a:p>
          <a:p>
            <a:pPr lvl="0">
              <a:buBlip>
                <a:blip r:embed="rId2"/>
              </a:buBlip>
              <a:defRPr sz="1800"/>
            </a:pPr>
            <a:r>
              <a:rPr sz="3000"/>
              <a:t>Did not want written constitutions</a:t>
            </a:r>
            <a:endParaRPr sz="3000">
              <a:latin typeface="Verdana Bold"/>
              <a:ea typeface="Verdana Bold"/>
              <a:cs typeface="Verdana Bold"/>
              <a:sym typeface="Verdana Bold"/>
            </a:endParaRPr>
          </a:p>
          <a:p>
            <a:pPr lvl="0">
              <a:buBlip>
                <a:blip r:embed="rId2"/>
              </a:buBlip>
              <a:defRPr sz="1800"/>
            </a:pPr>
            <a:r>
              <a:rPr sz="3000"/>
              <a:t>Disliked Enlightenment</a:t>
            </a:r>
          </a:p>
        </p:txBody>
      </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 name="Shape 13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Nationalism</a:t>
            </a:r>
          </a:p>
        </p:txBody>
      </p:sp>
      <p:sp>
        <p:nvSpPr>
          <p:cNvPr id="139" name="Shape 13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Nationalism – </a:t>
            </a:r>
            <a:r>
              <a:rPr sz="3000"/>
              <a:t>people are brought together by common bonds of language, customs, culture, and history</a:t>
            </a:r>
            <a:endParaRPr sz="3000"/>
          </a:p>
          <a:p>
            <a:pPr lvl="0">
              <a:buBlip>
                <a:blip r:embed="rId2"/>
              </a:buBlip>
              <a:defRPr sz="1800"/>
            </a:pPr>
            <a:r>
              <a:rPr sz="3000"/>
              <a:t>Developed in Europe in late 18</a:t>
            </a:r>
            <a:r>
              <a:rPr baseline="30000" sz="3000"/>
              <a:t>th</a:t>
            </a:r>
            <a:r>
              <a:rPr sz="3000"/>
              <a:t> and early 19</a:t>
            </a:r>
            <a:r>
              <a:rPr baseline="30000" sz="3000"/>
              <a:t>th</a:t>
            </a:r>
            <a:r>
              <a:rPr sz="3000"/>
              <a:t> centuries </a:t>
            </a: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1" name="Shape 14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640079">
              <a:defRPr sz="1800">
                <a:solidFill>
                  <a:srgbClr val="000000"/>
                </a:solidFill>
              </a:defRPr>
            </a:pPr>
            <a:r>
              <a:rPr sz="770">
                <a:solidFill>
                  <a:srgbClr val="482400"/>
                </a:solidFill>
                <a:latin typeface="Arial"/>
                <a:ea typeface="Arial"/>
                <a:cs typeface="Arial"/>
                <a:sym typeface="Arial"/>
              </a:rPr>
              <a:t>The celebration of nationalism included attempts to classify different groups of people according to language, religion, and culture. Sketches of differing regional folk costumes both celebrated diversity and institutionalized difference. This mid-nineteenth-century lithograph includes images of the peasant attire of the different national groups in Hungary. From left to right, these are “Walachians” (Romanians), Hungarians, “Slavs” (Slovaks), and Germans.</a:t>
            </a:r>
            <a:br>
              <a:rPr sz="770">
                <a:solidFill>
                  <a:srgbClr val="482400"/>
                </a:solidFill>
                <a:latin typeface="Arial"/>
                <a:ea typeface="Arial"/>
                <a:cs typeface="Arial"/>
                <a:sym typeface="Arial"/>
              </a:rPr>
            </a:br>
            <a:r>
              <a:rPr sz="770">
                <a:solidFill>
                  <a:srgbClr val="482400"/>
                </a:solidFill>
                <a:latin typeface="Arial"/>
                <a:ea typeface="Arial"/>
                <a:cs typeface="Arial"/>
                <a:sym typeface="Arial"/>
              </a:rPr>
              <a:t>Costumes of Peasants, from ‘Esquisses de la Vie Populaire en Hongroie’ by Gabriel de Pronay, 1855 (colour litho), Veber, H. (fl.1855). Bibliotheque Nationale, Paris, France/Archives Charmet/The Bridgeman Art Library International</a:t>
            </a:r>
          </a:p>
        </p:txBody>
      </p:sp>
      <p:pic>
        <p:nvPicPr>
          <p:cNvPr id="142" name="CHT 187133.jpeg" descr="CHT 187133.jpg"/>
          <p:cNvPicPr/>
          <p:nvPr/>
        </p:nvPicPr>
        <p:blipFill>
          <a:blip r:embed="rId3">
            <a:extLst/>
          </a:blip>
          <a:stretch>
            <a:fillRect/>
          </a:stretch>
        </p:blipFill>
        <p:spPr>
          <a:xfrm>
            <a:off x="874712" y="0"/>
            <a:ext cx="8040688" cy="6400800"/>
          </a:xfrm>
          <a:prstGeom prst="rect">
            <a:avLst/>
          </a:prstGeom>
          <a:ln w="12700">
            <a:miter lim="400000"/>
          </a:ln>
        </p:spPr>
      </p:pic>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Vienna Settlement Opponents</a:t>
            </a:r>
          </a:p>
        </p:txBody>
      </p:sp>
      <p:sp>
        <p:nvSpPr>
          <p:cNvPr id="147" name="Shape 14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lnSpc>
                <a:spcPct val="90000"/>
              </a:lnSpc>
              <a:buBlip>
                <a:blip r:embed="rId2"/>
              </a:buBlip>
              <a:defRPr sz="1800"/>
            </a:pPr>
            <a:r>
              <a:rPr sz="3000"/>
              <a:t>Nationalists felt nations should be based on ethnicity, not monarchies and dynasties (Congress of Vienna) as basis for national unity</a:t>
            </a:r>
            <a:endParaRPr sz="3000"/>
          </a:p>
          <a:p>
            <a:pPr lvl="0">
              <a:lnSpc>
                <a:spcPct val="90000"/>
              </a:lnSpc>
              <a:buBlip>
                <a:blip r:embed="rId2"/>
              </a:buBlip>
              <a:defRPr sz="1800"/>
            </a:pPr>
            <a:r>
              <a:rPr sz="3000"/>
              <a:t>Nations should be based on qualities of people not rulers</a:t>
            </a:r>
            <a:endParaRPr sz="3000"/>
          </a:p>
          <a:p>
            <a:pPr lvl="0">
              <a:lnSpc>
                <a:spcPct val="90000"/>
              </a:lnSpc>
              <a:buBlip>
                <a:blip r:embed="rId2"/>
              </a:buBlip>
              <a:defRPr sz="1800"/>
            </a:pPr>
            <a:r>
              <a:rPr sz="3000"/>
              <a:t>There was confusion, though, because of minority groups</a:t>
            </a:r>
          </a:p>
        </p:txBody>
      </p:sp>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