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media/image6.jpeg" ContentType="image/jpeg"/>
  <Override PartName="/ppt/notesSlides/notesSlide6.xml" ContentType="application/vnd.openxmlformats-officedocument.presentationml.notesSlide+xml"/>
  <Override PartName="/ppt/media/image7.jpeg" ContentType="image/jpeg"/>
  <Override PartName="/ppt/notesSlides/notesSlide7.xml" ContentType="application/vnd.openxmlformats-officedocument.presentationml.notesSlide+xml"/>
  <Override PartName="/ppt/media/image8.jpeg" ContentType="image/jpeg"/>
  <Override PartName="/ppt/notesSlides/notesSlide8.xml" ContentType="application/vnd.openxmlformats-officedocument.presentationml.notesSlide+xml"/>
  <Override PartName="/ppt/media/image9.jpeg" ContentType="image/jpeg"/>
  <Override PartName="/ppt/notesSlides/notesSlide9.xml" ContentType="application/vnd.openxmlformats-officedocument.presentationml.notesSlide+xml"/>
  <Override PartName="/ppt/media/image10.jpeg" ContentType="image/jpeg"/>
  <Override PartName="/ppt/notesSlides/notesSlide10.xml" ContentType="application/vnd.openxmlformats-officedocument.presentationml.notesSlide+xml"/>
  <Override PartName="/ppt/media/image11.jpeg" ContentType="image/jpeg"/>
  <Override PartName="/ppt/notesSlides/notesSlide11.xml" ContentType="application/vnd.openxmlformats-officedocument.presentationml.notesSlide+xml"/>
  <Override PartName="/ppt/media/image12.jpeg" ContentType="image/jpeg"/>
  <Override PartName="/ppt/notesSlides/notesSlide12.xml" ContentType="application/vnd.openxmlformats-officedocument.presentationml.notesSlide+xml"/>
  <Override PartName="/ppt/media/image13.jpeg" ContentType="image/jpeg"/>
  <Override PartName="/ppt/notesSlides/notesSlide13.xml" ContentType="application/vnd.openxmlformats-officedocument.presentationml.notesSlide+xml"/>
  <Override PartName="/ppt/media/image14.jpeg" ContentType="image/jpeg"/>
  <Override PartName="/ppt/notesSlides/notesSlide14.xml" ContentType="application/vnd.openxmlformats-officedocument.presentationml.notesSlide+xml"/>
  <Override PartName="/ppt/media/image15.jpeg" ContentType="image/jpeg"/>
  <Override PartName="/ppt/notesSlides/notesSlide15.xml" ContentType="application/vnd.openxmlformats-officedocument.presentationml.notesSlide+xml"/>
  <Override PartName="/ppt/media/image16.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Lst>
  <p:sldSz cx="9144000" cy="6858000"/>
  <p:notesSz cx="6858000" cy="9144000"/>
  <p:defaultTextStyle>
    <a:lvl1pPr>
      <a:defRPr sz="2400">
        <a:latin typeface="Verdana"/>
        <a:ea typeface="Verdana"/>
        <a:cs typeface="Verdana"/>
        <a:sym typeface="Verdana"/>
      </a:defRPr>
    </a:lvl1pPr>
    <a:lvl2pPr indent="457200">
      <a:defRPr sz="2400">
        <a:latin typeface="Verdana"/>
        <a:ea typeface="Verdana"/>
        <a:cs typeface="Verdana"/>
        <a:sym typeface="Verdana"/>
      </a:defRPr>
    </a:lvl2pPr>
    <a:lvl3pPr indent="914400">
      <a:defRPr sz="2400">
        <a:latin typeface="Verdana"/>
        <a:ea typeface="Verdana"/>
        <a:cs typeface="Verdana"/>
        <a:sym typeface="Verdana"/>
      </a:defRPr>
    </a:lvl3pPr>
    <a:lvl4pPr indent="1371600">
      <a:defRPr sz="2400">
        <a:latin typeface="Verdana"/>
        <a:ea typeface="Verdana"/>
        <a:cs typeface="Verdana"/>
        <a:sym typeface="Verdana"/>
      </a:defRPr>
    </a:lvl4pPr>
    <a:lvl5pPr indent="1828800">
      <a:defRPr sz="2400">
        <a:latin typeface="Verdana"/>
        <a:ea typeface="Verdana"/>
        <a:cs typeface="Verdana"/>
        <a:sym typeface="Verdana"/>
      </a:defRPr>
    </a:lvl5pPr>
    <a:lvl6pPr>
      <a:defRPr sz="2400">
        <a:latin typeface="Verdana"/>
        <a:ea typeface="Verdana"/>
        <a:cs typeface="Verdana"/>
        <a:sym typeface="Verdana"/>
      </a:defRPr>
    </a:lvl6pPr>
    <a:lvl7pPr>
      <a:defRPr sz="2400">
        <a:latin typeface="Verdana"/>
        <a:ea typeface="Verdana"/>
        <a:cs typeface="Verdana"/>
        <a:sym typeface="Verdana"/>
      </a:defRPr>
    </a:lvl7pPr>
    <a:lvl8pPr>
      <a:defRPr sz="2400">
        <a:latin typeface="Verdana"/>
        <a:ea typeface="Verdana"/>
        <a:cs typeface="Verdana"/>
        <a:sym typeface="Verdana"/>
      </a:defRPr>
    </a:lvl8pPr>
    <a:lvl9pPr>
      <a:defRPr sz="2400">
        <a:latin typeface="Verdana"/>
        <a:ea typeface="Verdana"/>
        <a:cs typeface="Verdana"/>
        <a:sym typeface="Verdan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3F0E9"/>
          </a:solidFill>
        </a:fill>
      </a:tcStyle>
    </a:wholeTbl>
    <a:band2H>
      <a:tcTxStyle b="def" i="def"/>
      <a:tcStyle>
        <a:tcBdr/>
        <a:fill>
          <a:solidFill>
            <a:srgbClr val="F9F7F4"/>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Row>
  </a:tblStyle>
  <a:tblStyle styleId="{C7B018BB-80A7-4F77-B60F-C8B233D01FF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9DAD5"/>
          </a:solidFill>
        </a:fill>
      </a:tcStyle>
    </a:wholeTbl>
    <a:band2H>
      <a:tcTxStyle b="def" i="def"/>
      <a:tcStyle>
        <a:tcBdr/>
        <a:fill>
          <a:solidFill>
            <a:srgbClr val="F4EDEB"/>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Row>
  </a:tblStyle>
  <a:tblStyle styleId="{CF821DB8-F4EB-4A41-A1BA-3FCAFE7338EE}" styleName="">
    <a:tblBg/>
    <a:wholeTbl>
      <a:tcTxStyle b="on" i="on">
        <a:font>
          <a:latin typeface="Verdana"/>
          <a:ea typeface="Verdana"/>
          <a:cs typeface="Verdan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FD6C3"/>
          </a:solidFill>
        </a:fill>
      </a:tcStyle>
    </a:firstCol>
    <a:lastRow>
      <a:tcTxStyle b="on" i="on">
        <a:font>
          <a:latin typeface="Verdana"/>
          <a:ea typeface="Verdana"/>
          <a:cs typeface="Verdana"/>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Verdana"/>
          <a:ea typeface="Verdana"/>
          <a:cs typeface="Verdana"/>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DFD6C3"/>
          </a:solidFill>
        </a:fill>
      </a:tcStyle>
    </a:firstRow>
  </a:tblStyle>
  <a:tblStyle styleId="{33BA23B1-9221-436E-865A-0063620EA4FD}"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lvl="0"/>
          </a:p>
        </p:txBody>
      </p:sp>
      <p:sp>
        <p:nvSpPr>
          <p:cNvPr id="116" name="Shape 116"/>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Shape 123"/>
          <p:cNvSpPr/>
          <p:nvPr>
            <p:ph type="sldImg"/>
          </p:nvPr>
        </p:nvSpPr>
        <p:spPr>
          <a:prstGeom prst="rect">
            <a:avLst/>
          </a:prstGeom>
        </p:spPr>
        <p:txBody>
          <a:bodyPr/>
          <a:lstStyle/>
          <a:p>
            <a:pPr lvl="0"/>
          </a:p>
        </p:txBody>
      </p:sp>
      <p:sp>
        <p:nvSpPr>
          <p:cNvPr id="124" name="Shape 12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Darwin’s theories about the evolution of humankind from the higher primates aroused enormous controversy. This caricature shows him with a monkey’s body holding a mirror to an apelike creature.</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National History Museum, London, UK/Bridgeman Art Library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lvl="0"/>
          </a:p>
        </p:txBody>
      </p:sp>
      <p:sp>
        <p:nvSpPr>
          <p:cNvPr id="241" name="Shape 24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Georges Braque, </a:t>
            </a:r>
            <a:r>
              <a:rPr i="1" sz="1200">
                <a:latin typeface="Arial"/>
                <a:ea typeface="Arial"/>
                <a:cs typeface="Arial"/>
                <a:sym typeface="Arial"/>
              </a:rPr>
              <a:t>Violin and Palette </a:t>
            </a:r>
            <a:r>
              <a:rPr sz="1200">
                <a:latin typeface="Arial"/>
                <a:ea typeface="Arial"/>
                <a:cs typeface="Arial"/>
                <a:sym typeface="Arial"/>
              </a:rPr>
              <a:t>1909–1910. Autumn 1909.</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Oil on canvas. 91.7 × 42.8 cm (36 1/8 × 16 7/8 inches). Solomon R. Guggenheim Museum, New York, 54.1412. Photograph by Lee B. Ewing © The Solomon R. Guggenheim Foundation, New York. © 2004 Artists Rights Society (ARS), New York/ADAGP, Paris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lvl="0"/>
          </a:p>
        </p:txBody>
      </p:sp>
      <p:sp>
        <p:nvSpPr>
          <p:cNvPr id="261" name="Shape 26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In 1909 Freud and his then-devoted disciple Carl Jung visited Clark University in Worcester, Massachusetts, during Freud’s only trip to the United States. Here Freud sits on the right holding a cane. Jung is sitting on the far left.</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Archives of the History of American Psychology—The University of Akron. Courtesy Clark University, Special Collections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Shape 277"/>
          <p:cNvSpPr/>
          <p:nvPr>
            <p:ph type="sldImg"/>
          </p:nvPr>
        </p:nvSpPr>
        <p:spPr>
          <a:prstGeom prst="rect">
            <a:avLst/>
          </a:prstGeom>
        </p:spPr>
        <p:txBody>
          <a:bodyPr/>
          <a:lstStyle/>
          <a:p>
            <a:pPr lvl="0"/>
          </a:p>
        </p:txBody>
      </p:sp>
      <p:sp>
        <p:nvSpPr>
          <p:cNvPr id="278" name="Shape 278"/>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Photographs of Alfred Dreyfus taken in January 1895, after his sentencing to life imprisonment for treason in 1894. The photograph shows him in uniform, but stripped of all the signs and insignia of his rank. The trial and conviction of Captain Dreyfus provoked the most serious crisis of the Third Republic.</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Rue des Archives/The Granger Collection, NYC—All rights reserved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lvl="0"/>
          </a:p>
        </p:txBody>
      </p:sp>
      <p:sp>
        <p:nvSpPr>
          <p:cNvPr id="283" name="Shape 283"/>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Emile Zola of France was the master of the realistic novel.</a:t>
            </a:r>
            <a:br>
              <a:rPr sz="1200">
                <a:latin typeface="Arial"/>
                <a:ea typeface="Arial"/>
                <a:cs typeface="Arial"/>
                <a:sym typeface="Arial"/>
              </a:rPr>
            </a:br>
            <a:r>
              <a:rPr sz="1200">
                <a:latin typeface="Arial"/>
                <a:ea typeface="Arial"/>
                <a:cs typeface="Arial"/>
                <a:sym typeface="Arial"/>
              </a:rPr>
              <a:t>Oil on canvas, 146.5 × 114 cm. Réunion des Musées Nationaux/Art Resource, Inc.</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lvl="0"/>
          </a:p>
        </p:txBody>
      </p:sp>
      <p:sp>
        <p:nvSpPr>
          <p:cNvPr id="288" name="Shape 288"/>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Theodor Herzl’s visions of a Jewish state would eventually lead to the creation of the state of Israel in 1948.</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Hulton Archive/Getty Images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Shape 304"/>
          <p:cNvSpPr/>
          <p:nvPr>
            <p:ph type="sldImg"/>
          </p:nvPr>
        </p:nvSpPr>
        <p:spPr>
          <a:prstGeom prst="rect">
            <a:avLst/>
          </a:prstGeom>
        </p:spPr>
        <p:txBody>
          <a:bodyPr/>
          <a:lstStyle/>
          <a:p>
            <a:pPr lvl="0"/>
          </a:p>
        </p:txBody>
      </p:sp>
      <p:sp>
        <p:nvSpPr>
          <p:cNvPr id="305" name="Shape 305"/>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Virginia Woolf charted the changing sentiments of a world with most of the nineteenth-century social and moral certainties removed. </a:t>
            </a:r>
            <a:r>
              <a:rPr i="1" sz="1200">
                <a:latin typeface="Arial"/>
                <a:ea typeface="Arial"/>
                <a:cs typeface="Arial"/>
                <a:sym typeface="Arial"/>
              </a:rPr>
              <a:t>In A Room of One’s Own</a:t>
            </a:r>
            <a:r>
              <a:rPr sz="1200">
                <a:latin typeface="Arial"/>
                <a:ea typeface="Arial"/>
                <a:cs typeface="Arial"/>
                <a:sym typeface="Arial"/>
              </a:rPr>
              <a:t>, quoted in the document selection on p. 778, she also challenged some of the accepted notions of feminist thought, asking whether women writers should bring to their work any separate qualities they possessed as women, and concluding that men and women writers should strive to share each other’s sensibilities.</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George C. Beresford/Hulton Archive/Getty Images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lvl="0"/>
          </a:p>
        </p:txBody>
      </p:sp>
      <p:sp>
        <p:nvSpPr>
          <p:cNvPr id="132" name="Shape 132"/>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Public education became widespread in Europe during the second half of the nineteenth century and women came to dominate the profession of school teaching, especially at the elementary level. This 1905 photograph shows English schoolchildren going through morning drills.</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 Hulton-Deutsch Collection/CORBIS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Shape 139"/>
          <p:cNvSpPr/>
          <p:nvPr>
            <p:ph type="sldImg"/>
          </p:nvPr>
        </p:nvSpPr>
        <p:spPr>
          <a:prstGeom prst="rect">
            <a:avLst/>
          </a:prstGeom>
        </p:spPr>
        <p:txBody>
          <a:bodyPr/>
          <a:lstStyle/>
          <a:p>
            <a:pPr lvl="0"/>
          </a:p>
        </p:txBody>
      </p:sp>
      <p:sp>
        <p:nvSpPr>
          <p:cNvPr id="140" name="Shape 14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interior of the projectile launched to the moon is shown in this illustration from an early edition of </a:t>
            </a:r>
            <a:r>
              <a:rPr i="1" sz="1200">
                <a:latin typeface="Arial"/>
                <a:ea typeface="Arial"/>
                <a:cs typeface="Arial"/>
                <a:sym typeface="Arial"/>
              </a:rPr>
              <a:t>From the Earth to the Moon</a:t>
            </a:r>
            <a:r>
              <a:rPr sz="1200">
                <a:latin typeface="Arial"/>
                <a:ea typeface="Arial"/>
                <a:cs typeface="Arial"/>
                <a:sym typeface="Arial"/>
              </a:rPr>
              <a:t>.</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The Granger Collection, NYC—All rights reserved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ph type="sldImg"/>
          </p:nvPr>
        </p:nvSpPr>
        <p:spPr>
          <a:prstGeom prst="rect">
            <a:avLst/>
          </a:prstGeom>
        </p:spPr>
        <p:txBody>
          <a:bodyPr/>
          <a:lstStyle/>
          <a:p>
            <a:pPr lvl="0"/>
          </a:p>
        </p:txBody>
      </p:sp>
      <p:sp>
        <p:nvSpPr>
          <p:cNvPr id="160" name="Shape 160"/>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Racism was often a by-product of Social Darwinist theory. At the turn of the twentieth century, racism permeated many facets of popular life. This ad for Pears’ Soap caters to the racist attitudes held by many whites during this time.</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Library of Congress/Colliers, October 4, 1899</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Shape 179"/>
          <p:cNvSpPr/>
          <p:nvPr>
            <p:ph type="sldImg"/>
          </p:nvPr>
        </p:nvSpPr>
        <p:spPr>
          <a:prstGeom prst="rect">
            <a:avLst/>
          </a:prstGeom>
        </p:spPr>
        <p:txBody>
          <a:bodyPr/>
          <a:lstStyle/>
          <a:p>
            <a:pPr lvl="0"/>
          </a:p>
        </p:txBody>
      </p:sp>
      <p:sp>
        <p:nvSpPr>
          <p:cNvPr id="180" name="Shape 180"/>
          <p:cNvSpPr/>
          <p:nvPr>
            <p:ph type="body" sz="quarter" idx="1"/>
          </p:nvPr>
        </p:nvSpPr>
        <p:spPr>
          <a:prstGeom prst="rect">
            <a:avLst/>
          </a:prstGeom>
        </p:spPr>
        <p:txBody>
          <a:bodyPr/>
          <a:lstStyle/>
          <a:p>
            <a:pPr lvl="0">
              <a:lnSpc>
                <a:spcPct val="100000"/>
              </a:lnSpc>
              <a:defRPr sz="1800"/>
            </a:pPr>
            <a:r>
              <a:rPr sz="1200">
                <a:latin typeface="Times New Roman (Headings)"/>
                <a:ea typeface="Times New Roman (Headings)"/>
                <a:cs typeface="Times New Roman (Headings)"/>
                <a:sym typeface="Times New Roman (Headings)"/>
              </a:rPr>
              <a:t>This 1873 wood engraving shows pilgrims who have arrived in a train station near Lourdes, and are preparing to proceed to their destination on foot.</a:t>
            </a:r>
            <a:br>
              <a:rPr sz="1200">
                <a:latin typeface="Times New Roman (Headings)"/>
                <a:ea typeface="Times New Roman (Headings)"/>
                <a:cs typeface="Times New Roman (Headings)"/>
                <a:sym typeface="Times New Roman (Headings)"/>
              </a:rPr>
            </a:br>
            <a:r>
              <a:rPr sz="1200">
                <a:latin typeface="Times New Roman (Headings)"/>
                <a:ea typeface="Times New Roman (Headings)"/>
                <a:cs typeface="Times New Roman (Headings)"/>
                <a:sym typeface="Times New Roman (Headings)"/>
              </a:rPr>
              <a:t>The Granger Collection, NYC—All rights reserved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lvl="0"/>
          </a:p>
        </p:txBody>
      </p:sp>
      <p:sp>
        <p:nvSpPr>
          <p:cNvPr id="197" name="Shape 197"/>
          <p:cNvSpPr/>
          <p:nvPr>
            <p:ph type="body" sz="quarter" idx="1"/>
          </p:nvPr>
        </p:nvSpPr>
        <p:spPr>
          <a:prstGeom prst="rect">
            <a:avLst/>
          </a:prstGeom>
        </p:spPr>
        <p:txBody>
          <a:bodyPr/>
          <a:lstStyle/>
          <a:p>
            <a:pPr lvl="0">
              <a:lnSpc>
                <a:spcPct val="100000"/>
              </a:lnSpc>
              <a:defRPr sz="1800"/>
            </a:pPr>
            <a:r>
              <a:rPr sz="1200">
                <a:latin typeface="Times New Roman (Headings)"/>
                <a:ea typeface="Times New Roman (Headings)"/>
                <a:cs typeface="Times New Roman (Headings)"/>
                <a:sym typeface="Times New Roman (Headings)"/>
              </a:rPr>
              <a:t>Marie Skłodowska Curie (1869–1934) and Pierre Curie (1859– 1906) were two of the most important figures in the advance of physics and chemistry. Skłodowska Curie was born in Warsaw (Russian Poland) but worked in France for most of her life. She is credited with the discovery of radium, for which she was awarded the Nobel Prize in Chemistry in 1911.</a:t>
            </a:r>
            <a:endParaRPr sz="1200">
              <a:latin typeface="Times New Roman (Headings)"/>
              <a:ea typeface="Times New Roman (Headings)"/>
              <a:cs typeface="Times New Roman (Headings)"/>
              <a:sym typeface="Times New Roman (Headings)"/>
            </a:endParaRPr>
          </a:p>
          <a:p>
            <a:pPr lvl="0">
              <a:lnSpc>
                <a:spcPct val="100000"/>
              </a:lnSpc>
              <a:defRPr sz="1800"/>
            </a:pPr>
            <a:r>
              <a:rPr sz="1200">
                <a:latin typeface="Times New Roman (Headings)"/>
                <a:ea typeface="Times New Roman (Headings)"/>
                <a:cs typeface="Times New Roman (Headings)"/>
                <a:sym typeface="Times New Roman (Headings)"/>
              </a:rPr>
              <a:t>The Granger Collection, New York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lvl="0"/>
          </a:p>
        </p:txBody>
      </p:sp>
      <p:sp>
        <p:nvSpPr>
          <p:cNvPr id="217" name="Shape 217"/>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Marcel Proust’s multivolume </a:t>
            </a:r>
            <a:r>
              <a:rPr i="1" sz="1200">
                <a:latin typeface="Arial"/>
                <a:ea typeface="Arial"/>
                <a:cs typeface="Arial"/>
                <a:sym typeface="Arial"/>
              </a:rPr>
              <a:t>In Search of Time Past (A la Recherche du Temps Perdu)</a:t>
            </a:r>
            <a:r>
              <a:rPr sz="1200">
                <a:latin typeface="Arial"/>
                <a:ea typeface="Arial"/>
                <a:cs typeface="Arial"/>
                <a:sym typeface="Arial"/>
              </a:rPr>
              <a:t>, which was published between 1913 and 1927, was one of the most significant modernist novels.</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 Bettmann/CORBIS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lvl="0"/>
          </a:p>
        </p:txBody>
      </p:sp>
      <p:sp>
        <p:nvSpPr>
          <p:cNvPr id="231" name="Shape 23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Édouard Manet (1832–1883), </a:t>
            </a:r>
            <a:r>
              <a:rPr i="1" sz="1200">
                <a:latin typeface="Arial"/>
                <a:ea typeface="Arial"/>
                <a:cs typeface="Arial"/>
                <a:sym typeface="Arial"/>
              </a:rPr>
              <a:t>A Bar at the Folies-Bergère</a:t>
            </a:r>
            <a:r>
              <a:rPr sz="1200">
                <a:latin typeface="Arial"/>
                <a:ea typeface="Arial"/>
                <a:cs typeface="Arial"/>
                <a:sym typeface="Arial"/>
              </a:rPr>
              <a:t>, 1882.</a:t>
            </a:r>
            <a:br>
              <a:rPr sz="1200">
                <a:latin typeface="Arial"/>
                <a:ea typeface="Arial"/>
                <a:cs typeface="Arial"/>
                <a:sym typeface="Arial"/>
              </a:rPr>
            </a:br>
            <a:r>
              <a:rPr sz="1200">
                <a:latin typeface="Arial"/>
                <a:ea typeface="Arial"/>
                <a:cs typeface="Arial"/>
                <a:sym typeface="Arial"/>
              </a:rPr>
              <a:t>Oil on canvas, 96 × 130 cm./Peter Barritt/SuperStock/Alamy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 name="Shape 235"/>
          <p:cNvSpPr/>
          <p:nvPr>
            <p:ph type="sldImg"/>
          </p:nvPr>
        </p:nvSpPr>
        <p:spPr>
          <a:prstGeom prst="rect">
            <a:avLst/>
          </a:prstGeom>
        </p:spPr>
        <p:txBody>
          <a:bodyPr/>
          <a:lstStyle/>
          <a:p>
            <a:pPr lvl="0"/>
          </a:p>
        </p:txBody>
      </p:sp>
      <p:sp>
        <p:nvSpPr>
          <p:cNvPr id="236" name="Shape 236"/>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Georges Seurat, </a:t>
            </a:r>
            <a:r>
              <a:rPr i="1" sz="1200">
                <a:latin typeface="Arial"/>
                <a:ea typeface="Arial"/>
                <a:cs typeface="Arial"/>
                <a:sym typeface="Arial"/>
              </a:rPr>
              <a:t>A Sunday Afternoon on the Island of La Grande Jatte</a:t>
            </a:r>
            <a:r>
              <a:rPr sz="1200">
                <a:latin typeface="Arial"/>
                <a:ea typeface="Arial"/>
                <a:cs typeface="Arial"/>
                <a:sym typeface="Arial"/>
              </a:rPr>
              <a:t>, 1884–1886.</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Oil on canvas. 81 3/4 × 121 1/4 in. (2.07 × 3.08 m). Helen Birch Bartlett Memorial Collection. 1926.224. Reproduction, The Art Institute of Chicago. Photograph ©, The Art Institute of Chicago—All rights reserved</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png"/><Relationship Id="rId4" Type="http://schemas.openxmlformats.org/officeDocument/2006/relationships/image" Target="../media/image18.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 name="Shape 10"/>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1"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2"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3" name="Shape 13"/>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4" name="Shape 14"/>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8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87" name="Shape 8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8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8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90" name="Shape 9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91" name="Shape 9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92" name="Shape 9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93" name="Shape 9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94" name="Shape 9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97" name="Shape 9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9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9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00" name="Shape 10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01" name="Shape 10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02" name="Shape 10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03" name="Shape 10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04" name="Shape 10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0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7" name="Shape 10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0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0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10" name="Shape 11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11" name="Shape 11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12" name="Shape 11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13" name="Shape 11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14" name="Shape 11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7" name="Shape 17"/>
          <p:cNvSpPr/>
          <p:nvPr>
            <p:ph type="body" idx="1"/>
          </p:nvPr>
        </p:nvSpPr>
        <p:spPr>
          <a:prstGeom prst="rect">
            <a:avLst/>
          </a:prstGeom>
        </p:spPr>
        <p:txBody>
          <a:bodyPr/>
          <a:lstStyle>
            <a:lvl1pPr>
              <a:buBlip>
                <a:blip r:embed="rId2"/>
              </a:buBlip>
            </a:lvl1pPr>
            <a:lvl2pPr>
              <a:buBlip>
                <a:blip r:embed="rId3"/>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8" name="Shape 1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0"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1" name="Shape 21"/>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22"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23"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24" name="Shape 24"/>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25" name="Shape 25"/>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26" name="Shape 2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9" name="Shape 2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3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3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32" name="Shape 3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33" name="Shape 3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34" name="Shape 3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35" name="Shape 3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36" name="Shape 3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3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39" name="Shape 3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4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4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42" name="Shape 4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43" name="Shape 4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44" name="Shape 4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45" name="Shape 4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46" name="Shape 4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4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49" name="Shape 4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5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5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52" name="Shape 5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53" name="Shape 5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54" name="Shape 5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55" name="Shape 5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56" name="Shape 5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5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59" name="Shape 5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6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6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62" name="Shape 6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63" name="Shape 6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64" name="Shape 6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65" name="Shape 6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66" name="Shape 6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6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69" name="Shape 6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72" name="Shape 7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73" name="Shape 7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74" name="Shape 7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7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77" name="Shape 7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80" name="Shape 8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81" name="Shape 8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82" name="Shape 8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83" name="Shape 8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84" name="Shape 8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grpSp>
        <p:nvGrpSpPr>
          <p:cNvPr id="4" name="Group 4"/>
          <p:cNvGrpSpPr/>
          <p:nvPr/>
        </p:nvGrpSpPr>
        <p:grpSpPr>
          <a:xfrm>
            <a:off x="0" y="0"/>
            <a:ext cx="6362700" cy="6858000"/>
            <a:chOff x="0" y="0"/>
            <a:chExt cx="6362700" cy="6858000"/>
          </a:xfrm>
        </p:grpSpPr>
        <p:pic>
          <p:nvPicPr>
            <p:cNvPr id="2" name="Expbanna.png" descr="Expbanna"/>
            <p:cNvPicPr/>
            <p:nvPr/>
          </p:nvPicPr>
          <p:blipFill>
            <a:blip r:embed="rId3">
              <a:extLst/>
            </a:blip>
            <a:stretch>
              <a:fillRect/>
            </a:stretch>
          </p:blipFill>
          <p:spPr>
            <a:xfrm>
              <a:off x="0" y="0"/>
              <a:ext cx="685800" cy="6858000"/>
            </a:xfrm>
            <a:prstGeom prst="rect">
              <a:avLst/>
            </a:prstGeom>
            <a:ln w="12700" cap="flat">
              <a:noFill/>
              <a:miter lim="400000"/>
            </a:ln>
            <a:effectLst/>
          </p:spPr>
        </p:pic>
        <p:pic>
          <p:nvPicPr>
            <p:cNvPr id="3" name="EXPHORSA.png" descr="EXPHORSA"/>
            <p:cNvPicPr/>
            <p:nvPr/>
          </p:nvPicPr>
          <p:blipFill>
            <a:blip r:embed="rId4">
              <a:extLst/>
            </a:blip>
            <a:stretch>
              <a:fillRect/>
            </a:stretch>
          </p:blipFill>
          <p:spPr>
            <a:xfrm>
              <a:off x="3505200" y="5715000"/>
              <a:ext cx="2857500" cy="95250"/>
            </a:xfrm>
            <a:prstGeom prst="rect">
              <a:avLst/>
            </a:prstGeom>
            <a:ln w="12700" cap="flat">
              <a:noFill/>
              <a:miter lim="400000"/>
            </a:ln>
            <a:effectLst/>
          </p:spPr>
        </p:pic>
      </p:grpSp>
      <p:sp>
        <p:nvSpPr>
          <p:cNvPr id="5" name="Shape 5"/>
          <p:cNvSpPr/>
          <p:nvPr>
            <p:ph type="title"/>
          </p:nvPr>
        </p:nvSpPr>
        <p:spPr>
          <a:xfrm>
            <a:off x="838200" y="0"/>
            <a:ext cx="8229600" cy="15240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defRPr>
            </a:pPr>
            <a:r>
              <a:rPr sz="4000">
                <a:solidFill>
                  <a:srgbClr val="482400"/>
                </a:solidFill>
              </a:rPr>
              <a:t>Title Text</a:t>
            </a:r>
          </a:p>
        </p:txBody>
      </p:sp>
      <p:sp>
        <p:nvSpPr>
          <p:cNvPr id="6" name="Shape 6"/>
          <p:cNvSpPr/>
          <p:nvPr>
            <p:ph type="body" idx="1"/>
          </p:nvPr>
        </p:nvSpPr>
        <p:spPr>
          <a:xfrm>
            <a:off x="1062037" y="1524000"/>
            <a:ext cx="7769226" cy="53340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7" name="Shape 7"/>
          <p:cNvSpPr/>
          <p:nvPr>
            <p:ph type="sldNum" sz="quarter" idx="2"/>
          </p:nvPr>
        </p:nvSpPr>
        <p:spPr>
          <a:xfrm>
            <a:off x="7010400" y="6400800"/>
            <a:ext cx="1905000" cy="348429"/>
          </a:xfrm>
          <a:prstGeom prst="rect">
            <a:avLst/>
          </a:prstGeom>
          <a:ln w="12700">
            <a:miter lim="400000"/>
          </a:ln>
        </p:spPr>
        <p:txBody>
          <a:bodyPr lIns="45719" rIns="45719">
            <a:spAutoFit/>
          </a:bodyPr>
          <a:lstStyle>
            <a:lvl1pPr defTabSz="457200">
              <a:defRPr sz="1800">
                <a:latin typeface="Times New Roman"/>
                <a:ea typeface="Times New Roman"/>
                <a:cs typeface="Times New Roman"/>
                <a:sym typeface="Times New Roman"/>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transition spd="med" advClick="1"/>
  <p:txStyles>
    <p:titleStyle>
      <a:lvl1pPr algn="ctr">
        <a:defRPr sz="4000">
          <a:solidFill>
            <a:srgbClr val="482400"/>
          </a:solidFill>
          <a:latin typeface="Verdana"/>
          <a:ea typeface="Verdana"/>
          <a:cs typeface="Verdana"/>
          <a:sym typeface="Verdana"/>
        </a:defRPr>
      </a:lvl1pPr>
      <a:lvl2pPr algn="ctr">
        <a:defRPr sz="4000">
          <a:solidFill>
            <a:srgbClr val="482400"/>
          </a:solidFill>
          <a:latin typeface="Verdana"/>
          <a:ea typeface="Verdana"/>
          <a:cs typeface="Verdana"/>
          <a:sym typeface="Verdana"/>
        </a:defRPr>
      </a:lvl2pPr>
      <a:lvl3pPr algn="ctr">
        <a:defRPr sz="4000">
          <a:solidFill>
            <a:srgbClr val="482400"/>
          </a:solidFill>
          <a:latin typeface="Verdana"/>
          <a:ea typeface="Verdana"/>
          <a:cs typeface="Verdana"/>
          <a:sym typeface="Verdana"/>
        </a:defRPr>
      </a:lvl3pPr>
      <a:lvl4pPr algn="ctr">
        <a:defRPr sz="4000">
          <a:solidFill>
            <a:srgbClr val="482400"/>
          </a:solidFill>
          <a:latin typeface="Verdana"/>
          <a:ea typeface="Verdana"/>
          <a:cs typeface="Verdana"/>
          <a:sym typeface="Verdana"/>
        </a:defRPr>
      </a:lvl4pPr>
      <a:lvl5pPr algn="ctr">
        <a:defRPr sz="4000">
          <a:solidFill>
            <a:srgbClr val="482400"/>
          </a:solidFill>
          <a:latin typeface="Verdana"/>
          <a:ea typeface="Verdana"/>
          <a:cs typeface="Verdana"/>
          <a:sym typeface="Verdana"/>
        </a:defRPr>
      </a:lvl5pPr>
      <a:lvl6pPr indent="457200" algn="ctr">
        <a:defRPr sz="4000">
          <a:solidFill>
            <a:srgbClr val="482400"/>
          </a:solidFill>
          <a:latin typeface="Verdana"/>
          <a:ea typeface="Verdana"/>
          <a:cs typeface="Verdana"/>
          <a:sym typeface="Verdana"/>
        </a:defRPr>
      </a:lvl6pPr>
      <a:lvl7pPr indent="914400" algn="ctr">
        <a:defRPr sz="4000">
          <a:solidFill>
            <a:srgbClr val="482400"/>
          </a:solidFill>
          <a:latin typeface="Verdana"/>
          <a:ea typeface="Verdana"/>
          <a:cs typeface="Verdana"/>
          <a:sym typeface="Verdana"/>
        </a:defRPr>
      </a:lvl7pPr>
      <a:lvl8pPr indent="1371600" algn="ctr">
        <a:defRPr sz="4000">
          <a:solidFill>
            <a:srgbClr val="482400"/>
          </a:solidFill>
          <a:latin typeface="Verdana"/>
          <a:ea typeface="Verdana"/>
          <a:cs typeface="Verdana"/>
          <a:sym typeface="Verdana"/>
        </a:defRPr>
      </a:lvl8pPr>
      <a:lvl9pPr indent="1828800" algn="ctr">
        <a:defRPr sz="4000">
          <a:solidFill>
            <a:srgbClr val="482400"/>
          </a:solidFill>
          <a:latin typeface="Verdana"/>
          <a:ea typeface="Verdana"/>
          <a:cs typeface="Verdana"/>
          <a:sym typeface="Verdana"/>
        </a:defRPr>
      </a:lvl9pPr>
    </p:titleStyle>
    <p:bodyStyle>
      <a:lvl1pPr marL="342900" indent="-342900">
        <a:spcBef>
          <a:spcPts val="700"/>
        </a:spcBef>
        <a:buSzPct val="100000"/>
        <a:buBlip>
          <a:blip r:embed="rId5"/>
        </a:buBlip>
        <a:defRPr sz="3000">
          <a:latin typeface="Verdana"/>
          <a:ea typeface="Verdana"/>
          <a:cs typeface="Verdana"/>
          <a:sym typeface="Verdana"/>
        </a:defRPr>
      </a:lvl1pPr>
      <a:lvl2pPr marL="786911" indent="-329711">
        <a:spcBef>
          <a:spcPts val="700"/>
        </a:spcBef>
        <a:buSzPct val="100000"/>
        <a:buBlip>
          <a:blip r:embed="rId6"/>
        </a:buBlip>
        <a:defRPr sz="3000">
          <a:latin typeface="Verdana"/>
          <a:ea typeface="Verdana"/>
          <a:cs typeface="Verdana"/>
          <a:sym typeface="Verdana"/>
        </a:defRPr>
      </a:lvl2pPr>
      <a:lvl3pPr marL="1200150" indent="-285750">
        <a:spcBef>
          <a:spcPts val="700"/>
        </a:spcBef>
        <a:buSzPct val="100000"/>
        <a:buChar char="•"/>
        <a:defRPr sz="3000">
          <a:latin typeface="Verdana"/>
          <a:ea typeface="Verdana"/>
          <a:cs typeface="Verdana"/>
          <a:sym typeface="Verdana"/>
        </a:defRPr>
      </a:lvl3pPr>
      <a:lvl4pPr marL="1683327" indent="-311727">
        <a:spcBef>
          <a:spcPts val="700"/>
        </a:spcBef>
        <a:buSzPct val="100000"/>
        <a:buChar char="⬧"/>
        <a:defRPr sz="3000">
          <a:latin typeface="Verdana"/>
          <a:ea typeface="Verdana"/>
          <a:cs typeface="Verdana"/>
          <a:sym typeface="Verdana"/>
        </a:defRPr>
      </a:lvl4pPr>
      <a:lvl5pPr marL="2171700" indent="-342900">
        <a:spcBef>
          <a:spcPts val="700"/>
        </a:spcBef>
        <a:buSzPct val="100000"/>
        <a:buChar char="⬧"/>
        <a:defRPr sz="3000">
          <a:latin typeface="Verdana"/>
          <a:ea typeface="Verdana"/>
          <a:cs typeface="Verdana"/>
          <a:sym typeface="Verdana"/>
        </a:defRPr>
      </a:lvl5pPr>
      <a:lvl6pPr marL="2628900" indent="-342900">
        <a:spcBef>
          <a:spcPts val="700"/>
        </a:spcBef>
        <a:buSzPct val="100000"/>
        <a:buChar char="•"/>
        <a:defRPr sz="3000">
          <a:latin typeface="Verdana"/>
          <a:ea typeface="Verdana"/>
          <a:cs typeface="Verdana"/>
          <a:sym typeface="Verdana"/>
        </a:defRPr>
      </a:lvl6pPr>
      <a:lvl7pPr marL="3086100" indent="-342900">
        <a:spcBef>
          <a:spcPts val="700"/>
        </a:spcBef>
        <a:buSzPct val="100000"/>
        <a:buChar char="•"/>
        <a:defRPr sz="3000">
          <a:latin typeface="Verdana"/>
          <a:ea typeface="Verdana"/>
          <a:cs typeface="Verdana"/>
          <a:sym typeface="Verdana"/>
        </a:defRPr>
      </a:lvl7pPr>
      <a:lvl8pPr marL="3543300" indent="-342900">
        <a:spcBef>
          <a:spcPts val="700"/>
        </a:spcBef>
        <a:buSzPct val="100000"/>
        <a:buChar char="•"/>
        <a:defRPr sz="3000">
          <a:latin typeface="Verdana"/>
          <a:ea typeface="Verdana"/>
          <a:cs typeface="Verdana"/>
          <a:sym typeface="Verdana"/>
        </a:defRPr>
      </a:lvl8pPr>
      <a:lvl9pPr marL="4000500" indent="-342900">
        <a:spcBef>
          <a:spcPts val="700"/>
        </a:spcBef>
        <a:buSzPct val="100000"/>
        <a:buChar char="•"/>
        <a:defRPr sz="3000">
          <a:latin typeface="Verdana"/>
          <a:ea typeface="Verdana"/>
          <a:cs typeface="Verdana"/>
          <a:sym typeface="Verdana"/>
        </a:defRPr>
      </a:lvl9pPr>
    </p:bodyStyle>
    <p:otherStyle>
      <a:lvl1pPr defTabSz="457200">
        <a:defRPr>
          <a:solidFill>
            <a:schemeClr val="tx1"/>
          </a:solidFill>
          <a:latin typeface="+mn-lt"/>
          <a:ea typeface="+mn-ea"/>
          <a:cs typeface="+mn-cs"/>
          <a:sym typeface="Times New Roman"/>
        </a:defRPr>
      </a:lvl1pPr>
      <a:lvl2pPr indent="457200" defTabSz="457200">
        <a:defRPr>
          <a:solidFill>
            <a:schemeClr val="tx1"/>
          </a:solidFill>
          <a:latin typeface="+mn-lt"/>
          <a:ea typeface="+mn-ea"/>
          <a:cs typeface="+mn-cs"/>
          <a:sym typeface="Times New Roman"/>
        </a:defRPr>
      </a:lvl2pPr>
      <a:lvl3pPr indent="914400" defTabSz="457200">
        <a:defRPr>
          <a:solidFill>
            <a:schemeClr val="tx1"/>
          </a:solidFill>
          <a:latin typeface="+mn-lt"/>
          <a:ea typeface="+mn-ea"/>
          <a:cs typeface="+mn-cs"/>
          <a:sym typeface="Times New Roman"/>
        </a:defRPr>
      </a:lvl3pPr>
      <a:lvl4pPr indent="1371600" defTabSz="457200">
        <a:defRPr>
          <a:solidFill>
            <a:schemeClr val="tx1"/>
          </a:solidFill>
          <a:latin typeface="+mn-lt"/>
          <a:ea typeface="+mn-ea"/>
          <a:cs typeface="+mn-cs"/>
          <a:sym typeface="Times New Roman"/>
        </a:defRPr>
      </a:lvl4pPr>
      <a:lvl5pPr indent="1828800" defTabSz="457200">
        <a:defRPr>
          <a:solidFill>
            <a:schemeClr val="tx1"/>
          </a:solidFill>
          <a:latin typeface="+mn-lt"/>
          <a:ea typeface="+mn-ea"/>
          <a:cs typeface="+mn-cs"/>
          <a:sym typeface="Times New Roman"/>
        </a:defRPr>
      </a:lvl5pPr>
      <a:lvl6pPr defTabSz="457200">
        <a:defRPr>
          <a:solidFill>
            <a:schemeClr val="tx1"/>
          </a:solidFill>
          <a:latin typeface="+mn-lt"/>
          <a:ea typeface="+mn-ea"/>
          <a:cs typeface="+mn-cs"/>
          <a:sym typeface="Times New Roman"/>
        </a:defRPr>
      </a:lvl6pPr>
      <a:lvl7pPr defTabSz="457200">
        <a:defRPr>
          <a:solidFill>
            <a:schemeClr val="tx1"/>
          </a:solidFill>
          <a:latin typeface="+mn-lt"/>
          <a:ea typeface="+mn-ea"/>
          <a:cs typeface="+mn-cs"/>
          <a:sym typeface="Times New Roman"/>
        </a:defRPr>
      </a:lvl7pPr>
      <a:lvl8pPr defTabSz="457200">
        <a:defRPr>
          <a:solidFill>
            <a:schemeClr val="tx1"/>
          </a:solidFill>
          <a:latin typeface="+mn-lt"/>
          <a:ea typeface="+mn-ea"/>
          <a:cs typeface="+mn-cs"/>
          <a:sym typeface="Times New Roman"/>
        </a:defRPr>
      </a:lvl8pPr>
      <a:lvl9pPr defTabSz="457200">
        <a:defRPr>
          <a:solidFill>
            <a:schemeClr val="tx1"/>
          </a:solidFill>
          <a:latin typeface="+mn-lt"/>
          <a:ea typeface="+mn-ea"/>
          <a:cs typeface="+mn-cs"/>
          <a:sym typeface="Times New Roma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nvSpPr>
        <p:spPr>
          <a:xfrm>
            <a:off x="990600" y="4191000"/>
            <a:ext cx="7848600" cy="1523055"/>
          </a:xfrm>
          <a:prstGeom prst="rect">
            <a:avLst/>
          </a:prstGeom>
          <a:ln w="12700">
            <a:miter lim="400000"/>
          </a:ln>
          <a:effectLst>
            <a:outerShdw sx="100000" sy="100000" kx="0" ky="0" algn="b" rotWithShape="0" blurRad="63500" dist="35921" dir="2700000">
              <a:srgbClr val="808080">
                <a:alpha val="74996"/>
              </a:srgbClr>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7000">
                <a:latin typeface="Times New Roman"/>
                <a:ea typeface="Times New Roman"/>
                <a:cs typeface="Times New Roman"/>
                <a:sym typeface="Times New Roman"/>
              </a:rPr>
              <a:t>Chapter 24</a:t>
            </a:r>
            <a:endParaRPr sz="7000">
              <a:latin typeface="Times New Roman"/>
              <a:ea typeface="Times New Roman"/>
              <a:cs typeface="Times New Roman"/>
              <a:sym typeface="Times New Roman"/>
            </a:endParaRPr>
          </a:p>
          <a:p>
            <a:pPr lvl="0" algn="ctr" defTabSz="457200">
              <a:defRPr sz="1800"/>
            </a:pPr>
            <a:r>
              <a:rPr sz="3000">
                <a:latin typeface="Times New Roman"/>
                <a:ea typeface="Times New Roman"/>
                <a:cs typeface="Times New Roman"/>
                <a:sym typeface="Times New Roman"/>
              </a:rPr>
              <a:t>The Birth of Modern European Thought</a:t>
            </a:r>
          </a:p>
        </p:txBody>
      </p:sp>
      <p:pic>
        <p:nvPicPr>
          <p:cNvPr id="119" name="title.png" descr="title"/>
          <p:cNvPicPr/>
          <p:nvPr/>
        </p:nvPicPr>
        <p:blipFill>
          <a:blip r:embed="rId2">
            <a:extLst/>
          </a:blip>
          <a:stretch>
            <a:fillRect/>
          </a:stretch>
        </p:blipFill>
        <p:spPr>
          <a:xfrm>
            <a:off x="1549400" y="762000"/>
            <a:ext cx="6680200" cy="3413125"/>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 name="Shape 151"/>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a:latin typeface="Verdana Bold"/>
                <a:ea typeface="Verdana Bold"/>
                <a:cs typeface="Verdana Bold"/>
                <a:sym typeface="Verdana Bold"/>
              </a:defRPr>
            </a:lvl1pPr>
          </a:lstStyle>
          <a:p>
            <a:pPr lvl="0">
              <a:defRPr sz="1800">
                <a:solidFill>
                  <a:srgbClr val="000000"/>
                </a:solidFill>
              </a:defRPr>
            </a:pPr>
            <a:r>
              <a:rPr sz="4000">
                <a:solidFill>
                  <a:srgbClr val="482400"/>
                </a:solidFill>
              </a:rPr>
              <a:t>Evolution (cont.)</a:t>
            </a:r>
          </a:p>
        </p:txBody>
      </p:sp>
      <p:sp>
        <p:nvSpPr>
          <p:cNvPr id="152" name="Shape 15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297179" indent="-297179">
              <a:spcBef>
                <a:spcPts val="600"/>
              </a:spcBef>
              <a:buBlip>
                <a:blip r:embed="rId2"/>
              </a:buBlip>
              <a:defRPr sz="1800"/>
            </a:pPr>
            <a:r>
              <a:rPr sz="2600"/>
              <a:t>In </a:t>
            </a:r>
            <a:r>
              <a:rPr i="1" sz="2600"/>
              <a:t>On the Origin of Species,</a:t>
            </a:r>
            <a:r>
              <a:rPr sz="2600"/>
              <a:t> </a:t>
            </a:r>
            <a:r>
              <a:rPr sz="2600">
                <a:latin typeface="Verdana Bold"/>
                <a:ea typeface="Verdana Bold"/>
                <a:cs typeface="Verdana Bold"/>
                <a:sym typeface="Verdana Bold"/>
              </a:rPr>
              <a:t>Charles Darwin</a:t>
            </a:r>
            <a:r>
              <a:rPr sz="2600"/>
              <a:t> formulates principle of natural selection, which explained how species evolved over time </a:t>
            </a:r>
            <a:endParaRPr sz="2600"/>
          </a:p>
          <a:p>
            <a:pPr lvl="0" marL="297179" indent="-297179">
              <a:spcBef>
                <a:spcPts val="600"/>
              </a:spcBef>
              <a:buBlip>
                <a:blip r:embed="rId2"/>
              </a:buBlip>
              <a:defRPr sz="1800"/>
            </a:pPr>
            <a:r>
              <a:rPr sz="2600"/>
              <a:t>Together with </a:t>
            </a:r>
            <a:r>
              <a:rPr sz="2600">
                <a:latin typeface="Verdana Bold"/>
                <a:ea typeface="Verdana Bold"/>
                <a:cs typeface="Verdana Bold"/>
                <a:sym typeface="Verdana Bold"/>
              </a:rPr>
              <a:t>Alfred Russel Wallace,</a:t>
            </a:r>
            <a:r>
              <a:rPr sz="2600"/>
              <a:t> Darwin comes up with </a:t>
            </a:r>
            <a:r>
              <a:rPr sz="2600">
                <a:latin typeface="Verdana Bold"/>
                <a:ea typeface="Verdana Bold"/>
                <a:cs typeface="Verdana Bold"/>
                <a:sym typeface="Verdana Bold"/>
              </a:rPr>
              <a:t>natural selection</a:t>
            </a:r>
            <a:r>
              <a:rPr sz="2600"/>
              <a:t> – principle of survival of the fittest</a:t>
            </a:r>
            <a:endParaRPr sz="2600"/>
          </a:p>
          <a:p>
            <a:pPr lvl="0" marL="297179" indent="-297179">
              <a:spcBef>
                <a:spcPts val="600"/>
              </a:spcBef>
              <a:buBlip>
                <a:blip r:embed="rId2"/>
              </a:buBlip>
              <a:defRPr sz="1800"/>
            </a:pPr>
            <a:r>
              <a:rPr sz="2600"/>
              <a:t>Theory undermines deistic argument for the existence of God</a:t>
            </a:r>
            <a:endParaRPr sz="2600"/>
          </a:p>
          <a:p>
            <a:pPr lvl="0" marL="297179" indent="-297179">
              <a:spcBef>
                <a:spcPts val="600"/>
              </a:spcBef>
              <a:buBlip>
                <a:blip r:embed="rId2"/>
              </a:buBlip>
              <a:defRPr sz="1800"/>
            </a:pPr>
            <a:r>
              <a:rPr sz="2600"/>
              <a:t>In </a:t>
            </a:r>
            <a:r>
              <a:rPr i="1" sz="2600"/>
              <a:t>Descent of Man</a:t>
            </a:r>
            <a:r>
              <a:rPr sz="2600"/>
              <a:t>, Darwin applies principle of evolution to human beings</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Science and Ethics</a:t>
            </a:r>
          </a:p>
        </p:txBody>
      </p:sp>
      <p:sp>
        <p:nvSpPr>
          <p:cNvPr id="155" name="Shape 15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latin typeface="Verdana Bold"/>
                <a:ea typeface="Verdana Bold"/>
                <a:cs typeface="Verdana Bold"/>
                <a:sym typeface="Verdana Bold"/>
              </a:rPr>
              <a:t>Herbert Spencer</a:t>
            </a:r>
            <a:r>
              <a:rPr sz="2800"/>
              <a:t> – British philosopher who believed in </a:t>
            </a:r>
            <a:r>
              <a:rPr sz="2800">
                <a:latin typeface="Verdana Bold"/>
                <a:ea typeface="Verdana Bold"/>
                <a:cs typeface="Verdana Bold"/>
                <a:sym typeface="Verdana Bold"/>
              </a:rPr>
              <a:t>Social Darwinism</a:t>
            </a:r>
            <a:r>
              <a:rPr sz="2800"/>
              <a:t>, whereby society progresses through competition, where the strong defeat the weak</a:t>
            </a:r>
            <a:endParaRPr sz="2800"/>
          </a:p>
          <a:p>
            <a:pPr lvl="0" marL="320039" indent="-320039">
              <a:spcBef>
                <a:spcPts val="600"/>
              </a:spcBef>
              <a:buBlip>
                <a:blip r:embed="rId2"/>
              </a:buBlip>
              <a:defRPr sz="1800"/>
            </a:pPr>
            <a:r>
              <a:rPr sz="2800">
                <a:latin typeface="Verdana Bold"/>
                <a:ea typeface="Verdana Bold"/>
                <a:cs typeface="Verdana Bold"/>
                <a:sym typeface="Verdana Bold"/>
              </a:rPr>
              <a:t>Thomas Henry Huxley</a:t>
            </a:r>
            <a:r>
              <a:rPr sz="2800"/>
              <a:t> – strongly supported Darwin, but opposed Spenser; declared the physical process of evolution was at odds with human ethical development</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 name="Shape 15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Racism was often a by-product of Social Darwinist theory. At the turn of the twentieth century, racism permeated many facets of popular life. This ad for Pears’ Soap caters to the racist attitudes held by many whites during this time.</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Library of Congress/Colliers, October 4, 1899</a:t>
            </a:r>
          </a:p>
        </p:txBody>
      </p:sp>
      <p:pic>
        <p:nvPicPr>
          <p:cNvPr id="158" name="AAACXAB0.jpeg" descr="AAACXAB0.jpg"/>
          <p:cNvPicPr/>
          <p:nvPr/>
        </p:nvPicPr>
        <p:blipFill>
          <a:blip r:embed="rId3">
            <a:extLst/>
          </a:blip>
          <a:stretch>
            <a:fillRect/>
          </a:stretch>
        </p:blipFill>
        <p:spPr>
          <a:xfrm>
            <a:off x="2773362" y="0"/>
            <a:ext cx="4206876" cy="6400800"/>
          </a:xfrm>
          <a:prstGeom prst="rect">
            <a:avLst/>
          </a:prstGeom>
          <a:ln w="12700">
            <a:miter lim="400000"/>
          </a:ln>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Christianity Under Siege / Intellectual Skepticism</a:t>
            </a:r>
          </a:p>
        </p:txBody>
      </p:sp>
      <p:sp>
        <p:nvSpPr>
          <p:cNvPr id="163" name="Shape 16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00837" indent="-300837" defTabSz="859536">
              <a:lnSpc>
                <a:spcPct val="90000"/>
              </a:lnSpc>
              <a:spcBef>
                <a:spcPts val="600"/>
              </a:spcBef>
              <a:buBlip>
                <a:blip r:embed="rId2"/>
              </a:buBlip>
              <a:defRPr sz="1800"/>
            </a:pPr>
            <a:r>
              <a:rPr sz="2632"/>
              <a:t>History – writers question the historical accuracy of the Bible, citing no genuine historical evidence</a:t>
            </a:r>
            <a:endParaRPr sz="2632"/>
          </a:p>
          <a:p>
            <a:pPr lvl="0" marL="300837" indent="-300837" defTabSz="859536">
              <a:lnSpc>
                <a:spcPct val="90000"/>
              </a:lnSpc>
              <a:spcBef>
                <a:spcPts val="600"/>
              </a:spcBef>
              <a:buBlip>
                <a:blip r:embed="rId2"/>
              </a:buBlip>
              <a:defRPr sz="1800"/>
            </a:pPr>
            <a:r>
              <a:rPr sz="2632"/>
              <a:t>Science – Darwin and other scientists doubt the story of Creation, citing that the Earth is much older than the Bible</a:t>
            </a:r>
            <a:endParaRPr sz="2632"/>
          </a:p>
          <a:p>
            <a:pPr lvl="0" marL="300837" indent="-300837" defTabSz="859536">
              <a:lnSpc>
                <a:spcPct val="90000"/>
              </a:lnSpc>
              <a:spcBef>
                <a:spcPts val="600"/>
              </a:spcBef>
              <a:buBlip>
                <a:blip r:embed="rId2"/>
              </a:buBlip>
              <a:defRPr sz="1800"/>
            </a:pPr>
            <a:r>
              <a:rPr sz="2632"/>
              <a:t>Morality </a:t>
            </a:r>
            <a:endParaRPr sz="2632"/>
          </a:p>
          <a:p>
            <a:pPr lvl="1" marL="677711" indent="-247943" defTabSz="859536">
              <a:lnSpc>
                <a:spcPct val="90000"/>
              </a:lnSpc>
              <a:spcBef>
                <a:spcPts val="500"/>
              </a:spcBef>
              <a:buBlip>
                <a:blip r:embed="rId3"/>
              </a:buBlip>
              <a:defRPr sz="1800"/>
            </a:pPr>
            <a:r>
              <a:rPr sz="2256"/>
              <a:t>Liberal intellectuals question the cruelty and sacrifices mentioned in the Bible</a:t>
            </a:r>
            <a:endParaRPr sz="2256"/>
          </a:p>
          <a:p>
            <a:pPr lvl="1" marL="677711" indent="-247943" defTabSz="859536">
              <a:lnSpc>
                <a:spcPct val="90000"/>
              </a:lnSpc>
              <a:spcBef>
                <a:spcPts val="500"/>
              </a:spcBef>
              <a:buBlip>
                <a:blip r:embed="rId3"/>
              </a:buBlip>
              <a:defRPr sz="1800"/>
            </a:pPr>
            <a:r>
              <a:rPr sz="2256">
                <a:latin typeface="Verdana Bold"/>
                <a:ea typeface="Verdana Bold"/>
                <a:cs typeface="Verdana Bold"/>
                <a:sym typeface="Verdana Bold"/>
              </a:rPr>
              <a:t>Friedrich Nietzsche</a:t>
            </a:r>
            <a:r>
              <a:rPr sz="2256"/>
              <a:t> – felt Christianity glorified weakness, rather than strength</a:t>
            </a:r>
            <a:endParaRPr sz="2256"/>
          </a:p>
          <a:p>
            <a:pPr lvl="1" marL="677711" indent="-247943" defTabSz="859536">
              <a:lnSpc>
                <a:spcPct val="90000"/>
              </a:lnSpc>
              <a:spcBef>
                <a:spcPts val="500"/>
              </a:spcBef>
              <a:buBlip>
                <a:blip r:embed="rId3"/>
              </a:buBlip>
              <a:defRPr sz="1800"/>
            </a:pPr>
            <a:r>
              <a:rPr sz="2256"/>
              <a:t>Movement towards secularism</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Shape 16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Conflict Between </a:t>
            </a:r>
            <a:br>
              <a:rPr sz="4000">
                <a:solidFill>
                  <a:srgbClr val="482400"/>
                </a:solidFill>
              </a:rPr>
            </a:br>
            <a:r>
              <a:rPr sz="4000">
                <a:solidFill>
                  <a:srgbClr val="482400"/>
                </a:solidFill>
              </a:rPr>
              <a:t>Church and State</a:t>
            </a:r>
          </a:p>
        </p:txBody>
      </p:sp>
      <p:sp>
        <p:nvSpPr>
          <p:cNvPr id="166" name="Shape 166"/>
          <p:cNvSpPr/>
          <p:nvPr>
            <p:ph type="body" idx="4294967295"/>
          </p:nvPr>
        </p:nvSpPr>
        <p:spPr>
          <a:xfrm>
            <a:off x="1062037" y="1371599"/>
            <a:ext cx="8081963" cy="4879977"/>
          </a:xfrm>
          <a:prstGeom prst="rect">
            <a:avLst/>
          </a:prstGeom>
        </p:spPr>
        <p:txBody>
          <a:bodyPr lIns="0" tIns="0" rIns="0" bIns="0">
            <a:normAutofit fontScale="100000" lnSpcReduction="0"/>
          </a:bodyPr>
          <a:lstStyle/>
          <a:p>
            <a:pPr lvl="0" marL="331469" indent="-331469">
              <a:spcBef>
                <a:spcPts val="600"/>
              </a:spcBef>
              <a:buBlip>
                <a:blip r:embed="rId2"/>
              </a:buBlip>
              <a:defRPr sz="1800"/>
            </a:pPr>
            <a:r>
              <a:rPr sz="2900"/>
              <a:t>Great Britain – churches opposed improvements in government schools because it raised the costs of church schools; </a:t>
            </a:r>
            <a:r>
              <a:rPr sz="2900">
                <a:latin typeface="Verdana Bold"/>
                <a:ea typeface="Verdana Bold"/>
                <a:cs typeface="Verdana Bold"/>
                <a:sym typeface="Verdana Bold"/>
              </a:rPr>
              <a:t>Education Act of 1902 </a:t>
            </a:r>
            <a:r>
              <a:rPr sz="2900"/>
              <a:t>– provided state support for religious and non-religious schools</a:t>
            </a:r>
            <a:endParaRPr sz="2900"/>
          </a:p>
          <a:p>
            <a:pPr lvl="0" marL="331469" indent="-331469">
              <a:spcBef>
                <a:spcPts val="600"/>
              </a:spcBef>
              <a:buBlip>
                <a:blip r:embed="rId2"/>
              </a:buBlip>
              <a:defRPr sz="1800"/>
            </a:pPr>
            <a:r>
              <a:rPr sz="2900"/>
              <a:t>France – public schools expanded, religious teachings replaced by civic training, and Napoleonic Concordat ended separation of church and state</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Conflict Between </a:t>
            </a:r>
            <a:br>
              <a:rPr sz="4000">
                <a:solidFill>
                  <a:srgbClr val="482400"/>
                </a:solidFill>
              </a:rPr>
            </a:br>
            <a:r>
              <a:rPr sz="4000">
                <a:solidFill>
                  <a:srgbClr val="482400"/>
                </a:solidFill>
              </a:rPr>
              <a:t>Church and State (cont.)</a:t>
            </a:r>
          </a:p>
        </p:txBody>
      </p:sp>
      <p:sp>
        <p:nvSpPr>
          <p:cNvPr id="169" name="Shape 16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Germany </a:t>
            </a:r>
            <a:endParaRPr sz="3000"/>
          </a:p>
          <a:p>
            <a:pPr lvl="1" marL="742950" indent="-285750">
              <a:spcBef>
                <a:spcPts val="600"/>
              </a:spcBef>
              <a:buBlip>
                <a:blip r:embed="rId3"/>
              </a:buBlip>
              <a:defRPr sz="1800"/>
            </a:pPr>
            <a:r>
              <a:rPr sz="2600"/>
              <a:t>Education secularized in 1870-1871 under Bismarck</a:t>
            </a:r>
            <a:endParaRPr sz="2600"/>
          </a:p>
          <a:p>
            <a:pPr lvl="1" marL="742950" indent="-285750">
              <a:spcBef>
                <a:spcPts val="600"/>
              </a:spcBef>
              <a:buBlip>
                <a:blip r:embed="rId3"/>
              </a:buBlip>
              <a:defRPr sz="1800"/>
            </a:pPr>
            <a:r>
              <a:rPr sz="2600"/>
              <a:t>“</a:t>
            </a:r>
            <a:r>
              <a:rPr sz="2600">
                <a:latin typeface="Verdana Bold"/>
                <a:ea typeface="Verdana Bold"/>
                <a:cs typeface="Verdana Bold"/>
                <a:sym typeface="Verdana Bold"/>
              </a:rPr>
              <a:t>May Laws</a:t>
            </a:r>
            <a:r>
              <a:rPr sz="2600"/>
              <a:t>” of 1873 – require priests to be educated in German schools and pass state examinations</a:t>
            </a:r>
            <a:endParaRPr sz="2600"/>
          </a:p>
          <a:p>
            <a:pPr lvl="1" marL="742950" indent="-285750">
              <a:spcBef>
                <a:spcPts val="600"/>
              </a:spcBef>
              <a:buBlip>
                <a:blip r:embed="rId3"/>
              </a:buBlip>
              <a:defRPr sz="1800"/>
            </a:pPr>
            <a:r>
              <a:rPr sz="2600"/>
              <a:t>Bismarck’s </a:t>
            </a:r>
            <a:r>
              <a:rPr sz="2600">
                <a:latin typeface="Verdana Bold"/>
                <a:ea typeface="Verdana Bold"/>
                <a:cs typeface="Verdana Bold"/>
                <a:sym typeface="Verdana Bold"/>
              </a:rPr>
              <a:t>Kulturkampf </a:t>
            </a:r>
            <a:r>
              <a:rPr sz="2600"/>
              <a:t>(“cultural struggle”) provokes Catholic resentment against the German state</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Shape 17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Religious Revival</a:t>
            </a:r>
          </a:p>
        </p:txBody>
      </p:sp>
      <p:sp>
        <p:nvSpPr>
          <p:cNvPr id="172" name="Shape 17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Church revivals occur in Britain, Ireland, and France</a:t>
            </a:r>
            <a:endParaRPr sz="3000"/>
          </a:p>
          <a:p>
            <a:pPr lvl="0">
              <a:buBlip>
                <a:blip r:embed="rId2"/>
              </a:buBlip>
              <a:defRPr sz="1800"/>
            </a:pPr>
            <a:r>
              <a:rPr sz="3000"/>
              <a:t>Cult of the miracle at Lourdes grows</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3600">
                <a:solidFill>
                  <a:srgbClr val="482400"/>
                </a:solidFill>
              </a:rPr>
              <a:t>Late 19th Century </a:t>
            </a:r>
            <a:br>
              <a:rPr sz="3600">
                <a:solidFill>
                  <a:srgbClr val="482400"/>
                </a:solidFill>
              </a:rPr>
            </a:br>
            <a:r>
              <a:rPr sz="3600">
                <a:solidFill>
                  <a:srgbClr val="482400"/>
                </a:solidFill>
              </a:rPr>
              <a:t>and the Roman Catholic Church</a:t>
            </a:r>
          </a:p>
        </p:txBody>
      </p:sp>
      <p:sp>
        <p:nvSpPr>
          <p:cNvPr id="175" name="Shape 17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271576" indent="-271576" defTabSz="905255">
              <a:lnSpc>
                <a:spcPct val="90000"/>
              </a:lnSpc>
              <a:spcBef>
                <a:spcPts val="500"/>
              </a:spcBef>
              <a:buBlip>
                <a:blip r:embed="rId2"/>
              </a:buBlip>
              <a:defRPr sz="1800"/>
            </a:pPr>
            <a:r>
              <a:rPr sz="2376">
                <a:latin typeface="Verdana Bold"/>
                <a:ea typeface="Verdana Bold"/>
                <a:cs typeface="Verdana Bold"/>
                <a:sym typeface="Verdana Bold"/>
              </a:rPr>
              <a:t>Pope Pius IX</a:t>
            </a:r>
            <a:r>
              <a:rPr sz="2376"/>
              <a:t> after Italian unification turns from liberal to conservative, issuing Syllabus of Errors – sets Catholic Church against science, philosophy, and politics</a:t>
            </a:r>
            <a:endParaRPr sz="2376"/>
          </a:p>
          <a:p>
            <a:pPr lvl="0" marL="271576" indent="-271576" defTabSz="905255">
              <a:lnSpc>
                <a:spcPct val="90000"/>
              </a:lnSpc>
              <a:spcBef>
                <a:spcPts val="500"/>
              </a:spcBef>
              <a:buBlip>
                <a:blip r:embed="rId2"/>
              </a:buBlip>
              <a:defRPr sz="1800"/>
            </a:pPr>
            <a:r>
              <a:rPr sz="2376">
                <a:latin typeface="Verdana Bold"/>
                <a:ea typeface="Verdana Bold"/>
                <a:cs typeface="Verdana Bold"/>
                <a:sym typeface="Verdana Bold"/>
              </a:rPr>
              <a:t>Papal infallibility</a:t>
            </a:r>
            <a:r>
              <a:rPr sz="2376"/>
              <a:t> – pope is incapable of error on the issues of faith and morals</a:t>
            </a:r>
            <a:endParaRPr sz="2376"/>
          </a:p>
          <a:p>
            <a:pPr lvl="0" marL="271576" indent="-271576" defTabSz="905255">
              <a:lnSpc>
                <a:spcPct val="90000"/>
              </a:lnSpc>
              <a:spcBef>
                <a:spcPts val="500"/>
              </a:spcBef>
              <a:buBlip>
                <a:blip r:embed="rId2"/>
              </a:buBlip>
              <a:defRPr sz="1800"/>
            </a:pPr>
            <a:r>
              <a:rPr sz="2376">
                <a:latin typeface="Verdana Bold"/>
                <a:ea typeface="Verdana Bold"/>
                <a:cs typeface="Verdana Bold"/>
                <a:sym typeface="Verdana Bold"/>
              </a:rPr>
              <a:t>Pope Leo XIII</a:t>
            </a:r>
            <a:r>
              <a:rPr sz="2376"/>
              <a:t> – Pius’ successor, moderate who defended religious education and religious control of marriage but also wanted a corporate society based on moral religious principles rather than socialist or capitalist ideals</a:t>
            </a:r>
            <a:endParaRPr sz="2376"/>
          </a:p>
          <a:p>
            <a:pPr lvl="0" marL="271576" indent="-271576" defTabSz="905255">
              <a:lnSpc>
                <a:spcPct val="90000"/>
              </a:lnSpc>
              <a:spcBef>
                <a:spcPts val="500"/>
              </a:spcBef>
              <a:buBlip>
                <a:blip r:embed="rId2"/>
              </a:buBlip>
              <a:defRPr sz="1800"/>
            </a:pPr>
            <a:r>
              <a:rPr sz="2376">
                <a:latin typeface="Verdana Bold"/>
                <a:ea typeface="Verdana Bold"/>
                <a:cs typeface="Verdana Bold"/>
                <a:sym typeface="Verdana Bold"/>
              </a:rPr>
              <a:t>Pius X</a:t>
            </a:r>
            <a:r>
              <a:rPr sz="2376"/>
              <a:t> – rejected modernism and required all priests to take an anti-Modernist oath</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Times New Roman (Headings)"/>
                <a:ea typeface="Times New Roman (Headings)"/>
                <a:cs typeface="Times New Roman (Headings)"/>
                <a:sym typeface="Times New Roman (Headings)"/>
              </a:rPr>
              <a:t>This 1873 wood engraving shows pilgrims who have arrived in a train station near Lourdes, and are preparing to proceed to their destination on foot.</a:t>
            </a:r>
            <a:br>
              <a:rPr sz="1100">
                <a:solidFill>
                  <a:srgbClr val="482400"/>
                </a:solidFill>
                <a:latin typeface="Times New Roman (Headings)"/>
                <a:ea typeface="Times New Roman (Headings)"/>
                <a:cs typeface="Times New Roman (Headings)"/>
                <a:sym typeface="Times New Roman (Headings)"/>
              </a:rPr>
            </a:br>
            <a:r>
              <a:rPr sz="1100">
                <a:solidFill>
                  <a:srgbClr val="482400"/>
                </a:solidFill>
                <a:latin typeface="Times New Roman (Headings)"/>
                <a:ea typeface="Times New Roman (Headings)"/>
                <a:cs typeface="Times New Roman (Headings)"/>
                <a:sym typeface="Times New Roman (Headings)"/>
              </a:rPr>
              <a:t>The Granger Collection, NYC—All rights reserved</a:t>
            </a:r>
          </a:p>
        </p:txBody>
      </p:sp>
      <p:pic>
        <p:nvPicPr>
          <p:cNvPr id="178" name="0030644.jpeg" descr="0030644.jpg"/>
          <p:cNvPicPr/>
          <p:nvPr/>
        </p:nvPicPr>
        <p:blipFill>
          <a:blip r:embed="rId3">
            <a:extLst/>
          </a:blip>
          <a:stretch>
            <a:fillRect/>
          </a:stretch>
        </p:blipFill>
        <p:spPr>
          <a:xfrm>
            <a:off x="685800" y="369887"/>
            <a:ext cx="8477250" cy="5726113"/>
          </a:xfrm>
          <a:prstGeom prst="rect">
            <a:avLst/>
          </a:prstGeom>
          <a:ln w="12700">
            <a:miter lim="400000"/>
          </a:ln>
        </p:spPr>
      </p:pic>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Late 19th Century and Islam</a:t>
            </a:r>
          </a:p>
        </p:txBody>
      </p:sp>
      <p:sp>
        <p:nvSpPr>
          <p:cNvPr id="183" name="Shape 18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t>Anti-Islamic thought</a:t>
            </a:r>
            <a:endParaRPr sz="2800"/>
          </a:p>
          <a:p>
            <a:pPr lvl="1" marL="720969" indent="-263769">
              <a:lnSpc>
                <a:spcPct val="90000"/>
              </a:lnSpc>
              <a:spcBef>
                <a:spcPts val="500"/>
              </a:spcBef>
              <a:buBlip>
                <a:blip r:embed="rId3"/>
              </a:buBlip>
              <a:defRPr sz="1800"/>
            </a:pPr>
            <a:r>
              <a:rPr sz="2400"/>
              <a:t>Islam considered to be a religion incapable of developing scientific ideas</a:t>
            </a:r>
            <a:endParaRPr sz="2400"/>
          </a:p>
          <a:p>
            <a:pPr lvl="1" marL="720969" indent="-263769">
              <a:lnSpc>
                <a:spcPct val="90000"/>
              </a:lnSpc>
              <a:spcBef>
                <a:spcPts val="500"/>
              </a:spcBef>
              <a:buBlip>
                <a:blip r:embed="rId3"/>
              </a:buBlip>
              <a:defRPr sz="1800"/>
            </a:pPr>
            <a:r>
              <a:rPr sz="2400"/>
              <a:t>Europeans championed the superiority of the white race and Christianity</a:t>
            </a:r>
            <a:endParaRPr sz="2400"/>
          </a:p>
          <a:p>
            <a:pPr lvl="1" marL="720969" indent="-263769">
              <a:lnSpc>
                <a:spcPct val="90000"/>
              </a:lnSpc>
              <a:spcBef>
                <a:spcPts val="500"/>
              </a:spcBef>
              <a:buBlip>
                <a:blip r:embed="rId3"/>
              </a:buBlip>
              <a:defRPr sz="1800"/>
            </a:pPr>
            <a:r>
              <a:rPr sz="2400"/>
              <a:t>Eventually some Christian missionaries become more sympathetic to Muslims</a:t>
            </a:r>
            <a:endParaRPr sz="2400"/>
          </a:p>
          <a:p>
            <a:pPr lvl="0" marL="320039" indent="-320039">
              <a:lnSpc>
                <a:spcPct val="90000"/>
              </a:lnSpc>
              <a:spcBef>
                <a:spcPts val="600"/>
              </a:spcBef>
              <a:buBlip>
                <a:blip r:embed="rId2"/>
              </a:buBlip>
              <a:defRPr sz="1800"/>
            </a:pPr>
            <a:r>
              <a:rPr sz="2800"/>
              <a:t>The </a:t>
            </a:r>
            <a:r>
              <a:rPr sz="2800">
                <a:latin typeface="Verdana Bold"/>
                <a:ea typeface="Verdana Bold"/>
                <a:cs typeface="Verdana Bold"/>
                <a:sym typeface="Verdana Bold"/>
              </a:rPr>
              <a:t>Salafi</a:t>
            </a:r>
            <a:r>
              <a:rPr sz="2800"/>
              <a:t> movement, along with some Islamic leaders, want to modernize Islam but reject Western principles; its effects are still felt today</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Shape 121"/>
          <p:cNvSpPr/>
          <p:nvPr>
            <p:ph type="title" idx="4294967295"/>
          </p:nvPr>
        </p:nvSpPr>
        <p:spPr>
          <a:xfrm>
            <a:off x="3581400" y="2857500"/>
            <a:ext cx="26670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Darwin’s theories about the evolution of humankind from the higher primates aroused enormous controversy. This caricature shows him with a monkey’s body holding a mirror to an apelike creature.</a:t>
            </a:r>
            <a:br>
              <a:rPr sz="1045">
                <a:solidFill>
                  <a:srgbClr val="482400"/>
                </a:solidFill>
                <a:latin typeface="Arial"/>
                <a:ea typeface="Arial"/>
                <a:cs typeface="Arial"/>
                <a:sym typeface="Arial"/>
              </a:rPr>
            </a:br>
            <a:r>
              <a:rPr sz="1045">
                <a:solidFill>
                  <a:srgbClr val="482400"/>
                </a:solidFill>
                <a:latin typeface="Arial"/>
                <a:ea typeface="Arial"/>
                <a:cs typeface="Arial"/>
                <a:sym typeface="Arial"/>
              </a:rPr>
              <a:t>National History Museum, London, UK/Bridgeman Art Library</a:t>
            </a:r>
          </a:p>
        </p:txBody>
      </p:sp>
      <p:pic>
        <p:nvPicPr>
          <p:cNvPr id="122" name="AACXMVE0.jpeg" descr="AACXMVE0.jpg"/>
          <p:cNvPicPr/>
          <p:nvPr/>
        </p:nvPicPr>
        <p:blipFill>
          <a:blip r:embed="rId3">
            <a:extLst/>
          </a:blip>
          <a:stretch>
            <a:fillRect/>
          </a:stretch>
        </p:blipFill>
        <p:spPr>
          <a:xfrm>
            <a:off x="3333750" y="0"/>
            <a:ext cx="3086100" cy="6400800"/>
          </a:xfrm>
          <a:prstGeom prst="rect">
            <a:avLst/>
          </a:prstGeom>
          <a:ln w="12700">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sz="3600"/>
            </a:lvl1pPr>
          </a:lstStyle>
          <a:p>
            <a:pPr lvl="0">
              <a:defRPr sz="1800">
                <a:solidFill>
                  <a:srgbClr val="000000"/>
                </a:solidFill>
              </a:defRPr>
            </a:pPr>
            <a:r>
              <a:rPr sz="3600">
                <a:solidFill>
                  <a:srgbClr val="482400"/>
                </a:solidFill>
              </a:rPr>
              <a:t>Science Toward the 20th Century – the Physics Revolution</a:t>
            </a:r>
          </a:p>
        </p:txBody>
      </p:sp>
      <p:sp>
        <p:nvSpPr>
          <p:cNvPr id="186" name="Shape 18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Few scientists believed they could portray the “truth” about physical reality, instead offering hypotheses or symbolic models of nature</a:t>
            </a:r>
            <a:endParaRPr sz="3000"/>
          </a:p>
          <a:p>
            <a:pPr lvl="0">
              <a:buBlip>
                <a:blip r:embed="rId2"/>
              </a:buBlip>
              <a:defRPr sz="1800"/>
            </a:pPr>
            <a:r>
              <a:rPr sz="3000"/>
              <a:t>X-rays and radiation – major steps in the study of the atom and radioactive materials</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sz="3600"/>
            </a:lvl1pPr>
          </a:lstStyle>
          <a:p>
            <a:pPr lvl="0">
              <a:defRPr sz="1800">
                <a:solidFill>
                  <a:srgbClr val="000000"/>
                </a:solidFill>
              </a:defRPr>
            </a:pPr>
            <a:r>
              <a:rPr sz="3600">
                <a:solidFill>
                  <a:srgbClr val="482400"/>
                </a:solidFill>
              </a:rPr>
              <a:t>Science Toward the 20th Century – the Physics Revolution (cont.)</a:t>
            </a:r>
          </a:p>
        </p:txBody>
      </p:sp>
      <p:sp>
        <p:nvSpPr>
          <p:cNvPr id="189" name="Shape 18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Max Planck </a:t>
            </a:r>
            <a:r>
              <a:rPr sz="3000"/>
              <a:t>– </a:t>
            </a:r>
            <a:r>
              <a:rPr sz="3000">
                <a:latin typeface="Verdana Bold"/>
                <a:ea typeface="Verdana Bold"/>
                <a:cs typeface="Verdana Bold"/>
                <a:sym typeface="Verdana Bold"/>
              </a:rPr>
              <a:t>quantum theory of energy </a:t>
            </a:r>
            <a:r>
              <a:rPr sz="3000"/>
              <a:t>– energy is a series of discrete quantities rather than a continuous stream</a:t>
            </a:r>
            <a:endParaRPr sz="3000"/>
          </a:p>
          <a:p>
            <a:pPr lvl="0">
              <a:buBlip>
                <a:blip r:embed="rId2"/>
              </a:buBlip>
              <a:defRPr sz="1800"/>
            </a:pPr>
            <a:r>
              <a:rPr sz="3000">
                <a:latin typeface="Verdana Bold"/>
                <a:ea typeface="Verdana Bold"/>
                <a:cs typeface="Verdana Bold"/>
                <a:sym typeface="Verdana Bold"/>
              </a:rPr>
              <a:t>Albert Einstein </a:t>
            </a:r>
            <a:r>
              <a:rPr sz="3000"/>
              <a:t>– </a:t>
            </a:r>
            <a:r>
              <a:rPr sz="3000">
                <a:latin typeface="Verdana Bold"/>
                <a:ea typeface="Verdana Bold"/>
                <a:cs typeface="Verdana Bold"/>
                <a:sym typeface="Verdana Bold"/>
              </a:rPr>
              <a:t>theory of relativity </a:t>
            </a:r>
            <a:r>
              <a:rPr sz="3000"/>
              <a:t>– time and space do not exist separately, but rather as a combined continuum</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sz="3600"/>
            </a:lvl1pPr>
          </a:lstStyle>
          <a:p>
            <a:pPr lvl="0">
              <a:defRPr sz="1800">
                <a:solidFill>
                  <a:srgbClr val="000000"/>
                </a:solidFill>
              </a:defRPr>
            </a:pPr>
            <a:r>
              <a:rPr sz="3600">
                <a:solidFill>
                  <a:srgbClr val="482400"/>
                </a:solidFill>
              </a:rPr>
              <a:t>Science Toward the 20th Century – the Physics Revolution (cont.)</a:t>
            </a:r>
          </a:p>
        </p:txBody>
      </p:sp>
      <p:sp>
        <p:nvSpPr>
          <p:cNvPr id="192" name="Shape 19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Werner Heisenberg </a:t>
            </a:r>
            <a:r>
              <a:rPr sz="3000"/>
              <a:t>– </a:t>
            </a:r>
            <a:r>
              <a:rPr sz="3000">
                <a:latin typeface="Verdana Bold"/>
                <a:ea typeface="Verdana Bold"/>
                <a:cs typeface="Verdana Bold"/>
                <a:sym typeface="Verdana Bold"/>
              </a:rPr>
              <a:t>uncertainty principle </a:t>
            </a:r>
            <a:r>
              <a:rPr sz="3000"/>
              <a:t>– behavior of subatomic particles is a matter of statistical probability rather than exactly determinable cause and effect</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04672">
              <a:defRPr sz="1800">
                <a:solidFill>
                  <a:srgbClr val="000000"/>
                </a:solidFill>
              </a:defRPr>
            </a:pPr>
            <a:r>
              <a:rPr sz="968">
                <a:solidFill>
                  <a:srgbClr val="482400"/>
                </a:solidFill>
                <a:latin typeface="Times New Roman (Headings)"/>
                <a:ea typeface="Times New Roman (Headings)"/>
                <a:cs typeface="Times New Roman (Headings)"/>
                <a:sym typeface="Times New Roman (Headings)"/>
              </a:rPr>
              <a:t>Marie Skłodowska Curie (1869–1934) and Pierre Curie (1859– 1906) were two of the most important figures in the advance of physics and chemistry. Skłodowska Curie was born in Warsaw (Russian Poland) but worked in France for most of her life. She is credited with the discovery of radium, for which she was awarded the Nobel Prize in Chemistry in 1911.</a:t>
            </a:r>
            <a:br>
              <a:rPr sz="968">
                <a:solidFill>
                  <a:srgbClr val="482400"/>
                </a:solidFill>
                <a:latin typeface="Times New Roman (Headings)"/>
                <a:ea typeface="Times New Roman (Headings)"/>
                <a:cs typeface="Times New Roman (Headings)"/>
                <a:sym typeface="Times New Roman (Headings)"/>
              </a:rPr>
            </a:br>
            <a:r>
              <a:rPr sz="968">
                <a:solidFill>
                  <a:srgbClr val="482400"/>
                </a:solidFill>
                <a:latin typeface="Times New Roman (Headings)"/>
                <a:ea typeface="Times New Roman (Headings)"/>
                <a:cs typeface="Times New Roman (Headings)"/>
                <a:sym typeface="Times New Roman (Headings)"/>
              </a:rPr>
              <a:t>The Granger Collection, New York</a:t>
            </a:r>
          </a:p>
        </p:txBody>
      </p:sp>
      <p:pic>
        <p:nvPicPr>
          <p:cNvPr id="195" name="AAABPMX0.jpeg" descr="AAABPMX0.jpg"/>
          <p:cNvPicPr/>
          <p:nvPr/>
        </p:nvPicPr>
        <p:blipFill>
          <a:blip r:embed="rId3">
            <a:extLst/>
          </a:blip>
          <a:stretch>
            <a:fillRect/>
          </a:stretch>
        </p:blipFill>
        <p:spPr>
          <a:xfrm>
            <a:off x="2787650" y="0"/>
            <a:ext cx="4178300" cy="6400800"/>
          </a:xfrm>
          <a:prstGeom prst="rect">
            <a:avLst/>
          </a:prstGeom>
          <a:ln w="12700">
            <a:miter lim="400000"/>
          </a:ln>
        </p:spPr>
      </p:pic>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9" name="Shape 199"/>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sz="3600"/>
            </a:lvl1pPr>
          </a:lstStyle>
          <a:p>
            <a:pPr lvl="0">
              <a:defRPr sz="1800">
                <a:solidFill>
                  <a:srgbClr val="000000"/>
                </a:solidFill>
              </a:defRPr>
            </a:pPr>
            <a:r>
              <a:rPr sz="3600">
                <a:solidFill>
                  <a:srgbClr val="482400"/>
                </a:solidFill>
              </a:rPr>
              <a:t>Realist and Naturalist Literature of Early 20th Century</a:t>
            </a:r>
          </a:p>
        </p:txBody>
      </p:sp>
      <p:sp>
        <p:nvSpPr>
          <p:cNvPr id="200" name="Shape 20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Realist </a:t>
            </a:r>
            <a:r>
              <a:rPr sz="3000"/>
              <a:t>and</a:t>
            </a:r>
            <a:r>
              <a:rPr sz="3000">
                <a:latin typeface="Verdana Bold"/>
                <a:ea typeface="Verdana Bold"/>
                <a:cs typeface="Verdana Bold"/>
                <a:sym typeface="Verdana Bold"/>
              </a:rPr>
              <a:t> naturalist </a:t>
            </a:r>
            <a:r>
              <a:rPr sz="3000"/>
              <a:t>writers brought scientific objectivity and observation to their work, portraying the hypocrisy and brutality of the bourgeois life</a:t>
            </a:r>
            <a:endParaRPr sz="3000"/>
          </a:p>
          <a:p>
            <a:pPr lvl="0">
              <a:buBlip>
                <a:blip r:embed="rId2"/>
              </a:buBlip>
              <a:defRPr sz="1800"/>
            </a:pPr>
            <a:r>
              <a:rPr sz="3000"/>
              <a:t>Famous early realist writers included </a:t>
            </a:r>
            <a:r>
              <a:rPr sz="3000">
                <a:latin typeface="Verdana Bold"/>
                <a:ea typeface="Verdana Bold"/>
                <a:cs typeface="Verdana Bold"/>
                <a:sym typeface="Verdana Bold"/>
              </a:rPr>
              <a:t>Charles Dickens, Honore de Balzac, </a:t>
            </a:r>
            <a:r>
              <a:rPr sz="3000"/>
              <a:t>and</a:t>
            </a:r>
            <a:r>
              <a:rPr sz="3000">
                <a:latin typeface="Verdana Bold"/>
                <a:ea typeface="Verdana Bold"/>
                <a:cs typeface="Verdana Bold"/>
                <a:sym typeface="Verdana Bold"/>
              </a:rPr>
              <a:t> George Eliot</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 name="Shape 202"/>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sz="3600"/>
            </a:lvl1pPr>
          </a:lstStyle>
          <a:p>
            <a:pPr lvl="0">
              <a:defRPr sz="1800">
                <a:solidFill>
                  <a:srgbClr val="000000"/>
                </a:solidFill>
              </a:defRPr>
            </a:pPr>
            <a:r>
              <a:rPr sz="3600">
                <a:solidFill>
                  <a:srgbClr val="482400"/>
                </a:solidFill>
              </a:rPr>
              <a:t>Realist and Naturalist Literature of Early 20th Century (cont.)</a:t>
            </a:r>
          </a:p>
        </p:txBody>
      </p:sp>
      <p:sp>
        <p:nvSpPr>
          <p:cNvPr id="203" name="Shape 20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Gustave Flaubert </a:t>
            </a:r>
            <a:r>
              <a:rPr sz="3000"/>
              <a:t>and</a:t>
            </a:r>
            <a:r>
              <a:rPr sz="3000">
                <a:latin typeface="Verdana Bold"/>
                <a:ea typeface="Verdana Bold"/>
                <a:cs typeface="Verdana Bold"/>
                <a:sym typeface="Verdana Bold"/>
              </a:rPr>
              <a:t> Emile Zola </a:t>
            </a:r>
            <a:endParaRPr sz="3000">
              <a:latin typeface="Verdana Bold"/>
              <a:ea typeface="Verdana Bold"/>
              <a:cs typeface="Verdana Bold"/>
              <a:sym typeface="Verdana Bold"/>
            </a:endParaRPr>
          </a:p>
          <a:p>
            <a:pPr lvl="1" marL="742950" indent="-285750">
              <a:spcBef>
                <a:spcPts val="600"/>
              </a:spcBef>
              <a:buBlip>
                <a:blip r:embed="rId3"/>
              </a:buBlip>
              <a:defRPr sz="1800"/>
            </a:pPr>
            <a:r>
              <a:rPr sz="2600"/>
              <a:t>Flaubert in </a:t>
            </a:r>
            <a:r>
              <a:rPr i="1" sz="2600"/>
              <a:t>Madame Bovary </a:t>
            </a:r>
            <a:r>
              <a:rPr sz="2600"/>
              <a:t>(1857) describes colorless and hapless search for love by a woman</a:t>
            </a:r>
            <a:endParaRPr sz="2600"/>
          </a:p>
          <a:p>
            <a:pPr lvl="1" marL="742950" indent="-285750">
              <a:spcBef>
                <a:spcPts val="600"/>
              </a:spcBef>
              <a:buBlip>
                <a:blip r:embed="rId3"/>
              </a:buBlip>
              <a:defRPr sz="1800"/>
            </a:pPr>
            <a:r>
              <a:rPr sz="2600"/>
              <a:t>Zola wrote of alcoholism, prostitution, adultery, and labor strife</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Shape 205"/>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sz="3600"/>
            </a:lvl1pPr>
          </a:lstStyle>
          <a:p>
            <a:pPr lvl="0">
              <a:defRPr sz="1800">
                <a:solidFill>
                  <a:srgbClr val="000000"/>
                </a:solidFill>
              </a:defRPr>
            </a:pPr>
            <a:r>
              <a:rPr sz="3600">
                <a:solidFill>
                  <a:srgbClr val="482400"/>
                </a:solidFill>
              </a:rPr>
              <a:t>Realist and Naturalist Literature of Early 20th Century (cont.)</a:t>
            </a:r>
          </a:p>
        </p:txBody>
      </p:sp>
      <p:sp>
        <p:nvSpPr>
          <p:cNvPr id="206" name="Shape 20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Henrik Ibsen </a:t>
            </a:r>
            <a:r>
              <a:rPr sz="3000"/>
              <a:t>and </a:t>
            </a:r>
            <a:r>
              <a:rPr sz="3000">
                <a:latin typeface="Verdana Bold"/>
                <a:ea typeface="Verdana Bold"/>
                <a:cs typeface="Verdana Bold"/>
                <a:sym typeface="Verdana Bold"/>
              </a:rPr>
              <a:t>George Bernard Shaw</a:t>
            </a:r>
            <a:endParaRPr sz="3000">
              <a:latin typeface="Verdana Bold"/>
              <a:ea typeface="Verdana Bold"/>
              <a:cs typeface="Verdana Bold"/>
              <a:sym typeface="Verdana Bold"/>
            </a:endParaRPr>
          </a:p>
          <a:p>
            <a:pPr lvl="1" marL="742950" indent="-285750">
              <a:spcBef>
                <a:spcPts val="600"/>
              </a:spcBef>
              <a:buBlip>
                <a:blip r:embed="rId3"/>
              </a:buBlip>
              <a:defRPr sz="1800"/>
            </a:pPr>
            <a:r>
              <a:rPr sz="2600"/>
              <a:t>Ibsen in his works strips away the illusory mask of middle-class morality</a:t>
            </a:r>
            <a:endParaRPr sz="2600"/>
          </a:p>
          <a:p>
            <a:pPr lvl="1" marL="742950" indent="-285750">
              <a:spcBef>
                <a:spcPts val="600"/>
              </a:spcBef>
              <a:buBlip>
                <a:blip r:embed="rId3"/>
              </a:buBlip>
              <a:defRPr sz="1800"/>
            </a:pPr>
            <a:r>
              <a:rPr sz="2600"/>
              <a:t>Shaw defended Ibsen and wrote against romanticism and false respectability</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Modernism in Literature </a:t>
            </a:r>
            <a:br>
              <a:rPr sz="4000">
                <a:solidFill>
                  <a:srgbClr val="482400"/>
                </a:solidFill>
              </a:rPr>
            </a:br>
            <a:r>
              <a:rPr sz="4000">
                <a:solidFill>
                  <a:srgbClr val="482400"/>
                </a:solidFill>
              </a:rPr>
              <a:t>of Early 20th Century</a:t>
            </a:r>
          </a:p>
        </p:txBody>
      </p:sp>
      <p:sp>
        <p:nvSpPr>
          <p:cNvPr id="209" name="Shape 20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Modernism </a:t>
            </a:r>
            <a:r>
              <a:rPr sz="3000"/>
              <a:t>– critical of middle class society, but more concerned with beauty than social issues</a:t>
            </a:r>
            <a:endParaRPr sz="3000"/>
          </a:p>
          <a:p>
            <a:pPr lvl="0">
              <a:buBlip>
                <a:blip r:embed="rId2"/>
              </a:buBlip>
              <a:defRPr sz="1800"/>
            </a:pPr>
            <a:r>
              <a:rPr sz="3000">
                <a:latin typeface="Verdana Bold"/>
                <a:ea typeface="Verdana Bold"/>
                <a:cs typeface="Verdana Bold"/>
                <a:sym typeface="Verdana Bold"/>
              </a:rPr>
              <a:t>Keynesian economics – John Maynard Keynes </a:t>
            </a:r>
            <a:r>
              <a:rPr sz="3000"/>
              <a:t>claimed governments spent their way out of depressions by running deficits to encourage employment and the production of goods</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Shape 21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Modernism in Literature </a:t>
            </a:r>
            <a:br>
              <a:rPr sz="4000">
                <a:solidFill>
                  <a:srgbClr val="482400"/>
                </a:solidFill>
              </a:rPr>
            </a:br>
            <a:r>
              <a:rPr sz="4000">
                <a:solidFill>
                  <a:srgbClr val="482400"/>
                </a:solidFill>
              </a:rPr>
              <a:t>of Early 20th Century (cont.)</a:t>
            </a:r>
          </a:p>
        </p:txBody>
      </p:sp>
      <p:sp>
        <p:nvSpPr>
          <p:cNvPr id="212" name="Shape 21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Famous modernist writers:</a:t>
            </a:r>
            <a:endParaRPr sz="3000"/>
          </a:p>
          <a:p>
            <a:pPr lvl="1" marL="742950" indent="-285750">
              <a:spcBef>
                <a:spcPts val="600"/>
              </a:spcBef>
              <a:buBlip>
                <a:blip r:embed="rId3"/>
              </a:buBlip>
              <a:defRPr sz="1800"/>
            </a:pPr>
            <a:r>
              <a:rPr sz="2600">
                <a:latin typeface="Verdana Bold"/>
                <a:ea typeface="Verdana Bold"/>
                <a:cs typeface="Verdana Bold"/>
                <a:sym typeface="Verdana Bold"/>
              </a:rPr>
              <a:t>Virginia Woolf </a:t>
            </a:r>
            <a:r>
              <a:rPr sz="2600"/>
              <a:t>– portrayed individuals seeking to make their way in a world with most 19th century social and moral certainties removed</a:t>
            </a:r>
            <a:endParaRPr sz="2600"/>
          </a:p>
          <a:p>
            <a:pPr lvl="1" marL="742950" indent="-285750">
              <a:spcBef>
                <a:spcPts val="600"/>
              </a:spcBef>
              <a:buBlip>
                <a:blip r:embed="rId3"/>
              </a:buBlip>
              <a:defRPr sz="1800"/>
            </a:pPr>
            <a:r>
              <a:rPr sz="2600">
                <a:latin typeface="Verdana Bold"/>
                <a:ea typeface="Verdana Bold"/>
                <a:cs typeface="Verdana Bold"/>
                <a:sym typeface="Verdana Bold"/>
              </a:rPr>
              <a:t>Thomas Mann </a:t>
            </a:r>
            <a:r>
              <a:rPr sz="2600"/>
              <a:t>– explored social experience of middle-class Germans</a:t>
            </a:r>
            <a:endParaRPr sz="2600"/>
          </a:p>
          <a:p>
            <a:pPr lvl="1" marL="742950" indent="-285750">
              <a:spcBef>
                <a:spcPts val="600"/>
              </a:spcBef>
              <a:buBlip>
                <a:blip r:embed="rId3"/>
              </a:buBlip>
              <a:defRPr sz="1800"/>
            </a:pPr>
            <a:r>
              <a:rPr sz="2600">
                <a:latin typeface="Verdana Bold"/>
                <a:ea typeface="Verdana Bold"/>
                <a:cs typeface="Verdana Bold"/>
                <a:sym typeface="Verdana Bold"/>
              </a:rPr>
              <a:t>James Joyce </a:t>
            </a:r>
            <a:r>
              <a:rPr sz="2600"/>
              <a:t>– wrote famous novel, </a:t>
            </a:r>
            <a:r>
              <a:rPr i="1" sz="2600"/>
              <a:t>Ulysses </a:t>
            </a:r>
            <a:r>
              <a:rPr sz="2600"/>
              <a:t>(1922) </a:t>
            </a:r>
          </a:p>
        </p:txBody>
      </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Shape 214"/>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Marcel Proust’s multivolume </a:t>
            </a:r>
            <a:r>
              <a:rPr i="1" sz="1100">
                <a:solidFill>
                  <a:srgbClr val="482400"/>
                </a:solidFill>
                <a:latin typeface="Arial"/>
                <a:ea typeface="Arial"/>
                <a:cs typeface="Arial"/>
                <a:sym typeface="Arial"/>
              </a:rPr>
              <a:t>In Search of Time Past (A la Recherche du Temps Perdu)</a:t>
            </a:r>
            <a:r>
              <a:rPr sz="1100">
                <a:solidFill>
                  <a:srgbClr val="482400"/>
                </a:solidFill>
                <a:latin typeface="Arial"/>
                <a:ea typeface="Arial"/>
                <a:cs typeface="Arial"/>
                <a:sym typeface="Arial"/>
              </a:rPr>
              <a:t>, which was published between 1913 and 1927, was one of the most significant modernist novels.</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 Bettmann/CORBIS</a:t>
            </a:r>
          </a:p>
        </p:txBody>
      </p:sp>
      <p:pic>
        <p:nvPicPr>
          <p:cNvPr id="215" name="AACSJOP0.jpeg" descr="AACSJOP0.jpg"/>
          <p:cNvPicPr/>
          <p:nvPr/>
        </p:nvPicPr>
        <p:blipFill>
          <a:blip r:embed="rId3">
            <a:extLst/>
          </a:blip>
          <a:stretch>
            <a:fillRect/>
          </a:stretch>
        </p:blipFill>
        <p:spPr>
          <a:xfrm>
            <a:off x="2216150" y="0"/>
            <a:ext cx="5321300" cy="6400800"/>
          </a:xfrm>
          <a:prstGeom prst="rect">
            <a:avLst/>
          </a:prstGeom>
          <a:ln w="12700">
            <a:miter lim="400000"/>
          </a:ln>
        </p:spPr>
      </p:pic>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Advances in Reading and Primary Education</a:t>
            </a:r>
          </a:p>
        </p:txBody>
      </p:sp>
      <p:sp>
        <p:nvSpPr>
          <p:cNvPr id="127" name="Shape 12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85% literacy rates in Britain, France, Belgium, Netherlands, Germany, and Scandinavia; far lower rates in Italy, Spain, Russia, Austria-Hungary, and the Balkans</a:t>
            </a:r>
            <a:endParaRPr sz="3000"/>
          </a:p>
          <a:p>
            <a:pPr lvl="0">
              <a:buBlip>
                <a:blip r:embed="rId2"/>
              </a:buBlip>
              <a:defRPr sz="1800"/>
            </a:pPr>
            <a:r>
              <a:rPr sz="3000"/>
              <a:t>Liberals and conservatives call for more primary education and literacy</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Modern Art</a:t>
            </a:r>
          </a:p>
        </p:txBody>
      </p:sp>
      <p:sp>
        <p:nvSpPr>
          <p:cNvPr id="220" name="Shape 22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Impressionism </a:t>
            </a:r>
            <a:endParaRPr sz="3000">
              <a:latin typeface="Verdana Bold"/>
              <a:ea typeface="Verdana Bold"/>
              <a:cs typeface="Verdana Bold"/>
              <a:sym typeface="Verdana Bold"/>
            </a:endParaRPr>
          </a:p>
          <a:p>
            <a:pPr lvl="1" marL="742950" indent="-285750">
              <a:spcBef>
                <a:spcPts val="600"/>
              </a:spcBef>
              <a:buBlip>
                <a:blip r:embed="rId3"/>
              </a:buBlip>
              <a:defRPr sz="1800"/>
            </a:pPr>
            <a:r>
              <a:rPr sz="2600"/>
              <a:t>Concentrated on modern life, using light, color, and the momentary, largely unfocused visual experience of the social landscape</a:t>
            </a:r>
            <a:endParaRPr sz="2600"/>
          </a:p>
          <a:p>
            <a:pPr lvl="1" marL="742950" indent="-285750">
              <a:spcBef>
                <a:spcPts val="600"/>
              </a:spcBef>
              <a:buBlip>
                <a:blip r:embed="rId3"/>
              </a:buBlip>
              <a:defRPr sz="1800"/>
            </a:pPr>
            <a:r>
              <a:rPr sz="2600"/>
              <a:t>Famous impressionists included </a:t>
            </a:r>
            <a:r>
              <a:rPr sz="2600">
                <a:latin typeface="Verdana Bold"/>
                <a:ea typeface="Verdana Bold"/>
                <a:cs typeface="Verdana Bold"/>
                <a:sym typeface="Verdana Bold"/>
              </a:rPr>
              <a:t>Edward Manet, Claude Monet, Pierre-Auguste Renoir, </a:t>
            </a:r>
            <a:r>
              <a:rPr sz="2600"/>
              <a:t>and </a:t>
            </a:r>
            <a:r>
              <a:rPr sz="2600">
                <a:latin typeface="Verdana Bold"/>
                <a:ea typeface="Verdana Bold"/>
                <a:cs typeface="Verdana Bold"/>
                <a:sym typeface="Verdana Bold"/>
              </a:rPr>
              <a:t>Edgar Degas</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Shape 22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Modern Art (cont.)</a:t>
            </a:r>
          </a:p>
        </p:txBody>
      </p:sp>
      <p:sp>
        <p:nvSpPr>
          <p:cNvPr id="223" name="Shape 22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Post-Impressionism </a:t>
            </a:r>
            <a:endParaRPr sz="3000">
              <a:latin typeface="Verdana Bold"/>
              <a:ea typeface="Verdana Bold"/>
              <a:cs typeface="Verdana Bold"/>
              <a:sym typeface="Verdana Bold"/>
            </a:endParaRPr>
          </a:p>
          <a:p>
            <a:pPr lvl="1" marL="742950" indent="-285750">
              <a:spcBef>
                <a:spcPts val="600"/>
              </a:spcBef>
              <a:buBlip>
                <a:blip r:embed="rId3"/>
              </a:buBlip>
              <a:defRPr sz="1800"/>
            </a:pPr>
            <a:r>
              <a:rPr sz="2600"/>
              <a:t>Form and structure, rather than the impression of the movement, marked these works</a:t>
            </a:r>
            <a:endParaRPr sz="2600"/>
          </a:p>
          <a:p>
            <a:pPr lvl="1" marL="742950" indent="-285750">
              <a:spcBef>
                <a:spcPts val="600"/>
              </a:spcBef>
              <a:buBlip>
                <a:blip r:embed="rId3"/>
              </a:buBlip>
              <a:defRPr sz="1800"/>
            </a:pPr>
            <a:r>
              <a:rPr sz="2600"/>
              <a:t>Famous post-impressionists included </a:t>
            </a:r>
            <a:r>
              <a:rPr sz="2600">
                <a:latin typeface="Verdana Bold"/>
                <a:ea typeface="Verdana Bold"/>
                <a:cs typeface="Verdana Bold"/>
                <a:sym typeface="Verdana Bold"/>
              </a:rPr>
              <a:t>Georges Seurat, Paul Cezanne, Vincent Van Gogh</a:t>
            </a:r>
            <a:r>
              <a:rPr sz="2600"/>
              <a:t>, and </a:t>
            </a:r>
            <a:r>
              <a:rPr sz="2600">
                <a:latin typeface="Verdana Bold"/>
                <a:ea typeface="Verdana Bold"/>
                <a:cs typeface="Verdana Bold"/>
                <a:sym typeface="Verdana Bold"/>
              </a:rPr>
              <a:t>Paul Gauguin</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Modern Art (cont.)</a:t>
            </a:r>
          </a:p>
        </p:txBody>
      </p:sp>
      <p:sp>
        <p:nvSpPr>
          <p:cNvPr id="226" name="Shape 22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Cubism</a:t>
            </a:r>
            <a:endParaRPr sz="3000">
              <a:latin typeface="Verdana Bold"/>
              <a:ea typeface="Verdana Bold"/>
              <a:cs typeface="Verdana Bold"/>
              <a:sym typeface="Verdana Bold"/>
            </a:endParaRPr>
          </a:p>
          <a:p>
            <a:pPr lvl="1" marL="742950" indent="-285750">
              <a:spcBef>
                <a:spcPts val="600"/>
              </a:spcBef>
              <a:buBlip>
                <a:blip r:embed="rId3"/>
              </a:buBlip>
              <a:defRPr sz="1800"/>
            </a:pPr>
            <a:r>
              <a:rPr sz="2600"/>
              <a:t>Instead of painting as a window to the real world, painting was an autonomous realm of art itself with no purpose beyond itself</a:t>
            </a:r>
            <a:endParaRPr sz="2600"/>
          </a:p>
          <a:p>
            <a:pPr lvl="1" marL="742950" indent="-285750">
              <a:spcBef>
                <a:spcPts val="600"/>
              </a:spcBef>
              <a:buBlip>
                <a:blip r:embed="rId3"/>
              </a:buBlip>
              <a:defRPr sz="1800"/>
            </a:pPr>
            <a:r>
              <a:rPr sz="2600"/>
              <a:t>Famous cubists were </a:t>
            </a:r>
            <a:r>
              <a:rPr sz="2600">
                <a:latin typeface="Verdana Bold"/>
                <a:ea typeface="Verdana Bold"/>
                <a:cs typeface="Verdana Bold"/>
                <a:sym typeface="Verdana Bold"/>
              </a:rPr>
              <a:t>Georges Braque </a:t>
            </a:r>
            <a:r>
              <a:rPr sz="2600"/>
              <a:t>and </a:t>
            </a:r>
            <a:r>
              <a:rPr sz="2600">
                <a:latin typeface="Verdana Bold"/>
                <a:ea typeface="Verdana Bold"/>
                <a:cs typeface="Verdana Bold"/>
                <a:sym typeface="Verdana Bold"/>
              </a:rPr>
              <a:t>Pablo Picasso</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Édouard Manet (1832–1883), </a:t>
            </a:r>
            <a:r>
              <a:rPr i="1" sz="1100">
                <a:solidFill>
                  <a:srgbClr val="482400"/>
                </a:solidFill>
                <a:latin typeface="Arial"/>
                <a:ea typeface="Arial"/>
                <a:cs typeface="Arial"/>
                <a:sym typeface="Arial"/>
              </a:rPr>
              <a:t>A Bar at the Folies-Bergère</a:t>
            </a:r>
            <a:r>
              <a:rPr sz="1100">
                <a:solidFill>
                  <a:srgbClr val="482400"/>
                </a:solidFill>
                <a:latin typeface="Arial"/>
                <a:ea typeface="Arial"/>
                <a:cs typeface="Arial"/>
                <a:sym typeface="Arial"/>
              </a:rPr>
              <a:t>, 1882.</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Oil on canvas, 96 × 130 cm./</a:t>
            </a:r>
            <a:r>
              <a:rPr sz="1100">
                <a:latin typeface="Arial"/>
                <a:ea typeface="Arial"/>
                <a:cs typeface="Arial"/>
                <a:sym typeface="Arial"/>
              </a:rPr>
              <a:t>Peter Barritt/SuperStock/Alamy</a:t>
            </a:r>
          </a:p>
        </p:txBody>
      </p:sp>
      <p:pic>
        <p:nvPicPr>
          <p:cNvPr id="229" name="AABRXFR0.jpeg" descr="AABRXFR0.jpg"/>
          <p:cNvPicPr/>
          <p:nvPr/>
        </p:nvPicPr>
        <p:blipFill>
          <a:blip r:embed="rId3">
            <a:extLst/>
          </a:blip>
          <a:stretch>
            <a:fillRect/>
          </a:stretch>
        </p:blipFill>
        <p:spPr>
          <a:xfrm>
            <a:off x="685800" y="61912"/>
            <a:ext cx="8477250" cy="6262688"/>
          </a:xfrm>
          <a:prstGeom prst="rect">
            <a:avLst/>
          </a:prstGeom>
          <a:ln w="12700">
            <a:miter lim="400000"/>
          </a:ln>
        </p:spPr>
      </p:pic>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Georges Seurat, </a:t>
            </a:r>
            <a:r>
              <a:rPr i="1" sz="1100">
                <a:solidFill>
                  <a:srgbClr val="482400"/>
                </a:solidFill>
                <a:latin typeface="Arial"/>
                <a:ea typeface="Arial"/>
                <a:cs typeface="Arial"/>
                <a:sym typeface="Arial"/>
              </a:rPr>
              <a:t>A Sunday Afternoon on the Island of La Grande Jatte</a:t>
            </a:r>
            <a:r>
              <a:rPr sz="1100">
                <a:solidFill>
                  <a:srgbClr val="482400"/>
                </a:solidFill>
                <a:latin typeface="Arial"/>
                <a:ea typeface="Arial"/>
                <a:cs typeface="Arial"/>
                <a:sym typeface="Arial"/>
              </a:rPr>
              <a:t>, 1884–1886.</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Oil on canvas. 81 3/4 × 121 1/4 in. (2.07 × 3.08 m). Helen Birch Bartlett Memorial Collection. 1926.224. Reproduction, The Art Institute of Chicago. Photograph ©, The Art Institute of Chicago—All rights reserved</a:t>
            </a:r>
          </a:p>
        </p:txBody>
      </p:sp>
      <p:pic>
        <p:nvPicPr>
          <p:cNvPr id="234" name="AAEEFZJ0.jpeg" descr="AAEEFZJ0.jpg"/>
          <p:cNvPicPr/>
          <p:nvPr/>
        </p:nvPicPr>
        <p:blipFill>
          <a:blip r:embed="rId3">
            <a:extLst/>
          </a:blip>
          <a:stretch>
            <a:fillRect/>
          </a:stretch>
        </p:blipFill>
        <p:spPr>
          <a:xfrm>
            <a:off x="685800" y="395287"/>
            <a:ext cx="8477250" cy="5624513"/>
          </a:xfrm>
          <a:prstGeom prst="rect">
            <a:avLst/>
          </a:prstGeom>
          <a:ln w="12700">
            <a:miter lim="400000"/>
          </a:ln>
        </p:spPr>
      </p:pic>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Shape 238"/>
          <p:cNvSpPr/>
          <p:nvPr>
            <p:ph type="title" idx="4294967295"/>
          </p:nvPr>
        </p:nvSpPr>
        <p:spPr>
          <a:xfrm>
            <a:off x="3733800" y="2857500"/>
            <a:ext cx="2286001" cy="1143001"/>
          </a:xfrm>
          <a:prstGeom prst="rect">
            <a:avLst/>
          </a:prstGeom>
        </p:spPr>
        <p:txBody>
          <a:bodyPr lIns="0" tIns="0" rIns="0" bIns="0">
            <a:normAutofit fontScale="100000" lnSpcReduction="0"/>
          </a:bodyPr>
          <a:lstStyle/>
          <a:p>
            <a:pPr lvl="0" defTabSz="704087">
              <a:defRPr sz="1800">
                <a:solidFill>
                  <a:srgbClr val="000000"/>
                </a:solidFill>
              </a:defRPr>
            </a:pPr>
            <a:r>
              <a:rPr sz="846">
                <a:solidFill>
                  <a:srgbClr val="482400"/>
                </a:solidFill>
                <a:latin typeface="Arial"/>
                <a:ea typeface="Arial"/>
                <a:cs typeface="Arial"/>
                <a:sym typeface="Arial"/>
              </a:rPr>
              <a:t>Georges Braque, </a:t>
            </a:r>
            <a:r>
              <a:rPr i="1" sz="846">
                <a:solidFill>
                  <a:srgbClr val="482400"/>
                </a:solidFill>
                <a:latin typeface="Arial"/>
                <a:ea typeface="Arial"/>
                <a:cs typeface="Arial"/>
                <a:sym typeface="Arial"/>
              </a:rPr>
              <a:t>Violin and Palette </a:t>
            </a:r>
            <a:r>
              <a:rPr sz="846">
                <a:solidFill>
                  <a:srgbClr val="482400"/>
                </a:solidFill>
                <a:latin typeface="Arial"/>
                <a:ea typeface="Arial"/>
                <a:cs typeface="Arial"/>
                <a:sym typeface="Arial"/>
              </a:rPr>
              <a:t>1909–1910. Autumn 1909.</a:t>
            </a:r>
            <a:br>
              <a:rPr sz="846">
                <a:solidFill>
                  <a:srgbClr val="482400"/>
                </a:solidFill>
                <a:latin typeface="Arial"/>
                <a:ea typeface="Arial"/>
                <a:cs typeface="Arial"/>
                <a:sym typeface="Arial"/>
              </a:rPr>
            </a:br>
            <a:r>
              <a:rPr sz="846">
                <a:solidFill>
                  <a:srgbClr val="482400"/>
                </a:solidFill>
                <a:latin typeface="Arial"/>
                <a:ea typeface="Arial"/>
                <a:cs typeface="Arial"/>
                <a:sym typeface="Arial"/>
              </a:rPr>
              <a:t>Oil on canvas. 91.7 × 42.8 cm (36 1/8 × 16 7/8 inches). Solomon R. Guggenheim Museum, New York, 54.1412. Photograph by Lee B. Ewing © The Solomon R. Guggenheim Foundation, New York. © 2004 Artists Rights Society (ARS), New York/ADAGP, Paris</a:t>
            </a:r>
          </a:p>
        </p:txBody>
      </p:sp>
      <p:pic>
        <p:nvPicPr>
          <p:cNvPr id="239" name="AABQIPI0.jpeg" descr="AABQIPI0.jpg"/>
          <p:cNvPicPr/>
          <p:nvPr/>
        </p:nvPicPr>
        <p:blipFill>
          <a:blip r:embed="rId3">
            <a:extLst/>
          </a:blip>
          <a:stretch>
            <a:fillRect/>
          </a:stretch>
        </p:blipFill>
        <p:spPr>
          <a:xfrm>
            <a:off x="3405187" y="0"/>
            <a:ext cx="2943226" cy="6400800"/>
          </a:xfrm>
          <a:prstGeom prst="rect">
            <a:avLst/>
          </a:prstGeom>
          <a:ln w="12700">
            <a:miter lim="400000"/>
          </a:ln>
        </p:spPr>
      </p:pic>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Friedrich Nietzsche</a:t>
            </a:r>
          </a:p>
        </p:txBody>
      </p:sp>
      <p:sp>
        <p:nvSpPr>
          <p:cNvPr id="244" name="Shape 24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Questioned rational thinking, Christianity, democracy, nationalism, science, and progress</a:t>
            </a:r>
            <a:endParaRPr sz="3000"/>
          </a:p>
          <a:p>
            <a:pPr lvl="0">
              <a:buBlip>
                <a:blip r:embed="rId2"/>
              </a:buBlip>
              <a:defRPr sz="1800"/>
            </a:pPr>
            <a:r>
              <a:rPr sz="3000"/>
              <a:t>In The </a:t>
            </a:r>
            <a:r>
              <a:rPr i="1" sz="3000"/>
              <a:t>Birth of Tragedy </a:t>
            </a:r>
            <a:r>
              <a:rPr sz="3000"/>
              <a:t>(1872), he argued the non-rational aspects of human nature are as noble as rational characteristics</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Friedrich Nietzsche (cont.)</a:t>
            </a:r>
          </a:p>
        </p:txBody>
      </p:sp>
      <p:sp>
        <p:nvSpPr>
          <p:cNvPr id="247" name="Shape 24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Declared the death of God</a:t>
            </a:r>
            <a:endParaRPr sz="3000"/>
          </a:p>
          <a:p>
            <a:pPr lvl="0">
              <a:buBlip>
                <a:blip r:embed="rId2"/>
              </a:buBlip>
              <a:defRPr sz="1800"/>
            </a:pPr>
            <a:r>
              <a:rPr sz="3000"/>
              <a:t>Critical of racism and anti-Semitism</a:t>
            </a:r>
            <a:endParaRPr sz="3000"/>
          </a:p>
          <a:p>
            <a:pPr lvl="0">
              <a:buBlip>
                <a:blip r:embed="rId2"/>
              </a:buBlip>
              <a:defRPr sz="1800"/>
            </a:pPr>
            <a:r>
              <a:rPr sz="3000"/>
              <a:t>Sought the heroism he saw in the Greek Homeric age</a:t>
            </a:r>
            <a:endParaRPr sz="3000"/>
          </a:p>
          <a:p>
            <a:pPr lvl="0">
              <a:buBlip>
                <a:blip r:embed="rId2"/>
              </a:buBlip>
              <a:defRPr sz="1800"/>
            </a:pPr>
            <a:r>
              <a:rPr sz="3000"/>
              <a:t>Appealed to feelings and emotions in questioning rationalism</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Shape 24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Psychoanalysis – </a:t>
            </a:r>
            <a:br>
              <a:rPr sz="4000">
                <a:solidFill>
                  <a:srgbClr val="482400"/>
                </a:solidFill>
              </a:rPr>
            </a:br>
            <a:r>
              <a:rPr sz="4000">
                <a:solidFill>
                  <a:srgbClr val="482400"/>
                </a:solidFill>
                <a:latin typeface="Verdana Bold"/>
                <a:ea typeface="Verdana Bold"/>
                <a:cs typeface="Verdana Bold"/>
                <a:sym typeface="Verdana Bold"/>
              </a:rPr>
              <a:t>Freud and Jung</a:t>
            </a:r>
          </a:p>
        </p:txBody>
      </p:sp>
      <p:sp>
        <p:nvSpPr>
          <p:cNvPr id="250" name="Shape 25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Sigmund Freud</a:t>
            </a:r>
            <a:r>
              <a:rPr sz="3000"/>
              <a:t>’s early theories </a:t>
            </a:r>
            <a:endParaRPr sz="3000"/>
          </a:p>
          <a:p>
            <a:pPr lvl="1" marL="742950" indent="-285750">
              <a:spcBef>
                <a:spcPts val="600"/>
              </a:spcBef>
              <a:buBlip>
                <a:blip r:embed="rId3"/>
              </a:buBlip>
              <a:defRPr sz="1800"/>
            </a:pPr>
            <a:r>
              <a:rPr sz="2600"/>
              <a:t>Early studies were on psychic disorders</a:t>
            </a:r>
            <a:endParaRPr sz="2600"/>
          </a:p>
          <a:p>
            <a:pPr lvl="1" marL="742950" indent="-285750">
              <a:spcBef>
                <a:spcPts val="600"/>
              </a:spcBef>
              <a:buBlip>
                <a:blip r:embed="rId3"/>
              </a:buBlip>
              <a:defRPr sz="1800"/>
            </a:pPr>
            <a:r>
              <a:rPr sz="2600"/>
              <a:t>Theorized that human beings are sexual from birth through adulthood</a:t>
            </a:r>
            <a:endParaRPr sz="2600"/>
          </a:p>
          <a:p>
            <a:pPr lvl="1" marL="742950" indent="-285750">
              <a:spcBef>
                <a:spcPts val="600"/>
              </a:spcBef>
              <a:buBlip>
                <a:blip r:embed="rId3"/>
              </a:buBlip>
              <a:defRPr sz="1800"/>
            </a:pPr>
            <a:r>
              <a:rPr sz="2600"/>
              <a:t>Sexuality is one of the bases of mental order and disorder</a:t>
            </a:r>
            <a:endParaRPr sz="2600"/>
          </a:p>
          <a:p>
            <a:pPr lvl="0">
              <a:buBlip>
                <a:blip r:embed="rId2"/>
              </a:buBlip>
              <a:defRPr sz="1800"/>
            </a:pPr>
            <a:r>
              <a:rPr sz="3000"/>
              <a:t>Freud and dreams – argued that unconscious drives and desires contribute to conscious behavior</a:t>
            </a:r>
          </a:p>
        </p:txBody>
      </p:sp>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Shape 25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Psychoanalysis – </a:t>
            </a:r>
            <a:br>
              <a:rPr sz="4000">
                <a:solidFill>
                  <a:srgbClr val="482400"/>
                </a:solidFill>
              </a:rPr>
            </a:br>
            <a:r>
              <a:rPr sz="4000">
                <a:solidFill>
                  <a:srgbClr val="482400"/>
                </a:solidFill>
                <a:latin typeface="Verdana Bold"/>
                <a:ea typeface="Verdana Bold"/>
                <a:cs typeface="Verdana Bold"/>
                <a:sym typeface="Verdana Bold"/>
              </a:rPr>
              <a:t>Freud and Jung </a:t>
            </a:r>
            <a:r>
              <a:rPr sz="4000">
                <a:solidFill>
                  <a:srgbClr val="482400"/>
                </a:solidFill>
              </a:rPr>
              <a:t>(cont.)</a:t>
            </a:r>
          </a:p>
        </p:txBody>
      </p:sp>
      <p:sp>
        <p:nvSpPr>
          <p:cNvPr id="253" name="Shape 25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Freud’s later thought – internal mind is based on the struggle of three entities</a:t>
            </a:r>
            <a:endParaRPr sz="3000"/>
          </a:p>
          <a:p>
            <a:pPr lvl="1" marL="742950" indent="-285750">
              <a:spcBef>
                <a:spcPts val="600"/>
              </a:spcBef>
              <a:buBlip>
                <a:blip r:embed="rId3"/>
              </a:buBlip>
              <a:defRPr sz="1800"/>
            </a:pPr>
            <a:r>
              <a:rPr sz="2600">
                <a:latin typeface="Verdana Bold"/>
                <a:ea typeface="Verdana Bold"/>
                <a:cs typeface="Verdana Bold"/>
                <a:sym typeface="Verdana Bold"/>
              </a:rPr>
              <a:t>Id </a:t>
            </a:r>
            <a:r>
              <a:rPr sz="2600"/>
              <a:t>– amoral, irrational, driving instincts of sexual gratification</a:t>
            </a:r>
            <a:endParaRPr sz="2600"/>
          </a:p>
          <a:p>
            <a:pPr lvl="1" marL="742950" indent="-285750">
              <a:spcBef>
                <a:spcPts val="600"/>
              </a:spcBef>
              <a:buBlip>
                <a:blip r:embed="rId3"/>
              </a:buBlip>
              <a:defRPr sz="1800"/>
            </a:pPr>
            <a:r>
              <a:rPr sz="2600">
                <a:latin typeface="Verdana Bold"/>
                <a:ea typeface="Verdana Bold"/>
                <a:cs typeface="Verdana Bold"/>
                <a:sym typeface="Verdana Bold"/>
              </a:rPr>
              <a:t>Superego </a:t>
            </a:r>
            <a:r>
              <a:rPr sz="2600"/>
              <a:t>– the external moral imperatives and expectations imposed on the personality by society and culture</a:t>
            </a:r>
            <a:endParaRPr sz="2600"/>
          </a:p>
          <a:p>
            <a:pPr lvl="1" marL="742950" indent="-285750">
              <a:spcBef>
                <a:spcPts val="600"/>
              </a:spcBef>
              <a:buBlip>
                <a:blip r:embed="rId3"/>
              </a:buBlip>
              <a:defRPr sz="1800"/>
            </a:pPr>
            <a:r>
              <a:rPr sz="2600">
                <a:latin typeface="Verdana Bold"/>
                <a:ea typeface="Verdana Bold"/>
                <a:cs typeface="Verdana Bold"/>
                <a:sym typeface="Verdana Bold"/>
              </a:rPr>
              <a:t>Ego </a:t>
            </a:r>
            <a:r>
              <a:rPr sz="2600"/>
              <a:t>– mediates the impulses of the id with the morals of the superego</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96111">
              <a:defRPr sz="1800">
                <a:solidFill>
                  <a:srgbClr val="000000"/>
                </a:solidFill>
              </a:defRPr>
            </a:pPr>
            <a:r>
              <a:rPr sz="1078">
                <a:solidFill>
                  <a:srgbClr val="482400"/>
                </a:solidFill>
                <a:latin typeface="Arial"/>
                <a:ea typeface="Arial"/>
                <a:cs typeface="Arial"/>
                <a:sym typeface="Arial"/>
              </a:rPr>
              <a:t>Public education became widespread in Europe during the second half of the nineteenth century and women came to dominate the profession of school teaching, especially at the elementary level. This 1905 photograph shows English schoolchildren going through morning drills.</a:t>
            </a:r>
            <a:br>
              <a:rPr sz="1078">
                <a:solidFill>
                  <a:srgbClr val="482400"/>
                </a:solidFill>
                <a:latin typeface="Arial"/>
                <a:ea typeface="Arial"/>
                <a:cs typeface="Arial"/>
                <a:sym typeface="Arial"/>
              </a:rPr>
            </a:br>
            <a:r>
              <a:rPr sz="1078">
                <a:solidFill>
                  <a:srgbClr val="482400"/>
                </a:solidFill>
                <a:latin typeface="Arial"/>
                <a:ea typeface="Arial"/>
                <a:cs typeface="Arial"/>
                <a:sym typeface="Arial"/>
              </a:rPr>
              <a:t>© Hulton-Deutsch Collection/CORBIS</a:t>
            </a:r>
          </a:p>
        </p:txBody>
      </p:sp>
      <p:pic>
        <p:nvPicPr>
          <p:cNvPr id="130" name="AAAHKEH0.jpeg" descr="AAAHKEH0.jpg"/>
          <p:cNvPicPr/>
          <p:nvPr/>
        </p:nvPicPr>
        <p:blipFill>
          <a:blip r:embed="rId3">
            <a:extLst/>
          </a:blip>
          <a:stretch>
            <a:fillRect/>
          </a:stretch>
        </p:blipFill>
        <p:spPr>
          <a:xfrm>
            <a:off x="685800" y="1447800"/>
            <a:ext cx="8477250" cy="3973513"/>
          </a:xfrm>
          <a:prstGeom prst="rect">
            <a:avLst/>
          </a:prstGeom>
          <a:ln w="12700">
            <a:miter lim="400000"/>
          </a:ln>
        </p:spPr>
      </p:pic>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Shape 25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Psychoanalysis – </a:t>
            </a:r>
            <a:br>
              <a:rPr sz="4000">
                <a:solidFill>
                  <a:srgbClr val="482400"/>
                </a:solidFill>
              </a:rPr>
            </a:br>
            <a:r>
              <a:rPr sz="4000">
                <a:solidFill>
                  <a:srgbClr val="482400"/>
                </a:solidFill>
                <a:latin typeface="Verdana Bold"/>
                <a:ea typeface="Verdana Bold"/>
                <a:cs typeface="Verdana Bold"/>
                <a:sym typeface="Verdana Bold"/>
              </a:rPr>
              <a:t>Freud and Jung </a:t>
            </a:r>
            <a:r>
              <a:rPr sz="4000">
                <a:solidFill>
                  <a:srgbClr val="482400"/>
                </a:solidFill>
              </a:rPr>
              <a:t>(cont.)</a:t>
            </a:r>
          </a:p>
        </p:txBody>
      </p:sp>
      <p:sp>
        <p:nvSpPr>
          <p:cNvPr id="256" name="Shape 25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Carl Jung </a:t>
            </a:r>
            <a:r>
              <a:rPr sz="3000"/>
              <a:t>– Freud’s student who departs from his teacher’s theories and believes collective memories along with personal experience constitute a human being’s soul; saw value in religion</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 name="Shape 25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In 1909 Freud and his then-devoted disciple Carl Jung visited Clark University in Worcester, Massachusetts, during Freud’s only trip to the United States. Here Freud sits on the right holding a cane. Jung is sitting on the far left.</a:t>
            </a:r>
            <a:br>
              <a:rPr sz="1045">
                <a:solidFill>
                  <a:srgbClr val="482400"/>
                </a:solidFill>
                <a:latin typeface="Arial"/>
                <a:ea typeface="Arial"/>
                <a:cs typeface="Arial"/>
                <a:sym typeface="Arial"/>
              </a:rPr>
            </a:br>
            <a:r>
              <a:rPr sz="1045">
                <a:solidFill>
                  <a:srgbClr val="482400"/>
                </a:solidFill>
                <a:latin typeface="Arial"/>
                <a:ea typeface="Arial"/>
                <a:cs typeface="Arial"/>
                <a:sym typeface="Arial"/>
              </a:rPr>
              <a:t>Archives of the History of American Psychology—The University of Akron. Courtesy Clark University, Special Collections</a:t>
            </a:r>
          </a:p>
        </p:txBody>
      </p:sp>
      <p:pic>
        <p:nvPicPr>
          <p:cNvPr id="259" name="AAAKTWN0.jpeg" descr="AAAKTWN0.jpg"/>
          <p:cNvPicPr/>
          <p:nvPr/>
        </p:nvPicPr>
        <p:blipFill>
          <a:blip r:embed="rId3">
            <a:extLst/>
          </a:blip>
          <a:stretch>
            <a:fillRect/>
          </a:stretch>
        </p:blipFill>
        <p:spPr>
          <a:xfrm>
            <a:off x="685800" y="228600"/>
            <a:ext cx="8477250" cy="5843588"/>
          </a:xfrm>
          <a:prstGeom prst="rect">
            <a:avLst/>
          </a:prstGeom>
          <a:ln w="12700">
            <a:miter lim="400000"/>
          </a:ln>
        </p:spPr>
      </p:pic>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Shape 26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Retreat from Rationalism </a:t>
            </a:r>
            <a:br>
              <a:rPr sz="4000">
                <a:solidFill>
                  <a:srgbClr val="482400"/>
                </a:solidFill>
              </a:rPr>
            </a:br>
            <a:r>
              <a:rPr sz="4000">
                <a:solidFill>
                  <a:srgbClr val="482400"/>
                </a:solidFill>
              </a:rPr>
              <a:t>in Politics</a:t>
            </a:r>
          </a:p>
        </p:txBody>
      </p:sp>
      <p:sp>
        <p:nvSpPr>
          <p:cNvPr id="264" name="Shape 26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latin typeface="Verdana Bold"/>
                <a:ea typeface="Verdana Bold"/>
                <a:cs typeface="Verdana Bold"/>
                <a:sym typeface="Verdana Bold"/>
              </a:rPr>
              <a:t>Max Weber</a:t>
            </a:r>
            <a:r>
              <a:rPr sz="2800"/>
              <a:t> </a:t>
            </a:r>
            <a:endParaRPr sz="2800"/>
          </a:p>
          <a:p>
            <a:pPr lvl="1" marL="720969" indent="-263769">
              <a:lnSpc>
                <a:spcPct val="90000"/>
              </a:lnSpc>
              <a:spcBef>
                <a:spcPts val="500"/>
              </a:spcBef>
              <a:buBlip>
                <a:blip r:embed="rId3"/>
              </a:buBlip>
              <a:defRPr sz="1800"/>
            </a:pPr>
            <a:r>
              <a:rPr sz="2400"/>
              <a:t>Saw bureaucratization as the basic feature of modern social life</a:t>
            </a:r>
            <a:endParaRPr sz="2400"/>
          </a:p>
          <a:p>
            <a:pPr lvl="1" marL="720969" indent="-263769">
              <a:lnSpc>
                <a:spcPct val="90000"/>
              </a:lnSpc>
              <a:spcBef>
                <a:spcPts val="500"/>
              </a:spcBef>
              <a:buBlip>
                <a:blip r:embed="rId3"/>
              </a:buBlip>
              <a:defRPr sz="1800"/>
            </a:pPr>
            <a:r>
              <a:rPr sz="2400"/>
              <a:t>People develop their own self-worth from large organizations</a:t>
            </a:r>
            <a:endParaRPr sz="2400"/>
          </a:p>
          <a:p>
            <a:pPr lvl="1" marL="720969" indent="-263769">
              <a:lnSpc>
                <a:spcPct val="90000"/>
              </a:lnSpc>
              <a:spcBef>
                <a:spcPts val="500"/>
              </a:spcBef>
              <a:buBlip>
                <a:blip r:embed="rId3"/>
              </a:buBlip>
              <a:defRPr sz="1800"/>
            </a:pPr>
            <a:r>
              <a:rPr sz="2400"/>
              <a:t>Non-economic factors might account for developments in human history</a:t>
            </a:r>
            <a:endParaRPr sz="2400"/>
          </a:p>
          <a:p>
            <a:pPr lvl="0" marL="320039" indent="-320039">
              <a:lnSpc>
                <a:spcPct val="90000"/>
              </a:lnSpc>
              <a:spcBef>
                <a:spcPts val="600"/>
              </a:spcBef>
              <a:buBlip>
                <a:blip r:embed="rId2"/>
              </a:buBlip>
              <a:defRPr sz="1800"/>
            </a:pPr>
            <a:r>
              <a:rPr sz="2800">
                <a:latin typeface="Verdana Bold"/>
                <a:ea typeface="Verdana Bold"/>
                <a:cs typeface="Verdana Bold"/>
                <a:sym typeface="Verdana Bold"/>
              </a:rPr>
              <a:t>Collective Behavior</a:t>
            </a:r>
            <a:r>
              <a:rPr sz="2800"/>
              <a:t> – the belief in the necessity of collectively shared ideals in society; proponents of this theory differed from Weber</a:t>
            </a: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Shape 266"/>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a:latin typeface="Verdana Bold"/>
                <a:ea typeface="Verdana Bold"/>
                <a:cs typeface="Verdana Bold"/>
                <a:sym typeface="Verdana Bold"/>
              </a:defRPr>
            </a:lvl1pPr>
          </a:lstStyle>
          <a:p>
            <a:pPr lvl="0">
              <a:defRPr sz="1800">
                <a:solidFill>
                  <a:srgbClr val="000000"/>
                </a:solidFill>
              </a:defRPr>
            </a:pPr>
            <a:r>
              <a:rPr sz="4000">
                <a:solidFill>
                  <a:srgbClr val="482400"/>
                </a:solidFill>
              </a:rPr>
              <a:t>Racism</a:t>
            </a:r>
          </a:p>
        </p:txBody>
      </p:sp>
      <p:sp>
        <p:nvSpPr>
          <p:cNvPr id="267" name="Shape 26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pseudoscientific theory that biological features of race determine human character and worth</a:t>
            </a:r>
            <a:endParaRPr sz="3000"/>
          </a:p>
          <a:p>
            <a:pPr lvl="0">
              <a:buBlip>
                <a:blip r:embed="rId2"/>
              </a:buBlip>
              <a:defRPr sz="1800"/>
            </a:pPr>
            <a:r>
              <a:rPr sz="3000">
                <a:latin typeface="Verdana Bold"/>
                <a:ea typeface="Verdana Bold"/>
                <a:cs typeface="Verdana Bold"/>
                <a:sym typeface="Verdana Bold"/>
              </a:rPr>
              <a:t>Count Arthur de Gobineau </a:t>
            </a:r>
            <a:r>
              <a:rPr sz="3000"/>
              <a:t>– in his four volume </a:t>
            </a:r>
            <a:r>
              <a:rPr i="1" sz="3000"/>
              <a:t>Inequality of the Human Races </a:t>
            </a:r>
            <a:r>
              <a:rPr sz="3000"/>
              <a:t>(1853-1854), argued the white Aryan race was being weakened by inferior yellow and black races</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Shape 26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latin typeface="Verdana Bold"/>
                <a:ea typeface="Verdana Bold"/>
                <a:cs typeface="Verdana Bold"/>
                <a:sym typeface="Verdana Bold"/>
              </a:rPr>
              <a:t>Racism </a:t>
            </a:r>
            <a:r>
              <a:rPr sz="4000">
                <a:solidFill>
                  <a:srgbClr val="482400"/>
                </a:solidFill>
              </a:rPr>
              <a:t>(cont.)</a:t>
            </a:r>
          </a:p>
        </p:txBody>
      </p:sp>
      <p:sp>
        <p:nvSpPr>
          <p:cNvPr id="270" name="Shape 270"/>
          <p:cNvSpPr/>
          <p:nvPr>
            <p:ph type="body" idx="4294967295"/>
          </p:nvPr>
        </p:nvSpPr>
        <p:spPr>
          <a:xfrm>
            <a:off x="1062037" y="1524000"/>
            <a:ext cx="7929563" cy="4727575"/>
          </a:xfrm>
          <a:prstGeom prst="rect">
            <a:avLst/>
          </a:prstGeom>
        </p:spPr>
        <p:txBody>
          <a:bodyPr lIns="0" tIns="0" rIns="0" bIns="0">
            <a:normAutofit fontScale="100000" lnSpcReduction="0"/>
          </a:bodyPr>
          <a:lstStyle/>
          <a:p>
            <a:pPr lvl="0" marL="336042" indent="-336042" defTabSz="896111">
              <a:buBlip>
                <a:blip r:embed="rId2"/>
              </a:buBlip>
              <a:defRPr sz="1800"/>
            </a:pPr>
            <a:r>
              <a:rPr sz="2940">
                <a:latin typeface="Verdana Bold"/>
                <a:ea typeface="Verdana Bold"/>
                <a:cs typeface="Verdana Bold"/>
                <a:sym typeface="Verdana Bold"/>
              </a:rPr>
              <a:t>Houston Stuart Chamberlain </a:t>
            </a:r>
            <a:r>
              <a:rPr sz="2940"/>
              <a:t>– anti-Semite who believed through genetics a superior race could be developed</a:t>
            </a:r>
            <a:endParaRPr sz="2940"/>
          </a:p>
          <a:p>
            <a:pPr lvl="0" marL="336042" indent="-336042" defTabSz="896111">
              <a:buBlip>
                <a:blip r:embed="rId2"/>
              </a:buBlip>
              <a:defRPr sz="1800"/>
            </a:pPr>
            <a:r>
              <a:rPr sz="2940"/>
              <a:t>Late-century nationalism – nationality defined itself through race and blood; opposed the ideas of liberalism and socialism; contributed to racism throughout Europe and North America against African and Native-Americans</a:t>
            </a:r>
          </a:p>
        </p:txBody>
      </p:sp>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Shape 27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Anti-Semitism and Zionism</a:t>
            </a:r>
          </a:p>
        </p:txBody>
      </p:sp>
      <p:sp>
        <p:nvSpPr>
          <p:cNvPr id="273" name="Shape 27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Anti-Semitism seen in Vienna with the Christian Socialist Party, in Germany with the ultraconservative chaplain </a:t>
            </a:r>
            <a:r>
              <a:rPr sz="2910">
                <a:latin typeface="Verdana Bold"/>
                <a:ea typeface="Verdana Bold"/>
                <a:cs typeface="Verdana Bold"/>
                <a:sym typeface="Verdana Bold"/>
              </a:rPr>
              <a:t>Adolf Stoecker</a:t>
            </a:r>
            <a:r>
              <a:rPr sz="2910"/>
              <a:t>, and the Dreyfus affair in France</a:t>
            </a:r>
            <a:endParaRPr sz="2910"/>
          </a:p>
          <a:p>
            <a:pPr lvl="0" marL="332613" indent="-332613" defTabSz="886968">
              <a:spcBef>
                <a:spcPts val="600"/>
              </a:spcBef>
              <a:buBlip>
                <a:blip r:embed="rId2"/>
              </a:buBlip>
              <a:defRPr sz="1800"/>
            </a:pPr>
            <a:r>
              <a:rPr sz="2910">
                <a:latin typeface="Verdana Bold"/>
                <a:ea typeface="Verdana Bold"/>
                <a:cs typeface="Verdana Bold"/>
                <a:sym typeface="Verdana Bold"/>
              </a:rPr>
              <a:t>Zionist</a:t>
            </a:r>
            <a:r>
              <a:rPr sz="2910"/>
              <a:t> movement – the movement to found a separate Jewish state led by </a:t>
            </a:r>
            <a:r>
              <a:rPr sz="2910">
                <a:latin typeface="Verdana Bold"/>
                <a:ea typeface="Verdana Bold"/>
                <a:cs typeface="Verdana Bold"/>
                <a:sym typeface="Verdana Bold"/>
              </a:rPr>
              <a:t>Theodor Herzl</a:t>
            </a:r>
            <a:r>
              <a:rPr sz="2910"/>
              <a:t>; Herzl’s ideas eventually lead to the birth of the state of Israel</a:t>
            </a:r>
          </a:p>
        </p:txBody>
      </p:sp>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Shape 275"/>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32104">
              <a:defRPr sz="1800">
                <a:solidFill>
                  <a:srgbClr val="000000"/>
                </a:solidFill>
              </a:defRPr>
            </a:pPr>
            <a:r>
              <a:rPr sz="1001">
                <a:solidFill>
                  <a:srgbClr val="482400"/>
                </a:solidFill>
                <a:latin typeface="Arial"/>
                <a:ea typeface="Arial"/>
                <a:cs typeface="Arial"/>
                <a:sym typeface="Arial"/>
              </a:rPr>
              <a:t>Photographs of Alfred Dreyfus taken in January 1895, after his sentencing to life imprisonment for treason in 1894. The photograph shows him in uniform, but stripped of all the signs and insignia of his rank. The trial and conviction of Captain Dreyfus provoked the most serious crisis of the Third Republic.</a:t>
            </a:r>
            <a:br>
              <a:rPr sz="1001">
                <a:solidFill>
                  <a:srgbClr val="482400"/>
                </a:solidFill>
                <a:latin typeface="Arial"/>
                <a:ea typeface="Arial"/>
                <a:cs typeface="Arial"/>
                <a:sym typeface="Arial"/>
              </a:rPr>
            </a:br>
            <a:r>
              <a:rPr sz="1001">
                <a:solidFill>
                  <a:srgbClr val="482400"/>
                </a:solidFill>
                <a:latin typeface="Arial"/>
                <a:ea typeface="Arial"/>
                <a:cs typeface="Arial"/>
                <a:sym typeface="Arial"/>
              </a:rPr>
              <a:t>Rue des Archives/The Granger Collection, NYC—All rights reserved</a:t>
            </a:r>
          </a:p>
        </p:txBody>
      </p:sp>
      <p:pic>
        <p:nvPicPr>
          <p:cNvPr id="276" name="0088923.jpeg" descr="0088923.jpg"/>
          <p:cNvPicPr/>
          <p:nvPr/>
        </p:nvPicPr>
        <p:blipFill>
          <a:blip r:embed="rId3">
            <a:extLst/>
          </a:blip>
          <a:stretch>
            <a:fillRect/>
          </a:stretch>
        </p:blipFill>
        <p:spPr>
          <a:xfrm>
            <a:off x="685800" y="685800"/>
            <a:ext cx="8477250" cy="5119688"/>
          </a:xfrm>
          <a:prstGeom prst="rect">
            <a:avLst/>
          </a:prstGeom>
          <a:ln w="12700">
            <a:miter lim="400000"/>
          </a:ln>
        </p:spPr>
      </p:pic>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Shape 280"/>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Emile Zola of France was the master of the realistic novel.</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Oil on canvas, 146.5 × 114 cm. Réunion des Musées Nationaux/Art Resource, Inc.</a:t>
            </a:r>
          </a:p>
        </p:txBody>
      </p:sp>
      <p:pic>
        <p:nvPicPr>
          <p:cNvPr id="281" name="AAAHKEJ0.jpeg" descr="AAAHKEJ0.jpg"/>
          <p:cNvPicPr/>
          <p:nvPr/>
        </p:nvPicPr>
        <p:blipFill>
          <a:blip r:embed="rId3">
            <a:extLst/>
          </a:blip>
          <a:stretch>
            <a:fillRect/>
          </a:stretch>
        </p:blipFill>
        <p:spPr>
          <a:xfrm>
            <a:off x="2325687" y="0"/>
            <a:ext cx="5102226" cy="6400800"/>
          </a:xfrm>
          <a:prstGeom prst="rect">
            <a:avLst/>
          </a:prstGeom>
          <a:ln w="12700">
            <a:miter lim="400000"/>
          </a:ln>
        </p:spPr>
      </p:pic>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Shape 285"/>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Theodor Herzl’s visions of a Jewish state would eventually lead to the creation of the state of Israel in 1948.</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Hulton Archive/Getty Images</a:t>
            </a:r>
          </a:p>
        </p:txBody>
      </p:sp>
      <p:pic>
        <p:nvPicPr>
          <p:cNvPr id="286" name="AAACNQS0.jpeg" descr="AAACNQS0.jpg"/>
          <p:cNvPicPr/>
          <p:nvPr/>
        </p:nvPicPr>
        <p:blipFill>
          <a:blip r:embed="rId3">
            <a:extLst/>
          </a:blip>
          <a:stretch>
            <a:fillRect/>
          </a:stretch>
        </p:blipFill>
        <p:spPr>
          <a:xfrm>
            <a:off x="2436812" y="0"/>
            <a:ext cx="4879976" cy="6400800"/>
          </a:xfrm>
          <a:prstGeom prst="rect">
            <a:avLst/>
          </a:prstGeom>
          <a:ln w="12700">
            <a:miter lim="400000"/>
          </a:ln>
        </p:spPr>
      </p:pic>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Antifeminism </a:t>
            </a:r>
            <a:br>
              <a:rPr sz="4000">
                <a:solidFill>
                  <a:srgbClr val="482400"/>
                </a:solidFill>
              </a:rPr>
            </a:br>
            <a:r>
              <a:rPr sz="4000">
                <a:solidFill>
                  <a:srgbClr val="482400"/>
                </a:solidFill>
              </a:rPr>
              <a:t>in Late-Century Thought</a:t>
            </a:r>
          </a:p>
        </p:txBody>
      </p:sp>
      <p:sp>
        <p:nvSpPr>
          <p:cNvPr id="291" name="Shape 29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t>Famous intellectuals Charles Darwin, T.H. Huxley, Karl Vogt, Sigmund Freud, Auguste Comte, Emile Durkheim, Max Weber, and Herbert Spencer all believed women were born inferior to men</a:t>
            </a:r>
            <a:endParaRPr sz="2800"/>
          </a:p>
          <a:p>
            <a:pPr lvl="0" marL="320039" indent="-320039">
              <a:lnSpc>
                <a:spcPct val="90000"/>
              </a:lnSpc>
              <a:spcBef>
                <a:spcPts val="600"/>
              </a:spcBef>
              <a:buBlip>
                <a:blip r:embed="rId2"/>
              </a:buBlip>
              <a:defRPr sz="1800"/>
            </a:pPr>
            <a:r>
              <a:rPr sz="2800"/>
              <a:t>Distinguished women psychoanalysts </a:t>
            </a:r>
            <a:r>
              <a:rPr sz="2800">
                <a:latin typeface="Verdana Bold"/>
                <a:ea typeface="Verdana Bold"/>
                <a:cs typeface="Verdana Bold"/>
                <a:sym typeface="Verdana Bold"/>
              </a:rPr>
              <a:t>Karen Horney</a:t>
            </a:r>
            <a:r>
              <a:rPr sz="2800"/>
              <a:t> and </a:t>
            </a:r>
            <a:r>
              <a:rPr sz="2800">
                <a:latin typeface="Verdana Bold"/>
                <a:ea typeface="Verdana Bold"/>
                <a:cs typeface="Verdana Bold"/>
                <a:sym typeface="Verdana Bold"/>
              </a:rPr>
              <a:t>Melanie Klein</a:t>
            </a:r>
            <a:r>
              <a:rPr sz="2800"/>
              <a:t> challenged especially Freud’s view on women that they would be mothers destined to lead unhappy mental lives</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Reading Material</a:t>
            </a:r>
          </a:p>
        </p:txBody>
      </p:sp>
      <p:sp>
        <p:nvSpPr>
          <p:cNvPr id="135" name="Shape 13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lnSpc>
                <a:spcPct val="90000"/>
              </a:lnSpc>
              <a:buBlip>
                <a:blip r:embed="rId2"/>
              </a:buBlip>
              <a:defRPr sz="1800"/>
            </a:pPr>
            <a:r>
              <a:rPr sz="3000"/>
              <a:t>Number of newspapers, books, magazines, mail-order catalogs, and libraries grow rapidly</a:t>
            </a:r>
            <a:endParaRPr sz="3000"/>
          </a:p>
          <a:p>
            <a:pPr lvl="0">
              <a:lnSpc>
                <a:spcPct val="90000"/>
              </a:lnSpc>
              <a:buBlip>
                <a:blip r:embed="rId2"/>
              </a:buBlip>
              <a:defRPr sz="1800"/>
            </a:pPr>
            <a:r>
              <a:rPr sz="3000"/>
              <a:t>Sometimes the publications were mediocre, catering to sensationalism, scandal, and pornography</a:t>
            </a:r>
            <a:endParaRPr sz="3000"/>
          </a:p>
          <a:p>
            <a:pPr lvl="0">
              <a:lnSpc>
                <a:spcPct val="90000"/>
              </a:lnSpc>
              <a:buBlip>
                <a:blip r:embed="rId2"/>
              </a:buBlip>
              <a:defRPr sz="1800"/>
            </a:pPr>
            <a:r>
              <a:rPr sz="3000"/>
              <a:t>Still, new reading materials led to a popularization of knowledge</a:t>
            </a:r>
          </a:p>
        </p:txBody>
      </p:sp>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New Feminism – </a:t>
            </a:r>
            <a:br>
              <a:rPr sz="4000">
                <a:solidFill>
                  <a:srgbClr val="482400"/>
                </a:solidFill>
              </a:rPr>
            </a:br>
            <a:r>
              <a:rPr sz="4000">
                <a:solidFill>
                  <a:srgbClr val="482400"/>
                </a:solidFill>
              </a:rPr>
              <a:t>Sexual Morality</a:t>
            </a:r>
          </a:p>
        </p:txBody>
      </p:sp>
      <p:sp>
        <p:nvSpPr>
          <p:cNvPr id="294" name="Shape 29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Feminists were outraged by </a:t>
            </a:r>
            <a:r>
              <a:rPr sz="3000">
                <a:latin typeface="Verdana Bold"/>
                <a:ea typeface="Verdana Bold"/>
                <a:cs typeface="Verdana Bold"/>
                <a:sym typeface="Verdana Bold"/>
              </a:rPr>
              <a:t>Contagious Diseases Act </a:t>
            </a:r>
            <a:r>
              <a:rPr sz="3000"/>
              <a:t>(1864), which in Britain gave the police permission to force women to undergo examinations for venereal diseases (act was repealed in 1886)</a:t>
            </a:r>
            <a:endParaRPr sz="3000"/>
          </a:p>
          <a:p>
            <a:pPr lvl="0">
              <a:buBlip>
                <a:blip r:embed="rId2"/>
              </a:buBlip>
              <a:defRPr sz="1800"/>
            </a:pPr>
            <a:r>
              <a:rPr sz="3000"/>
              <a:t>Austrian feminists combated the government regulation of prostitution</a:t>
            </a:r>
          </a:p>
        </p:txBody>
      </p:sp>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Shape 29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New Feminism – </a:t>
            </a:r>
            <a:br>
              <a:rPr sz="4000">
                <a:solidFill>
                  <a:srgbClr val="482400"/>
                </a:solidFill>
              </a:rPr>
            </a:br>
            <a:r>
              <a:rPr sz="4000">
                <a:solidFill>
                  <a:srgbClr val="482400"/>
                </a:solidFill>
              </a:rPr>
              <a:t>Sexual Morality (cont.)</a:t>
            </a:r>
          </a:p>
        </p:txBody>
      </p:sp>
      <p:sp>
        <p:nvSpPr>
          <p:cNvPr id="297" name="Shape 29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In Germany, feminists form </a:t>
            </a:r>
            <a:r>
              <a:rPr sz="3000">
                <a:latin typeface="Verdana Bold"/>
                <a:ea typeface="Verdana Bold"/>
                <a:cs typeface="Verdana Bold"/>
                <a:sym typeface="Verdana Bold"/>
              </a:rPr>
              <a:t>Mothers’ Protection League</a:t>
            </a:r>
            <a:r>
              <a:rPr sz="3000"/>
              <a:t>, which contended that both married and unmarried mothers required the help of the state for pregnancy and child care</a:t>
            </a:r>
          </a:p>
        </p:txBody>
      </p:sp>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New Feminism – Women Defining Their Own Lives</a:t>
            </a:r>
          </a:p>
        </p:txBody>
      </p:sp>
      <p:sp>
        <p:nvSpPr>
          <p:cNvPr id="300" name="Shape 30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07238" indent="-307238" defTabSz="877823">
              <a:spcBef>
                <a:spcPts val="600"/>
              </a:spcBef>
              <a:buBlip>
                <a:blip r:embed="rId2"/>
              </a:buBlip>
              <a:defRPr sz="1800"/>
            </a:pPr>
            <a:r>
              <a:rPr sz="2688"/>
              <a:t>Some women became active in socialist circles</a:t>
            </a:r>
            <a:endParaRPr sz="2688"/>
          </a:p>
          <a:p>
            <a:pPr lvl="0" marL="307238" indent="-307238" defTabSz="877823">
              <a:spcBef>
                <a:spcPts val="600"/>
              </a:spcBef>
              <a:buBlip>
                <a:blip r:embed="rId2"/>
              </a:buBlip>
              <a:defRPr sz="1800"/>
            </a:pPr>
            <a:r>
              <a:rPr sz="2688"/>
              <a:t>Virginia Woolf – wrote </a:t>
            </a:r>
            <a:r>
              <a:rPr i="1" sz="2688"/>
              <a:t>A Room of One’s Own</a:t>
            </a:r>
            <a:r>
              <a:rPr sz="2688"/>
              <a:t> (1929) – argued that women should have separate intellectual and psychological philosophies from men</a:t>
            </a:r>
            <a:endParaRPr sz="2688"/>
          </a:p>
          <a:p>
            <a:pPr lvl="0" marL="307238" indent="-307238" defTabSz="877823">
              <a:spcBef>
                <a:spcPts val="600"/>
              </a:spcBef>
              <a:buBlip>
                <a:blip r:embed="rId2"/>
              </a:buBlip>
              <a:defRPr sz="1800"/>
            </a:pPr>
            <a:r>
              <a:rPr sz="2688"/>
              <a:t>World War I – feminism becomes grouped with sexual immorality and extreme political radicalism, leading to repression by such leaders as Lenin and Stalin</a:t>
            </a:r>
          </a:p>
        </p:txBody>
      </p:sp>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49808">
              <a:defRPr sz="1800">
                <a:solidFill>
                  <a:srgbClr val="000000"/>
                </a:solidFill>
              </a:defRPr>
            </a:pPr>
            <a:r>
              <a:rPr sz="901">
                <a:solidFill>
                  <a:srgbClr val="482400"/>
                </a:solidFill>
                <a:latin typeface="Arial"/>
                <a:ea typeface="Arial"/>
                <a:cs typeface="Arial"/>
                <a:sym typeface="Arial"/>
              </a:rPr>
              <a:t>Virginia Woolf charted the changing sentiments of a world with most of the nineteenth-century social and moral certainties removed. In A Room of One’s Own, quoted in the document selection on p. 778, she also challenged some of the accepted notions of feminist thought, asking whether women writers should bring to their work any separate qualities they possessed as women, and concluding that men and women writers should strive to share each other’s sensibilities.</a:t>
            </a:r>
            <a:br>
              <a:rPr sz="901">
                <a:solidFill>
                  <a:srgbClr val="482400"/>
                </a:solidFill>
                <a:latin typeface="Arial"/>
                <a:ea typeface="Arial"/>
                <a:cs typeface="Arial"/>
                <a:sym typeface="Arial"/>
              </a:rPr>
            </a:br>
            <a:r>
              <a:rPr sz="901">
                <a:solidFill>
                  <a:srgbClr val="482400"/>
                </a:solidFill>
                <a:latin typeface="Arial"/>
                <a:ea typeface="Arial"/>
                <a:cs typeface="Arial"/>
                <a:sym typeface="Arial"/>
              </a:rPr>
              <a:t>George C. Beresford/Hulton Archive/Getty Images</a:t>
            </a:r>
          </a:p>
        </p:txBody>
      </p:sp>
      <p:pic>
        <p:nvPicPr>
          <p:cNvPr id="303" name="AAACNQU0.jpeg" descr="AAACNQU0.jpg"/>
          <p:cNvPicPr/>
          <p:nvPr/>
        </p:nvPicPr>
        <p:blipFill>
          <a:blip r:embed="rId3">
            <a:extLst/>
          </a:blip>
          <a:stretch>
            <a:fillRect/>
          </a:stretch>
        </p:blipFill>
        <p:spPr>
          <a:xfrm>
            <a:off x="2743200" y="0"/>
            <a:ext cx="4324350" cy="6400800"/>
          </a:xfrm>
          <a:prstGeom prst="rect">
            <a:avLst/>
          </a:prstGeom>
          <a:ln w="12700">
            <a:miter lim="400000"/>
          </a:ln>
        </p:spPr>
      </p:pic>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The interior of the projectile launched to the moon is shown in this illustration from an early edition of </a:t>
            </a:r>
            <a:r>
              <a:rPr i="1" sz="1100">
                <a:solidFill>
                  <a:srgbClr val="482400"/>
                </a:solidFill>
                <a:latin typeface="Arial"/>
                <a:ea typeface="Arial"/>
                <a:cs typeface="Arial"/>
                <a:sym typeface="Arial"/>
              </a:rPr>
              <a:t>From the Earth to the Moon</a:t>
            </a:r>
            <a:r>
              <a:rPr sz="1100">
                <a:solidFill>
                  <a:srgbClr val="482400"/>
                </a:solidFill>
                <a:latin typeface="Arial"/>
                <a:ea typeface="Arial"/>
                <a:cs typeface="Arial"/>
                <a:sym typeface="Arial"/>
              </a:rPr>
              <a:t>.</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The Granger Collection, NYC—All rights reserved</a:t>
            </a:r>
          </a:p>
        </p:txBody>
      </p:sp>
      <p:pic>
        <p:nvPicPr>
          <p:cNvPr id="138" name="0035958.jpeg" descr="0035958.jpg"/>
          <p:cNvPicPr/>
          <p:nvPr/>
        </p:nvPicPr>
        <p:blipFill>
          <a:blip r:embed="rId3">
            <a:extLst/>
          </a:blip>
          <a:stretch>
            <a:fillRect/>
          </a:stretch>
        </p:blipFill>
        <p:spPr>
          <a:xfrm>
            <a:off x="2767012" y="0"/>
            <a:ext cx="4219576" cy="6400800"/>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Shape 14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Auguste Comte </a:t>
            </a:r>
          </a:p>
        </p:txBody>
      </p:sp>
      <p:sp>
        <p:nvSpPr>
          <p:cNvPr id="143" name="Shape 14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Developed </a:t>
            </a:r>
            <a:r>
              <a:rPr sz="3000">
                <a:latin typeface="Verdana Bold"/>
                <a:ea typeface="Verdana Bold"/>
                <a:cs typeface="Verdana Bold"/>
                <a:sym typeface="Verdana Bold"/>
              </a:rPr>
              <a:t>positivism </a:t>
            </a:r>
            <a:r>
              <a:rPr sz="3000"/>
              <a:t>- a philosophy of human intellectual development based on science</a:t>
            </a:r>
            <a:endParaRPr sz="3000"/>
          </a:p>
          <a:p>
            <a:pPr lvl="0">
              <a:buBlip>
                <a:blip r:embed="rId2"/>
              </a:buBlip>
              <a:defRPr sz="1800"/>
            </a:pPr>
            <a:r>
              <a:rPr sz="3000"/>
              <a:t>Considered “father” of modern sociology</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Auguste Comte (cont.) </a:t>
            </a:r>
          </a:p>
        </p:txBody>
      </p:sp>
      <p:sp>
        <p:nvSpPr>
          <p:cNvPr id="146" name="Shape 14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9470" indent="-339470" defTabSz="905255">
              <a:buBlip>
                <a:blip r:embed="rId2"/>
              </a:buBlip>
              <a:defRPr sz="1800"/>
            </a:pPr>
            <a:r>
              <a:rPr sz="2970"/>
              <a:t>Wrote </a:t>
            </a:r>
            <a:r>
              <a:rPr i="1" sz="2970"/>
              <a:t>The Positive Philosophy </a:t>
            </a:r>
            <a:r>
              <a:rPr sz="2970"/>
              <a:t>in which he argued human thought has three stages:</a:t>
            </a:r>
            <a:endParaRPr sz="2970"/>
          </a:p>
          <a:p>
            <a:pPr lvl="1" marL="735520" indent="-282892" defTabSz="905255">
              <a:spcBef>
                <a:spcPts val="600"/>
              </a:spcBef>
              <a:buBlip>
                <a:blip r:embed="rId3"/>
              </a:buBlip>
              <a:defRPr sz="1800"/>
            </a:pPr>
            <a:r>
              <a:rPr sz="2574"/>
              <a:t>(1) Theological – physical nature explained by divinity</a:t>
            </a:r>
            <a:endParaRPr sz="2574"/>
          </a:p>
          <a:p>
            <a:pPr lvl="1" marL="735520" indent="-282892" defTabSz="905255">
              <a:spcBef>
                <a:spcPts val="600"/>
              </a:spcBef>
              <a:buBlip>
                <a:blip r:embed="rId3"/>
              </a:buBlip>
              <a:defRPr sz="1800"/>
            </a:pPr>
            <a:r>
              <a:rPr sz="2574"/>
              <a:t>(2) Metaphysical – abstract principles explained by operative agencies of nature</a:t>
            </a:r>
            <a:endParaRPr sz="2574"/>
          </a:p>
          <a:p>
            <a:pPr lvl="1" marL="735520" indent="-282892" defTabSz="905255">
              <a:spcBef>
                <a:spcPts val="600"/>
              </a:spcBef>
              <a:buBlip>
                <a:blip r:embed="rId3"/>
              </a:buBlip>
              <a:defRPr sz="1800"/>
            </a:pPr>
            <a:r>
              <a:rPr sz="2574"/>
              <a:t>(3) Positive – explanations of nature become matters of exact description of phenomena</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a:latin typeface="Verdana Bold"/>
                <a:ea typeface="Verdana Bold"/>
                <a:cs typeface="Verdana Bold"/>
                <a:sym typeface="Verdana Bold"/>
              </a:defRPr>
            </a:lvl1pPr>
          </a:lstStyle>
          <a:p>
            <a:pPr lvl="0">
              <a:defRPr sz="1800">
                <a:solidFill>
                  <a:srgbClr val="000000"/>
                </a:solidFill>
              </a:defRPr>
            </a:pPr>
            <a:r>
              <a:rPr sz="4000">
                <a:solidFill>
                  <a:srgbClr val="482400"/>
                </a:solidFill>
              </a:rPr>
              <a:t>Evolution</a:t>
            </a:r>
          </a:p>
        </p:txBody>
      </p:sp>
      <p:sp>
        <p:nvSpPr>
          <p:cNvPr id="149" name="Shape 14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buBlip>
                <a:blip r:embed="rId2"/>
              </a:buBlip>
              <a:defRPr sz="1800"/>
            </a:pPr>
            <a:r>
              <a:rPr sz="2800"/>
              <a:t>Jean-Baptiste Lamarck </a:t>
            </a:r>
            <a:r>
              <a:rPr sz="3000"/>
              <a:t>–</a:t>
            </a:r>
            <a:r>
              <a:rPr sz="2800"/>
              <a:t> first modern European thinker to develop a comprehensive theory of evolutionary change</a:t>
            </a:r>
            <a:endParaRPr sz="2800"/>
          </a:p>
          <a:p>
            <a:pPr lvl="0" marL="320039" indent="-320039">
              <a:spcBef>
                <a:spcPts val="600"/>
              </a:spcBef>
              <a:buBlip>
                <a:blip r:embed="rId2"/>
              </a:buBlip>
              <a:defRPr sz="1800"/>
            </a:pPr>
            <a:r>
              <a:rPr sz="2800"/>
              <a:t>Charles Lyell, who developed the theory of “uniformitarianism,” was another major contributor to new theories of evolution in the nineteenth century</a:t>
            </a: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