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notesSlides/notesSlide17.xml" ContentType="application/vnd.openxmlformats-officedocument.presentationml.notesSlide+xml"/>
  <Override PartName="/ppt/media/image18.jpeg" ContentType="image/jpeg"/>
  <Override PartName="/ppt/notesSlides/notesSlide18.xml" ContentType="application/vnd.openxmlformats-officedocument.presentationml.notesSlide+xml"/>
  <Override PartName="/ppt/media/image19.jpeg" ContentType="image/jpeg"/>
  <Override PartName="/ppt/notesSlides/notesSlide19.xml" ContentType="application/vnd.openxmlformats-officedocument.presentationml.notesSlide+xml"/>
  <Override PartName="/ppt/media/image20.jpeg" ContentType="image/jpeg"/>
  <Override PartName="/ppt/notesSlides/notesSlide20.xml" ContentType="application/vnd.openxmlformats-officedocument.presentationml.notesSlide+xml"/>
  <Override PartName="/ppt/media/image21.jpeg" ContentType="image/jpeg"/>
  <Override PartName="/ppt/notesSlides/notesSlide21.xml" ContentType="application/vnd.openxmlformats-officedocument.presentationml.notesSlide+xml"/>
  <Override PartName="/ppt/media/image2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lvl="0"/>
          </a:p>
        </p:txBody>
      </p:sp>
      <p:sp>
        <p:nvSpPr>
          <p:cNvPr id="116" name="Shape 11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lvl="0"/>
          </a:p>
        </p:txBody>
      </p:sp>
      <p:sp>
        <p:nvSpPr>
          <p:cNvPr id="124" name="Shape 124"/>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World War I produced unprecedented destruction and loss of life. Rather than a war of rapid movement, much combat occurred along stationary trenches dug in both Western and Eastern Europe. Here, Austro-Hungarian troops fight from trenches on the eastern front wearing gas masks. The use of poison gas was one of the innovations of the war and was generally condemned after the war.</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National Archives and Records Administration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lvl="0"/>
          </a:p>
        </p:txBody>
      </p:sp>
      <p:sp>
        <p:nvSpPr>
          <p:cNvPr id="214" name="Shape 214"/>
          <p:cNvSpPr/>
          <p:nvPr>
            <p:ph type="body" sz="quarter" idx="1"/>
          </p:nvPr>
        </p:nvSpPr>
        <p:spPr>
          <a:prstGeom prst="rect">
            <a:avLst/>
          </a:prstGeom>
        </p:spPr>
        <p:txBody>
          <a:bodyPr/>
          <a:lstStyle/>
          <a:p>
            <a:pPr lvl="0">
              <a:lnSpc>
                <a:spcPct val="100000"/>
              </a:lnSpc>
              <a:spcBef>
                <a:spcPts val="600"/>
              </a:spcBef>
              <a:defRPr sz="1800"/>
            </a:pPr>
            <a:r>
              <a:rPr sz="1700">
                <a:latin typeface="Arial"/>
                <a:ea typeface="Arial"/>
                <a:cs typeface="Arial"/>
                <a:sym typeface="Arial"/>
              </a:rPr>
              <a:t>Map 26–4 </a:t>
            </a:r>
            <a:r>
              <a:rPr sz="1700">
                <a:latin typeface="Arial Bold"/>
                <a:ea typeface="Arial Bold"/>
                <a:cs typeface="Arial Bold"/>
                <a:sym typeface="Arial Bold"/>
              </a:rPr>
              <a:t>THE WESTERN FRONT, 1914–1918</a:t>
            </a:r>
            <a:r>
              <a:rPr sz="1700">
                <a:latin typeface="Arial"/>
                <a:ea typeface="Arial"/>
                <a:cs typeface="Arial"/>
                <a:sym typeface="Arial"/>
              </a:rPr>
              <a:t> This map shows the crucial western front in detail.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lvl="0"/>
          </a:p>
        </p:txBody>
      </p:sp>
      <p:sp>
        <p:nvSpPr>
          <p:cNvPr id="219" name="Shape 21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British tanks moving toward the Battle of Cambrai in Flanders late in 1917. Tanks were impervious to machine-gun fire. Had they been used in great numbers, they might have broken the stalemate in the west.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Bildarchiv Preussischer Kulturbesitz/Art Resource, NY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lvl="0"/>
          </a:p>
        </p:txBody>
      </p:sp>
      <p:sp>
        <p:nvSpPr>
          <p:cNvPr id="224" name="Shape 22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Warfare frequently proves a source of technological innovation. Such was true of World War I, which witnessed the development of numerous new weapons. Among the most important of these was the tank—an armored vehicle using a caterpillar track rather than wheels for transport. The caterpillar track had been invented in Great Britain but was then purchased by the American Holt tractor company, which devised a caterpillar tractor in the first decade of the century to cultivate areas with either wet or loose earth where a wheeled vehicle would sink into the ground. During World War I the British modified the caterpillar tractor by introducing a heavily armored closed compartment for a crew armed with machine guns. These early slow-moving tanks could drive over trenches, small hills, and rough terrain and through mud and thus bring mobility to the combat zones where trench warfare had made any kind of effective assault on enemy troops difficult. The tank was used primarily by Britain, France, and the United States in relatively small numbers in World War I, but later rapidly moving tanks became one of the major weapons of later twentieth-century warfare.</a:t>
            </a:r>
            <a:endParaRPr sz="1200">
              <a:latin typeface="Calibri"/>
              <a:ea typeface="Calibri"/>
              <a:cs typeface="Calibri"/>
              <a:sym typeface="Calibri"/>
            </a:endParaRPr>
          </a:p>
          <a:p>
            <a:pPr lvl="0">
              <a:lnSpc>
                <a:spcPct val="100000"/>
              </a:lnSpc>
              <a:defRPr sz="1800"/>
            </a:pPr>
            <a:r>
              <a:rPr sz="1200">
                <a:latin typeface="Calibri"/>
                <a:ea typeface="Calibri"/>
                <a:cs typeface="Calibri"/>
                <a:sym typeface="Calibri"/>
              </a:rPr>
              <a:t>Library of Congress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lvl="0"/>
          </a:p>
        </p:txBody>
      </p:sp>
      <p:sp>
        <p:nvSpPr>
          <p:cNvPr id="229" name="Shape 22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Warfare frequently proves a source of technological innovation. Such was true of World War I, which witnessed the development of numerous new weapons. Among the most important of these was the tank—an armored vehicle using a caterpillar track rather than wheels for transport. The caterpillar track had been invented in Great Britain but was then purchased by the American Holt tractor company, which devised a caterpillar tractor in the first decade of the century to cultivate areas with either wet or loose earth where a wheeled vehicle would sink into the ground. During World War I the British modified the caterpillar tractor by introducing a heavily armored closed compartment for a crew armed with machine guns. These early slow-moving tanks could drive over trenches, small hills, and rough terrain and through mud and thus bring mobility to the combat zones where trench warfare had made any kind of effective assault on enemy troops difficult. The tank was used primarily by Britain, France, and the United States in relatively small numbers in World War I, but later rapidly moving tanks became one of the major weapons of later twentieth-century warfare.</a:t>
            </a:r>
            <a:br>
              <a:rPr sz="1200">
                <a:latin typeface="Arial"/>
                <a:ea typeface="Arial"/>
                <a:cs typeface="Arial"/>
                <a:sym typeface="Arial"/>
              </a:rPr>
            </a:br>
            <a:r>
              <a:rPr sz="1200">
                <a:latin typeface="Calibri"/>
                <a:ea typeface="Calibri"/>
                <a:cs typeface="Calibri"/>
                <a:sym typeface="Calibri"/>
              </a:rPr>
              <a:t>Topical Press Agency/Stringer/Hulton Archive/Getty Images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lvl="0"/>
          </a:p>
        </p:txBody>
      </p:sp>
      <p:sp>
        <p:nvSpPr>
          <p:cNvPr id="234" name="Shape 23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use of poison gas (by both sides) during World War I and its dreadful effects—blinding, asphyxiation, burned lungs—came to symbolize the horrors of modern war. This painting shows a group of British soldiers being guided to the rear after they were blinded by mustard gas on the western front.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Gassed, an oil study, 1918–19 (oil on canvas), Sargent, John Singer (1856–1925). Private Collection/ Photo © Christie’s Images/The Bridgeman Art Library International.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lvl="0"/>
          </a:p>
        </p:txBody>
      </p:sp>
      <p:sp>
        <p:nvSpPr>
          <p:cNvPr id="242" name="Shape 242"/>
          <p:cNvSpPr/>
          <p:nvPr>
            <p:ph type="body" sz="quarter" idx="1"/>
          </p:nvPr>
        </p:nvSpPr>
        <p:spPr>
          <a:prstGeom prst="rect">
            <a:avLst/>
          </a:prstGeom>
        </p:spPr>
        <p:txBody>
          <a:bodyPr/>
          <a:lstStyle/>
          <a:p>
            <a:pPr lvl="0">
              <a:lnSpc>
                <a:spcPct val="100000"/>
              </a:lnSpc>
              <a:defRPr sz="1800"/>
            </a:pPr>
            <a:r>
              <a:rPr sz="1200">
                <a:latin typeface="Calibri"/>
                <a:ea typeface="Calibri"/>
                <a:cs typeface="Calibri"/>
                <a:sym typeface="Calibri"/>
              </a:rPr>
              <a:t>Petrograd munitions workers demonstrating in 1917.</a:t>
            </a:r>
            <a:endParaRPr sz="1200">
              <a:latin typeface="Calibri"/>
              <a:ea typeface="Calibri"/>
              <a:cs typeface="Calibri"/>
              <a:sym typeface="Calibri"/>
            </a:endParaRPr>
          </a:p>
          <a:p>
            <a:pPr lvl="0">
              <a:lnSpc>
                <a:spcPct val="100000"/>
              </a:lnSpc>
              <a:defRPr sz="1800"/>
            </a:pPr>
            <a:r>
              <a:rPr sz="1200">
                <a:latin typeface="Calibri"/>
                <a:ea typeface="Calibri"/>
                <a:cs typeface="Calibri"/>
                <a:sym typeface="Calibri"/>
              </a:rPr>
              <a:t>Ria-Novosti/Sovfoto/Eastfoto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lvl="0"/>
          </a:p>
        </p:txBody>
      </p:sp>
      <p:sp>
        <p:nvSpPr>
          <p:cNvPr id="256" name="Shape 25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Women munitions workers in England. World War I demanded more from the civilian populations than had previous wars, resulting in important social changes. The demands of the munitions industries and a shortage of men (so many of whom were in uniform) brought many women out of traditional roles at home and into factories and other war-related work.</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Stringer/Hulton Archive/Getty Images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lvl="0"/>
          </a:p>
        </p:txBody>
      </p:sp>
      <p:sp>
        <p:nvSpPr>
          <p:cNvPr id="261" name="Shape 261"/>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Charlie Chaplin in </a:t>
            </a:r>
            <a:r>
              <a:rPr i="1" sz="1200">
                <a:latin typeface="Calibri"/>
                <a:ea typeface="Calibri"/>
                <a:cs typeface="Calibri"/>
                <a:sym typeface="Calibri"/>
              </a:rPr>
              <a:t>Shoulder Arms.</a:t>
            </a:r>
            <a:endParaRPr i="1"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 Sunset Boulevard/CORBIS Sygma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lvl="0"/>
          </a:p>
        </p:txBody>
      </p:sp>
      <p:sp>
        <p:nvSpPr>
          <p:cNvPr id="281" name="Shape 28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Allies promoted Arab efforts to secure independence from Turkey in an effort to remove Turkey from the war. Delegates to the peace conference of 1919 in Paris included British colonel T. E. Lawrence, who helped lead the rebellion, and representatives from the Middle Eastern region. Prince Feisal, the third son of King Hussein, stands in the foreground of this picture; Colonel T. E. Lawrence is in the middle row, second from the right; and Brigadier General Nuri Pasha Said of Baghdad is second from the left.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CORBIS/Bettmann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lvl="0"/>
          </a:p>
        </p:txBody>
      </p:sp>
      <p:sp>
        <p:nvSpPr>
          <p:cNvPr id="286" name="Shape 28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Ataturk (1881–1938), the father of the Turkish Republic, sought to modernize his country by forcing Turks to adopt Western ways, including the Latin alphabet. Here he is shown teaching the alphabet as president in 1928.</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akg-images/Newscom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lvl="0"/>
          </a:p>
        </p:txBody>
      </p:sp>
      <p:sp>
        <p:nvSpPr>
          <p:cNvPr id="141" name="Shape 14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Bismarck and the young Kaiser William II meet in 1888. The two disagreed over many issues, and in 1890 William dismissed the aged chancellor.</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Classic Image/Alamy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lvl="0"/>
          </a:p>
        </p:txBody>
      </p:sp>
      <p:sp>
        <p:nvSpPr>
          <p:cNvPr id="294" name="Shape 294"/>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“The Big Four” attending the Paris peace conference in 1919: Vittorio Orlande, premier of Italy; David Lloyd George, prime minister of Great Britain; Georges Clemenceau, premier of France; and Woodrow Wilson, president of the United States (left to right).</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National Archives and Records Administration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lvl="0"/>
          </a:p>
        </p:txBody>
      </p:sp>
      <p:sp>
        <p:nvSpPr>
          <p:cNvPr id="305" name="Shape 30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26–5 </a:t>
            </a:r>
            <a:r>
              <a:rPr sz="1200">
                <a:latin typeface="Arial Bold"/>
                <a:ea typeface="Arial Bold"/>
                <a:cs typeface="Arial Bold"/>
                <a:sym typeface="Arial Bold"/>
              </a:rPr>
              <a:t>WORLD WAR I PEACE SETTLEMENT IN EUROPE AND THE MIDDLE EAST</a:t>
            </a:r>
            <a:r>
              <a:rPr sz="1200">
                <a:latin typeface="Arial"/>
                <a:ea typeface="Arial"/>
                <a:cs typeface="Arial"/>
                <a:sym typeface="Arial"/>
              </a:rPr>
              <a:t> The map of central and eastern Europe, as well as that of the Middle East, underwent drastic revision after World War I. The enormous territorial losses suffered by Germany, Austria-Hungary, the Ottoman Empire, Bulgaria, and Russia were the other side of the coin represented by gains for France, Italy, Greece, and Romania and by the appearance or reappearance of at least eight new independent states from Finland in the north to Yugoslavia in the south. The mandate system for former Ottoman territories outside Turkey proper laid foundations for several new, mostly Arab, states in the Middle East. In Africa, the mandate system placed the former German colonies under British, French, and South African rule. (See Map 25–2, page 833.)</a:t>
            </a:r>
            <a:endParaRPr sz="12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lvl="0"/>
          </a:p>
        </p:txBody>
      </p:sp>
      <p:sp>
        <p:nvSpPr>
          <p:cNvPr id="164" name="Shape 16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26–1 </a:t>
            </a:r>
            <a:r>
              <a:rPr sz="1200">
                <a:latin typeface="Arial Bold"/>
                <a:ea typeface="Arial Bold"/>
                <a:cs typeface="Arial Bold"/>
                <a:sym typeface="Arial Bold"/>
              </a:rPr>
              <a:t>THE BALKANS, 1912–1913</a:t>
            </a:r>
            <a:r>
              <a:rPr sz="1200">
                <a:latin typeface="Arial"/>
                <a:ea typeface="Arial"/>
                <a:cs typeface="Arial"/>
                <a:sym typeface="Arial"/>
              </a:rPr>
              <a:t> Two maps show the Balkans (a) before and (b) after the two Balkan wars; note the Ottoman retreat. In (c), we see the geographical relationship of the Central Powers and their Bulgarian and Turkish allies.</a:t>
            </a:r>
            <a:endParaRPr sz="120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lvl="0"/>
          </a:p>
        </p:txBody>
      </p:sp>
      <p:sp>
        <p:nvSpPr>
          <p:cNvPr id="175" name="Shape 17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Austrian archduke Francis Ferdinand and his wife in Sarajevo on June 28, 1914. Later in the day the royal couple was assassinated by young revolutionaries trained and supplied in Serbia, igniting the crisis that led to World War I.</a:t>
            </a:r>
            <a:br>
              <a:rPr sz="1200">
                <a:latin typeface="Arial"/>
                <a:ea typeface="Arial"/>
                <a:cs typeface="Arial"/>
                <a:sym typeface="Arial"/>
              </a:rPr>
            </a:br>
            <a:r>
              <a:rPr sz="1200">
                <a:latin typeface="Arial"/>
                <a:ea typeface="Arial"/>
                <a:cs typeface="Arial"/>
                <a:sym typeface="Arial"/>
              </a:rPr>
              <a:t>© Pictorial Press/Alamy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lvl="0"/>
          </a:p>
        </p:txBody>
      </p:sp>
      <p:sp>
        <p:nvSpPr>
          <p:cNvPr id="180" name="Shape 18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Moments after the assassination the Austrian police captured one of the assassins.</a:t>
            </a:r>
            <a:br>
              <a:rPr sz="1200">
                <a:latin typeface="Arial"/>
                <a:ea typeface="Arial"/>
                <a:cs typeface="Arial"/>
                <a:sym typeface="Arial"/>
              </a:rPr>
            </a:br>
            <a:r>
              <a:rPr sz="1200">
                <a:latin typeface="Arial"/>
                <a:ea typeface="Arial"/>
                <a:cs typeface="Arial"/>
                <a:sym typeface="Arial"/>
              </a:rPr>
              <a:t>© Pictorial Press/Alamy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lvl="0"/>
          </a:p>
        </p:txBody>
      </p:sp>
      <p:sp>
        <p:nvSpPr>
          <p:cNvPr id="185" name="Shape 185"/>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This ethnographic map of the Balkan Peninsula, made by a Serbian nationalist named Jovan Cviji’cin in 1918, served as inspiration for the campaign of ethnic cleansing that would devastate the region once known as Yugoslavia.</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Library of Congress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lvl="0"/>
          </a:p>
        </p:txBody>
      </p:sp>
      <p:sp>
        <p:nvSpPr>
          <p:cNvPr id="199" name="Shape 199"/>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lvl="0">
              <a:defRPr sz="1800"/>
            </a:pPr>
            <a:r>
              <a:rPr sz="1200"/>
              <a:t>Relative strengths of the combatants in World War I.</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lvl="0"/>
          </a:p>
        </p:txBody>
      </p:sp>
      <p:sp>
        <p:nvSpPr>
          <p:cNvPr id="204" name="Shape 20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26–2 </a:t>
            </a:r>
            <a:r>
              <a:rPr sz="1200">
                <a:latin typeface="Arial Bold"/>
                <a:ea typeface="Arial Bold"/>
                <a:cs typeface="Arial Bold"/>
                <a:sym typeface="Arial Bold"/>
              </a:rPr>
              <a:t>THE SCHLIEFFEN PLAN OF 1905</a:t>
            </a:r>
            <a:r>
              <a:rPr sz="1200">
                <a:latin typeface="Arial"/>
                <a:ea typeface="Arial"/>
                <a:cs typeface="Arial"/>
                <a:sym typeface="Arial"/>
              </a:rPr>
              <a:t> Germany’s grand strategy for quickly winning the war against France in 1914 is shown by the wheeling arrows on the map. In the original plan, the crushing blows at France were to be followed by the release of troops for use against Russia on Germany’s eastern front. The plan, however, was not adequately implemented, and the war on the western front became a long contest in place.</a:t>
            </a:r>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lvl="0"/>
          </a:p>
        </p:txBody>
      </p:sp>
      <p:sp>
        <p:nvSpPr>
          <p:cNvPr id="209" name="Shape 20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26–3 </a:t>
            </a:r>
            <a:r>
              <a:rPr sz="1200">
                <a:latin typeface="Arial Bold"/>
                <a:ea typeface="Arial Bold"/>
                <a:cs typeface="Arial Bold"/>
                <a:sym typeface="Arial Bold"/>
              </a:rPr>
              <a:t>WORLD WAR I IN EUROPE</a:t>
            </a:r>
            <a:r>
              <a:rPr sz="1200">
                <a:latin typeface="Arial"/>
                <a:ea typeface="Arial"/>
                <a:cs typeface="Arial"/>
                <a:sym typeface="Arial"/>
              </a:rPr>
              <a:t> Despite the importance of military action in the Far East, in the Arab world, and at sea, the main theaters of activity in World War I were in the European areas.</a:t>
            </a:r>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6" name="Shape 6"/>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990600" y="4191000"/>
            <a:ext cx="7772400" cy="15230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26</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Alliances, War, and a Troubled Peace</a:t>
            </a:r>
          </a:p>
        </p:txBody>
      </p:sp>
      <p:pic>
        <p:nvPicPr>
          <p:cNvPr id="119"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Forging the Triple Entente </a:t>
            </a:r>
            <a:br>
              <a:rPr sz="4000">
                <a:solidFill>
                  <a:srgbClr val="482400"/>
                </a:solidFill>
              </a:rPr>
            </a:br>
            <a:r>
              <a:rPr sz="4000">
                <a:solidFill>
                  <a:srgbClr val="482400"/>
                </a:solidFill>
              </a:rPr>
              <a:t>(1890–1907) (cont.)</a:t>
            </a:r>
          </a:p>
        </p:txBody>
      </p:sp>
      <p:sp>
        <p:nvSpPr>
          <p:cNvPr id="150" name="Shape 15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6042" indent="-336042" defTabSz="896111">
              <a:buBlip>
                <a:blip r:embed="rId2"/>
              </a:buBlip>
              <a:defRPr sz="1800"/>
            </a:pPr>
            <a:r>
              <a:rPr sz="2940"/>
              <a:t>After Germany attempted to pressure France and the international community into colonial concessions in Germany, Britain and France arranged an alliance that made their military forces mutually dependent by 1914.</a:t>
            </a:r>
            <a:endParaRPr sz="2940"/>
          </a:p>
          <a:p>
            <a:pPr lvl="0" marL="336042" indent="-336042" defTabSz="896111">
              <a:buBlip>
                <a:blip r:embed="rId2"/>
              </a:buBlip>
              <a:defRPr sz="1800"/>
            </a:pPr>
            <a:r>
              <a:rPr sz="2940"/>
              <a:t>In 1907, Britain concluded an agreement much like the Entente Cordiale, this time with Russia. </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Forging the Triple Entente </a:t>
            </a:r>
            <a:br>
              <a:rPr sz="4000">
                <a:solidFill>
                  <a:srgbClr val="482400"/>
                </a:solidFill>
              </a:rPr>
            </a:br>
            <a:r>
              <a:rPr sz="4000">
                <a:solidFill>
                  <a:srgbClr val="482400"/>
                </a:solidFill>
              </a:rPr>
              <a:t>(1890–1907) (cont.)</a:t>
            </a:r>
          </a:p>
        </p:txBody>
      </p:sp>
      <p:sp>
        <p:nvSpPr>
          <p:cNvPr id="153" name="Shape 15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a:t>
            </a:r>
            <a:r>
              <a:rPr sz="3000">
                <a:latin typeface="Verdana Bold"/>
                <a:ea typeface="Verdana Bold"/>
                <a:cs typeface="Verdana Bold"/>
                <a:sym typeface="Verdana Bold"/>
              </a:rPr>
              <a:t>Triple Entente </a:t>
            </a:r>
            <a:r>
              <a:rPr sz="3000"/>
              <a:t>of Britain, Russia, and France were aligned against the </a:t>
            </a:r>
            <a:r>
              <a:rPr sz="3000">
                <a:latin typeface="Verdana Bold"/>
                <a:ea typeface="Verdana Bold"/>
                <a:cs typeface="Verdana Bold"/>
                <a:sym typeface="Verdana Bold"/>
              </a:rPr>
              <a:t>Triple Alliance </a:t>
            </a:r>
            <a:r>
              <a:rPr sz="3000"/>
              <a:t>of Germany, Austria-Hungary, and the unreliable Italy.</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Road to War (1908–1914)</a:t>
            </a:r>
          </a:p>
        </p:txBody>
      </p:sp>
      <p:sp>
        <p:nvSpPr>
          <p:cNvPr id="156" name="Shape 15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Austria annexed Bosnia. The actions strained relations between Russia, who had an agreement with Austria, and France and Britain. At the same time, Germany pledged to support Austria, putting Austria in control of German foreign policy.</a:t>
            </a:r>
            <a:endParaRPr sz="2910"/>
          </a:p>
          <a:p>
            <a:pPr lvl="0" marL="332613" indent="-332613" defTabSz="886968">
              <a:spcBef>
                <a:spcPts val="600"/>
              </a:spcBef>
              <a:buBlip>
                <a:blip r:embed="rId2"/>
              </a:buBlip>
              <a:defRPr sz="1800"/>
            </a:pPr>
            <a:r>
              <a:rPr sz="2910"/>
              <a:t>After the Second Moroccan Crisis, Britain and France moved closer together, creating a de facto alliance.</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Road to War (1908–1914) (cont.)</a:t>
            </a:r>
          </a:p>
        </p:txBody>
      </p:sp>
      <p:sp>
        <p:nvSpPr>
          <p:cNvPr id="159" name="Shape 159"/>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After Two Balkan Wars, Austria concluded Serbian territorial expansion by threatening to use force in Albania. The Alliance system was bending under the strain of international pressures. </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26–1 </a:t>
            </a:r>
            <a:r>
              <a:rPr sz="1100">
                <a:solidFill>
                  <a:srgbClr val="482400"/>
                </a:solidFill>
                <a:latin typeface="Arial Bold"/>
                <a:ea typeface="Arial Bold"/>
                <a:cs typeface="Arial Bold"/>
                <a:sym typeface="Arial Bold"/>
              </a:rPr>
              <a:t>THE BALKANS, 1912–1913</a:t>
            </a:r>
            <a:r>
              <a:rPr sz="1100">
                <a:solidFill>
                  <a:srgbClr val="482400"/>
                </a:solidFill>
                <a:latin typeface="Arial"/>
                <a:ea typeface="Arial"/>
                <a:cs typeface="Arial"/>
                <a:sym typeface="Arial"/>
              </a:rPr>
              <a:t> Two maps show the Balkans (a) before and (b) after the two Balkan wars; note the Ottoman retreat. In (c), we see the geographical relationship of the Central Powers and their Bulgarian and Turkish allies.</a:t>
            </a:r>
          </a:p>
        </p:txBody>
      </p:sp>
      <p:pic>
        <p:nvPicPr>
          <p:cNvPr id="162" name="KNB26M01.jpeg" descr="KNB26M01.jpg"/>
          <p:cNvPicPr/>
          <p:nvPr/>
        </p:nvPicPr>
        <p:blipFill>
          <a:blip r:embed="rId3">
            <a:extLst/>
          </a:blip>
          <a:stretch>
            <a:fillRect/>
          </a:stretch>
        </p:blipFill>
        <p:spPr>
          <a:xfrm>
            <a:off x="685800" y="1371600"/>
            <a:ext cx="8477250" cy="3775075"/>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Sarajevo and the Outbreak </a:t>
            </a:r>
            <a:br>
              <a:rPr sz="4000">
                <a:solidFill>
                  <a:srgbClr val="482400"/>
                </a:solidFill>
              </a:rPr>
            </a:br>
            <a:r>
              <a:rPr sz="4000">
                <a:solidFill>
                  <a:srgbClr val="482400"/>
                </a:solidFill>
              </a:rPr>
              <a:t>of War (June–August 1914)</a:t>
            </a:r>
          </a:p>
        </p:txBody>
      </p:sp>
      <p:sp>
        <p:nvSpPr>
          <p:cNvPr id="167" name="Shape 16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heir to the Austrian throne, </a:t>
            </a:r>
            <a:r>
              <a:rPr sz="3000">
                <a:latin typeface="Verdana Bold"/>
                <a:ea typeface="Verdana Bold"/>
                <a:cs typeface="Verdana Bold"/>
                <a:sym typeface="Verdana Bold"/>
              </a:rPr>
              <a:t>Archduke Franz Ferdinand</a:t>
            </a:r>
            <a:r>
              <a:rPr sz="3000"/>
              <a:t>, is assassinated in Sarajevo with the aid of Serbian nationalists.</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3400">
                <a:solidFill>
                  <a:srgbClr val="482400"/>
                </a:solidFill>
              </a:rPr>
              <a:t>Sarajevo and the Outbreak </a:t>
            </a:r>
            <a:br>
              <a:rPr sz="3400">
                <a:solidFill>
                  <a:srgbClr val="482400"/>
                </a:solidFill>
              </a:rPr>
            </a:br>
            <a:r>
              <a:rPr sz="3400">
                <a:solidFill>
                  <a:srgbClr val="482400"/>
                </a:solidFill>
              </a:rPr>
              <a:t>of War (June–August 1914) (cont.)</a:t>
            </a:r>
          </a:p>
        </p:txBody>
      </p:sp>
      <p:sp>
        <p:nvSpPr>
          <p:cNvPr id="170" name="Shape 170"/>
          <p:cNvSpPr/>
          <p:nvPr>
            <p:ph type="body" idx="4294967295"/>
          </p:nvPr>
        </p:nvSpPr>
        <p:spPr>
          <a:xfrm>
            <a:off x="1062037" y="1676400"/>
            <a:ext cx="7769226" cy="4113213"/>
          </a:xfrm>
          <a:prstGeom prst="rect">
            <a:avLst/>
          </a:prstGeom>
        </p:spPr>
        <p:txBody>
          <a:bodyPr lIns="0" tIns="0" rIns="0" bIns="0">
            <a:normAutofit fontScale="100000" lnSpcReduction="0"/>
          </a:bodyPr>
          <a:lstStyle/>
          <a:p>
            <a:pPr lvl="0" marL="264490" indent="-264490" defTabSz="813816">
              <a:lnSpc>
                <a:spcPct val="90000"/>
              </a:lnSpc>
              <a:spcBef>
                <a:spcPts val="500"/>
              </a:spcBef>
              <a:buBlip>
                <a:blip r:embed="rId2"/>
              </a:buBlip>
              <a:defRPr sz="1800"/>
            </a:pPr>
            <a:r>
              <a:rPr sz="2314"/>
              <a:t>The assassination caused outrage in Europe, but Austria was slow to respond to Serbia, which it was determined to invade. Germany pledged to support Austria, and Russia, building up its military, was likely to defend Serbia while drawing in France.</a:t>
            </a:r>
            <a:endParaRPr sz="2314"/>
          </a:p>
          <a:p>
            <a:pPr lvl="0" marL="264490" indent="-264490" defTabSz="813816">
              <a:lnSpc>
                <a:spcPct val="90000"/>
              </a:lnSpc>
              <a:spcBef>
                <a:spcPts val="500"/>
              </a:spcBef>
              <a:buBlip>
                <a:blip r:embed="rId2"/>
              </a:buBlip>
              <a:defRPr sz="1800"/>
            </a:pPr>
            <a:r>
              <a:rPr sz="2314"/>
              <a:t>Austria mobilized, Russia mobilized, Germany declared war on Russia, and the next day declared war on France. Germany invaded Belgium, drawing Britain into the war, Germany invaded France, and then Britain declared war on Germany. </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The Austrian archduke Francis Ferdinand and his wife in Sarajevo on June 28, 1914. Later in the day the royal couple was assassinated by young revolutionaries trained and supplied in Serbia, igniting the crisis that led to World War I.</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 Pictorial Press/Alamy</a:t>
            </a:r>
          </a:p>
        </p:txBody>
      </p:sp>
      <p:pic>
        <p:nvPicPr>
          <p:cNvPr id="173" name="BA27H6.jpeg" descr="BA27H6.jpg"/>
          <p:cNvPicPr/>
          <p:nvPr/>
        </p:nvPicPr>
        <p:blipFill>
          <a:blip r:embed="rId3">
            <a:extLst/>
          </a:blip>
          <a:stretch>
            <a:fillRect/>
          </a:stretch>
        </p:blipFill>
        <p:spPr>
          <a:xfrm>
            <a:off x="1157287" y="0"/>
            <a:ext cx="7439026" cy="6400800"/>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The Austrian archduke Francis Ferdinand and his wife in Sarajevo on June 28, 1914. Later in the day the royal couple was assassinated by young revolutionaries trained and supplied in Serbia, igniting the crisis that led to World War I. Moments after the assassination the Austrian police captured one of the assassins.</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 Pictorial Press/Alamy</a:t>
            </a:r>
          </a:p>
        </p:txBody>
      </p:sp>
      <p:pic>
        <p:nvPicPr>
          <p:cNvPr id="178" name="BNY9DE.jpeg" descr="BNY9DE.jpg"/>
          <p:cNvPicPr/>
          <p:nvPr/>
        </p:nvPicPr>
        <p:blipFill>
          <a:blip r:embed="rId3">
            <a:extLst/>
          </a:blip>
          <a:stretch>
            <a:fillRect/>
          </a:stretch>
        </p:blipFill>
        <p:spPr>
          <a:xfrm>
            <a:off x="685800" y="73025"/>
            <a:ext cx="8477250" cy="6327775"/>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This ethnographic map of the Balkan Peninsula, made by a Serbian nationalist named Jovan Cviji’cin in 1918, served as inspiration for the campaign of ethnic cleansing that would devastate the region once known as Yugoslavia.</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Library of Congress</a:t>
            </a:r>
          </a:p>
        </p:txBody>
      </p:sp>
      <p:pic>
        <p:nvPicPr>
          <p:cNvPr id="183" name="AAIKWOA0.jpeg" descr="AAIKWOA0.jpg"/>
          <p:cNvPicPr/>
          <p:nvPr/>
        </p:nvPicPr>
        <p:blipFill>
          <a:blip r:embed="rId3">
            <a:extLst/>
          </a:blip>
          <a:stretch>
            <a:fillRect/>
          </a:stretch>
        </p:blipFill>
        <p:spPr>
          <a:xfrm>
            <a:off x="1195387" y="0"/>
            <a:ext cx="7362826" cy="6400800"/>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World War I produced unprecedented destruction and loss of life. Rather than a war of rapid movement, much combat occurred along stationary trenches dug in both Western and Eastern Europe. Here, Austro-Hungarian troops fight from trenches on the eastern front wearing gas masks. The use of poison gas was one of the innovations of the war and was generally condemned after the war.</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National Archives and Records Administration</a:t>
            </a:r>
          </a:p>
        </p:txBody>
      </p:sp>
      <p:pic>
        <p:nvPicPr>
          <p:cNvPr id="122" name="AAAZSDY0.jpeg" descr="AAAZSDY0.jpg"/>
          <p:cNvPicPr/>
          <p:nvPr/>
        </p:nvPicPr>
        <p:blipFill>
          <a:blip r:embed="rId3">
            <a:extLst/>
          </a:blip>
          <a:stretch>
            <a:fillRect/>
          </a:stretch>
        </p:blipFill>
        <p:spPr>
          <a:xfrm>
            <a:off x="685800" y="76200"/>
            <a:ext cx="8477250" cy="6218238"/>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Strategies and Stalemate: </a:t>
            </a:r>
            <a:br>
              <a:rPr sz="4000">
                <a:solidFill>
                  <a:srgbClr val="482400"/>
                </a:solidFill>
              </a:rPr>
            </a:br>
            <a:r>
              <a:rPr sz="4000">
                <a:solidFill>
                  <a:srgbClr val="482400"/>
                </a:solidFill>
              </a:rPr>
              <a:t>1914–1917</a:t>
            </a:r>
          </a:p>
        </p:txBody>
      </p:sp>
      <p:sp>
        <p:nvSpPr>
          <p:cNvPr id="188" name="Shape 18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All over the Continent people welcomed war, unaware of the horrors of modern warfare, which included rationing and hardship for women.</a:t>
            </a:r>
            <a:endParaRPr sz="3000"/>
          </a:p>
          <a:p>
            <a:pPr lvl="0">
              <a:buBlip>
                <a:blip r:embed="rId2"/>
              </a:buBlip>
              <a:defRPr sz="1800"/>
            </a:pPr>
            <a:r>
              <a:rPr sz="3000"/>
              <a:t>After initial German and French failures on the Western front, the war devolved into </a:t>
            </a:r>
            <a:r>
              <a:rPr sz="3000">
                <a:latin typeface="Verdana Bold"/>
                <a:ea typeface="Verdana Bold"/>
                <a:cs typeface="Verdana Bold"/>
                <a:sym typeface="Verdana Bold"/>
              </a:rPr>
              <a:t>trench warfare </a:t>
            </a:r>
            <a:r>
              <a:rPr sz="3000"/>
              <a:t>over a few hundred yards of land.</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Strategies and Stalemate: </a:t>
            </a:r>
            <a:br>
              <a:rPr sz="4000">
                <a:solidFill>
                  <a:srgbClr val="482400"/>
                </a:solidFill>
              </a:rPr>
            </a:br>
            <a:r>
              <a:rPr sz="4000">
                <a:solidFill>
                  <a:srgbClr val="482400"/>
                </a:solidFill>
              </a:rPr>
              <a:t>1914–1917 (cont.)</a:t>
            </a:r>
          </a:p>
        </p:txBody>
      </p:sp>
      <p:sp>
        <p:nvSpPr>
          <p:cNvPr id="191" name="Shape 19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The British introduced the </a:t>
            </a:r>
            <a:r>
              <a:rPr sz="2910">
                <a:latin typeface="Verdana Bold"/>
                <a:ea typeface="Verdana Bold"/>
                <a:cs typeface="Verdana Bold"/>
                <a:sym typeface="Verdana Bold"/>
              </a:rPr>
              <a:t>tank </a:t>
            </a:r>
            <a:r>
              <a:rPr sz="2910"/>
              <a:t>in 1916, which was the answer to the terrible effectiveness of the machine gun defensively.</a:t>
            </a:r>
            <a:endParaRPr sz="2910"/>
          </a:p>
          <a:p>
            <a:pPr lvl="0" marL="332613" indent="-332613" defTabSz="886968">
              <a:spcBef>
                <a:spcPts val="600"/>
              </a:spcBef>
              <a:buBlip>
                <a:blip r:embed="rId2"/>
              </a:buBlip>
              <a:defRPr sz="1800"/>
            </a:pPr>
            <a:r>
              <a:rPr sz="2910"/>
              <a:t>In the East, both sides appealed to nationalistic sentiment in the areas the enemy held. Some of the groups roused included the Irish, the Flemings, the Poles, the Czechs, the Slovaks, the Slavs, and Muslims.  </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Strategies and Stalemate: </a:t>
            </a:r>
            <a:br>
              <a:rPr sz="4000">
                <a:solidFill>
                  <a:srgbClr val="482400"/>
                </a:solidFill>
              </a:rPr>
            </a:br>
            <a:r>
              <a:rPr sz="4000">
                <a:solidFill>
                  <a:srgbClr val="482400"/>
                </a:solidFill>
              </a:rPr>
              <a:t>1914–1917 (cont.)</a:t>
            </a:r>
          </a:p>
        </p:txBody>
      </p:sp>
      <p:sp>
        <p:nvSpPr>
          <p:cNvPr id="194" name="Shape 19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Germans introduced </a:t>
            </a:r>
            <a:r>
              <a:rPr sz="3000">
                <a:latin typeface="Verdana Bold"/>
                <a:ea typeface="Verdana Bold"/>
                <a:cs typeface="Verdana Bold"/>
                <a:sym typeface="Verdana Bold"/>
              </a:rPr>
              <a:t>submarine warfare,</a:t>
            </a:r>
            <a:r>
              <a:rPr sz="3000"/>
              <a:t> especially around the British Isles, to try and cut off enemy supply lines to the Continent.</a:t>
            </a:r>
            <a:endParaRPr sz="3000"/>
          </a:p>
          <a:p>
            <a:pPr lvl="0">
              <a:buBlip>
                <a:blip r:embed="rId2"/>
              </a:buBlip>
              <a:defRPr sz="1800"/>
            </a:pPr>
            <a:r>
              <a:rPr sz="3000"/>
              <a:t>Continued German submarine warfare, including sinking the British liner Lusitania with many Americans aboard, led the United States to declare war on Germany in 1917.</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title" idx="4294967295"/>
          </p:nvPr>
        </p:nvSpPr>
        <p:spPr>
          <a:xfrm>
            <a:off x="3048000" y="2857500"/>
            <a:ext cx="3657600" cy="1143001"/>
          </a:xfrm>
          <a:prstGeom prst="rect">
            <a:avLst/>
          </a:prstGeom>
        </p:spPr>
        <p:txBody>
          <a:bodyPr lIns="0" tIns="0" rIns="0" bIns="0">
            <a:normAutofit fontScale="100000" lnSpcReduction="0"/>
          </a:bodyPr>
          <a:lstStyle>
            <a:lvl1pPr>
              <a:defRPr sz="1100">
                <a:latin typeface="Times New Roman (Headings)"/>
                <a:ea typeface="Times New Roman (Headings)"/>
                <a:cs typeface="Times New Roman (Headings)"/>
                <a:sym typeface="Times New Roman (Headings)"/>
              </a:defRPr>
            </a:lvl1pPr>
          </a:lstStyle>
          <a:p>
            <a:pPr lvl="0">
              <a:defRPr sz="1800">
                <a:solidFill>
                  <a:srgbClr val="000000"/>
                </a:solidFill>
              </a:defRPr>
            </a:pPr>
            <a:r>
              <a:rPr sz="1100">
                <a:solidFill>
                  <a:srgbClr val="482400"/>
                </a:solidFill>
              </a:rPr>
              <a:t>Relative strengths of the combatants in World War I.</a:t>
            </a:r>
          </a:p>
        </p:txBody>
      </p:sp>
      <p:pic>
        <p:nvPicPr>
          <p:cNvPr id="197" name="KNB26F01.jpeg" descr="KNB26F01.jpg"/>
          <p:cNvPicPr/>
          <p:nvPr/>
        </p:nvPicPr>
        <p:blipFill>
          <a:blip r:embed="rId3">
            <a:extLst/>
          </a:blip>
          <a:stretch>
            <a:fillRect/>
          </a:stretch>
        </p:blipFill>
        <p:spPr>
          <a:xfrm>
            <a:off x="755650" y="0"/>
            <a:ext cx="8388350" cy="6400800"/>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13816">
              <a:defRPr sz="1800">
                <a:solidFill>
                  <a:srgbClr val="000000"/>
                </a:solidFill>
              </a:defRPr>
            </a:pPr>
            <a:r>
              <a:rPr sz="979">
                <a:solidFill>
                  <a:srgbClr val="482400"/>
                </a:solidFill>
                <a:latin typeface="Arial"/>
                <a:ea typeface="Arial"/>
                <a:cs typeface="Arial"/>
                <a:sym typeface="Arial"/>
              </a:rPr>
              <a:t>Map 26–2 </a:t>
            </a:r>
            <a:r>
              <a:rPr sz="979">
                <a:solidFill>
                  <a:srgbClr val="482400"/>
                </a:solidFill>
                <a:latin typeface="Arial Bold"/>
                <a:ea typeface="Arial Bold"/>
                <a:cs typeface="Arial Bold"/>
                <a:sym typeface="Arial Bold"/>
              </a:rPr>
              <a:t>THE SCHLIEFFEN PLAN OF 1905</a:t>
            </a:r>
            <a:r>
              <a:rPr sz="979">
                <a:solidFill>
                  <a:srgbClr val="482400"/>
                </a:solidFill>
                <a:latin typeface="Arial"/>
                <a:ea typeface="Arial"/>
                <a:cs typeface="Arial"/>
                <a:sym typeface="Arial"/>
              </a:rPr>
              <a:t> Germany’s grand strategy for quickly winning the war against France in 1914 is shown by the wheeling arrows on the map. In the original plan, the crushing blows at France were to be followed by the release of troops for use against Russia on Germany’s eastern front. The plan, however, was not adequately implemented, and the war on the western front became a long contest in place.</a:t>
            </a:r>
          </a:p>
        </p:txBody>
      </p:sp>
      <p:pic>
        <p:nvPicPr>
          <p:cNvPr id="202" name="KNB26M02.jpeg" descr="KNB26M02.jpg"/>
          <p:cNvPicPr/>
          <p:nvPr/>
        </p:nvPicPr>
        <p:blipFill>
          <a:blip r:embed="rId3">
            <a:extLst/>
          </a:blip>
          <a:stretch>
            <a:fillRect/>
          </a:stretch>
        </p:blipFill>
        <p:spPr>
          <a:xfrm>
            <a:off x="1873250" y="0"/>
            <a:ext cx="6007100" cy="6400800"/>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26–3 </a:t>
            </a:r>
            <a:r>
              <a:rPr sz="1100">
                <a:solidFill>
                  <a:srgbClr val="482400"/>
                </a:solidFill>
                <a:latin typeface="Arial Bold"/>
                <a:ea typeface="Arial Bold"/>
                <a:cs typeface="Arial Bold"/>
                <a:sym typeface="Arial Bold"/>
              </a:rPr>
              <a:t>WORLD WAR I IN EUROPE</a:t>
            </a:r>
            <a:r>
              <a:rPr sz="1100">
                <a:solidFill>
                  <a:srgbClr val="482400"/>
                </a:solidFill>
                <a:latin typeface="Arial"/>
                <a:ea typeface="Arial"/>
                <a:cs typeface="Arial"/>
                <a:sym typeface="Arial"/>
              </a:rPr>
              <a:t> Despite the importance of military action in the Far East, in the Arab world, and at sea, the main theaters of activity in World War I were in the European areas.</a:t>
            </a:r>
          </a:p>
        </p:txBody>
      </p:sp>
      <p:pic>
        <p:nvPicPr>
          <p:cNvPr id="207" name="KNB26M03.jpeg" descr="KNB26M03.jpg"/>
          <p:cNvPicPr/>
          <p:nvPr/>
        </p:nvPicPr>
        <p:blipFill>
          <a:blip r:embed="rId3">
            <a:extLst/>
          </a:blip>
          <a:stretch>
            <a:fillRect/>
          </a:stretch>
        </p:blipFill>
        <p:spPr>
          <a:xfrm>
            <a:off x="666750" y="152400"/>
            <a:ext cx="8477250" cy="6103938"/>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26–4 </a:t>
            </a:r>
            <a:r>
              <a:rPr sz="1100">
                <a:solidFill>
                  <a:srgbClr val="482400"/>
                </a:solidFill>
                <a:latin typeface="Arial Bold"/>
                <a:ea typeface="Arial Bold"/>
                <a:cs typeface="Arial Bold"/>
                <a:sym typeface="Arial Bold"/>
              </a:rPr>
              <a:t>THE WESTERN FRONT, 1914–1918</a:t>
            </a:r>
            <a:r>
              <a:rPr sz="1100">
                <a:solidFill>
                  <a:srgbClr val="482400"/>
                </a:solidFill>
                <a:latin typeface="Arial"/>
                <a:ea typeface="Arial"/>
                <a:cs typeface="Arial"/>
                <a:sym typeface="Arial"/>
              </a:rPr>
              <a:t> This map shows the crucial western front in detail.</a:t>
            </a:r>
          </a:p>
        </p:txBody>
      </p:sp>
      <p:pic>
        <p:nvPicPr>
          <p:cNvPr id="212" name="KNB26M04.jpeg" descr="KNB26M04.jpg"/>
          <p:cNvPicPr/>
          <p:nvPr/>
        </p:nvPicPr>
        <p:blipFill>
          <a:blip r:embed="rId3">
            <a:extLst/>
          </a:blip>
          <a:stretch>
            <a:fillRect/>
          </a:stretch>
        </p:blipFill>
        <p:spPr>
          <a:xfrm>
            <a:off x="2640012" y="0"/>
            <a:ext cx="4473576" cy="6400800"/>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British tanks moving toward the Battle of Cambrai in Flanders late in 1917. Tanks were impervious to machine-gun fire. Had they been used in great numbers, they might have broken the stalemate in the west.</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Bildarchiv Preussischer Kulturbesitz/Art Resource, NY</a:t>
            </a:r>
          </a:p>
        </p:txBody>
      </p:sp>
      <p:pic>
        <p:nvPicPr>
          <p:cNvPr id="217" name="AAAHKEP0.jpeg" descr="AAAHKEP0.jpg"/>
          <p:cNvPicPr/>
          <p:nvPr/>
        </p:nvPicPr>
        <p:blipFill>
          <a:blip r:embed="rId3">
            <a:extLst/>
          </a:blip>
          <a:stretch>
            <a:fillRect/>
          </a:stretch>
        </p:blipFill>
        <p:spPr>
          <a:xfrm>
            <a:off x="685800" y="152400"/>
            <a:ext cx="8477250" cy="6053138"/>
          </a:xfrm>
          <a:prstGeom prst="rect">
            <a:avLst/>
          </a:prstGeom>
          <a:ln w="12700">
            <a:miter lim="400000"/>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502920">
              <a:defRPr sz="1800">
                <a:solidFill>
                  <a:srgbClr val="000000"/>
                </a:solidFill>
              </a:defRPr>
            </a:pPr>
            <a:r>
              <a:rPr sz="605">
                <a:solidFill>
                  <a:srgbClr val="482400"/>
                </a:solidFill>
                <a:latin typeface="Arial"/>
                <a:ea typeface="Arial"/>
                <a:cs typeface="Arial"/>
                <a:sym typeface="Arial"/>
              </a:rPr>
              <a:t>Warfare frequently proves a source of technological innovation. Such was true of World War I, which witnessed the development of numerous new weapons. Among the most important of these was the tank—an armored vehicle using a caterpillar track rather than wheels for transport. The caterpillar track had been invented in Great Britain but was then purchased by the American Holt tractor company, which devised a caterpillar tractor in the first decade of the century to cultivate areas with either wet or loose earth where a wheeled vehicle would sink into the ground. During World War I the British modified the caterpillar tractor by introducing a heavily armored closed compartment for a crew armed with machine guns. These early slow-moving tanks could drive over trenches, small hills, and rough terrain and through mud and thus bring mobility to the combat zones where trench warfare had made any kind of effective assault on enemy troops difficult. The tank was used primarily by Britain, France, and the United States in relatively small numbers in World War I, but later rapidly moving tanks became one of the major weapons of later twentieth-century warfare.</a:t>
            </a:r>
            <a:br>
              <a:rPr sz="605">
                <a:solidFill>
                  <a:srgbClr val="482400"/>
                </a:solidFill>
                <a:latin typeface="Arial"/>
                <a:ea typeface="Arial"/>
                <a:cs typeface="Arial"/>
                <a:sym typeface="Arial"/>
              </a:rPr>
            </a:br>
            <a:r>
              <a:rPr sz="605">
                <a:latin typeface="Times New Roman (Headings)"/>
                <a:ea typeface="Times New Roman (Headings)"/>
                <a:cs typeface="Times New Roman (Headings)"/>
                <a:sym typeface="Times New Roman (Headings)"/>
              </a:rPr>
              <a:t>Library of Congress</a:t>
            </a:r>
          </a:p>
        </p:txBody>
      </p:sp>
      <p:pic>
        <p:nvPicPr>
          <p:cNvPr id="222" name="AAIHVLG0.jpeg" descr="AAIHVLG0.jpg"/>
          <p:cNvPicPr/>
          <p:nvPr/>
        </p:nvPicPr>
        <p:blipFill>
          <a:blip r:embed="rId3">
            <a:extLst/>
          </a:blip>
          <a:stretch>
            <a:fillRect/>
          </a:stretch>
        </p:blipFill>
        <p:spPr>
          <a:xfrm>
            <a:off x="685800" y="152400"/>
            <a:ext cx="8477250" cy="6013450"/>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502920">
              <a:defRPr sz="1800">
                <a:solidFill>
                  <a:srgbClr val="000000"/>
                </a:solidFill>
              </a:defRPr>
            </a:pPr>
            <a:r>
              <a:rPr sz="605">
                <a:solidFill>
                  <a:srgbClr val="482400"/>
                </a:solidFill>
                <a:latin typeface="Arial"/>
                <a:ea typeface="Arial"/>
                <a:cs typeface="Arial"/>
                <a:sym typeface="Arial"/>
              </a:rPr>
              <a:t>Warfare frequently proves a source of technological innovation. Such was true of World War I, which witnessed the development of numerous new weapons. Among the most important of these was the tank—an armored vehicle using a caterpillar track rather than wheels for transport. The caterpillar track had been invented in Great Britain but was then purchased by the American Holt tractor company, which devised a caterpillar tractor in the first decade of the century to cultivate areas with either wet or loose earth where a wheeled vehicle would sink into the ground. During World War I the British modified the caterpillar tractor by introducing a heavily armored closed compartment for a crew armed with machine guns. These early slow-moving tanks could drive over trenches, small hills, and rough terrain and through mud and thus bring mobility to the combat zones where trench warfare had made any kind of effective assault on enemy troops difficult. The tank was used primarily by Britain, France, and the United States in relatively small numbers in World War I, but later rapidly moving tanks became one of the major weapons of later twentieth-century warfare.</a:t>
            </a:r>
            <a:br>
              <a:rPr sz="605">
                <a:solidFill>
                  <a:srgbClr val="482400"/>
                </a:solidFill>
                <a:latin typeface="Arial"/>
                <a:ea typeface="Arial"/>
                <a:cs typeface="Arial"/>
                <a:sym typeface="Arial"/>
              </a:rPr>
            </a:br>
            <a:r>
              <a:rPr sz="605">
                <a:solidFill>
                  <a:srgbClr val="482400"/>
                </a:solidFill>
                <a:latin typeface="Times New Roman (Headings)"/>
                <a:ea typeface="Times New Roman (Headings)"/>
                <a:cs typeface="Times New Roman (Headings)"/>
                <a:sym typeface="Times New Roman (Headings)"/>
              </a:rPr>
              <a:t>Topical Press Agency/Stringer/Hulton Archive/Getty Images</a:t>
            </a:r>
          </a:p>
        </p:txBody>
      </p:sp>
      <p:pic>
        <p:nvPicPr>
          <p:cNvPr id="227" name="3097586.jpeg" descr="3097586.jpg"/>
          <p:cNvPicPr/>
          <p:nvPr/>
        </p:nvPicPr>
        <p:blipFill>
          <a:blip r:embed="rId3">
            <a:extLst/>
          </a:blip>
          <a:stretch>
            <a:fillRect/>
          </a:stretch>
        </p:blipFill>
        <p:spPr>
          <a:xfrm>
            <a:off x="776287" y="0"/>
            <a:ext cx="8291513" cy="6400800"/>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200"/>
            </a:lvl1pPr>
          </a:lstStyle>
          <a:p>
            <a:pPr lvl="0">
              <a:defRPr sz="1800">
                <a:solidFill>
                  <a:srgbClr val="000000"/>
                </a:solidFill>
              </a:defRPr>
            </a:pPr>
            <a:r>
              <a:rPr sz="3200">
                <a:solidFill>
                  <a:srgbClr val="482400"/>
                </a:solidFill>
              </a:rPr>
              <a:t>Emergence of the German Empire and the Alliance Systems (1873–1890)</a:t>
            </a:r>
          </a:p>
        </p:txBody>
      </p:sp>
      <p:sp>
        <p:nvSpPr>
          <p:cNvPr id="127" name="Shape 1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appearance of a German Empire upset the balance of power in Europe.</a:t>
            </a:r>
            <a:endParaRPr sz="3000"/>
          </a:p>
          <a:p>
            <a:pPr lvl="0">
              <a:buBlip>
                <a:blip r:embed="rId2"/>
              </a:buBlip>
              <a:defRPr sz="1800"/>
            </a:pPr>
            <a:r>
              <a:rPr sz="3000"/>
              <a:t>The German Empire was a nation of great wealth, industrial capacity, military power, and population.</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The use of poison gas (by both sides) during World War I and its dreadful effects—blinding, asphyxiation, burned lungs—came to symbolize the horrors of modern war. This painting shows a group of British soldiers being guided to the rear after they were blinded by mustard gas on the western front.</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Gassed, an oil study, 1918–19 (oil on canvas), Sargent, John Singer (1856–1925). Private Collection/ Photo © Christie’s Images/The Bridgeman Art Library International.</a:t>
            </a:r>
          </a:p>
        </p:txBody>
      </p:sp>
      <p:pic>
        <p:nvPicPr>
          <p:cNvPr id="232" name="CH 256920.jpeg" descr="CH 256920.jpg"/>
          <p:cNvPicPr/>
          <p:nvPr/>
        </p:nvPicPr>
        <p:blipFill>
          <a:blip r:embed="rId3">
            <a:extLst/>
          </a:blip>
          <a:stretch>
            <a:fillRect/>
          </a:stretch>
        </p:blipFill>
        <p:spPr>
          <a:xfrm>
            <a:off x="685800" y="1698625"/>
            <a:ext cx="8477250" cy="3178175"/>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a:latin typeface="Verdana Bold"/>
                <a:ea typeface="Verdana Bold"/>
                <a:cs typeface="Verdana Bold"/>
                <a:sym typeface="Verdana Bold"/>
              </a:defRPr>
            </a:lvl1pPr>
          </a:lstStyle>
          <a:p>
            <a:pPr lvl="0">
              <a:defRPr sz="1800">
                <a:solidFill>
                  <a:srgbClr val="000000"/>
                </a:solidFill>
              </a:defRPr>
            </a:pPr>
            <a:r>
              <a:rPr sz="4000">
                <a:solidFill>
                  <a:srgbClr val="482400"/>
                </a:solidFill>
              </a:rPr>
              <a:t>The Russian Revolution</a:t>
            </a:r>
          </a:p>
        </p:txBody>
      </p:sp>
      <p:sp>
        <p:nvSpPr>
          <p:cNvPr id="237" name="Shape 23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The incompetent government of Nicholas II led to internal disorder in Russia.</a:t>
            </a:r>
            <a:endParaRPr sz="2910"/>
          </a:p>
          <a:p>
            <a:pPr lvl="0" marL="332613" indent="-332613" defTabSz="886968">
              <a:spcBef>
                <a:spcPts val="600"/>
              </a:spcBef>
              <a:buBlip>
                <a:blip r:embed="rId2"/>
              </a:buBlip>
              <a:defRPr sz="1800"/>
            </a:pPr>
            <a:r>
              <a:rPr sz="2910"/>
              <a:t>Peasant discontent plagued the countryside.</a:t>
            </a:r>
            <a:endParaRPr sz="2910"/>
          </a:p>
          <a:p>
            <a:pPr lvl="0" marL="332613" indent="-332613" defTabSz="886968">
              <a:spcBef>
                <a:spcPts val="600"/>
              </a:spcBef>
              <a:buBlip>
                <a:blip r:embed="rId2"/>
              </a:buBlip>
              <a:defRPr sz="1800"/>
            </a:pPr>
            <a:r>
              <a:rPr sz="2910"/>
              <a:t>In the absence of Nicholas II, incompetent government officials attempted to keep order as the members of Russia’s parliament remained unsatisfied. </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Petrograd munitions workers demonstrating in 1917.</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Ria-Novosti/Sovfoto/Eastfoto</a:t>
            </a:r>
          </a:p>
        </p:txBody>
      </p:sp>
      <p:pic>
        <p:nvPicPr>
          <p:cNvPr id="240" name="AAACMHP0.jpeg" descr="AAACMHP0.jpg"/>
          <p:cNvPicPr/>
          <p:nvPr/>
        </p:nvPicPr>
        <p:blipFill>
          <a:blip r:embed="rId3">
            <a:extLst/>
          </a:blip>
          <a:stretch>
            <a:fillRect/>
          </a:stretch>
        </p:blipFill>
        <p:spPr>
          <a:xfrm>
            <a:off x="685800" y="176212"/>
            <a:ext cx="8477250" cy="6072188"/>
          </a:xfrm>
          <a:prstGeom prst="rect">
            <a:avLst/>
          </a:prstGeom>
          <a:ln w="12700">
            <a:miter lim="400000"/>
          </a:ln>
        </p:spPr>
      </p:pic>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Provisional Government</a:t>
            </a:r>
          </a:p>
        </p:txBody>
      </p:sp>
      <p:sp>
        <p:nvSpPr>
          <p:cNvPr id="245" name="Shape 24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After the abdication of the tsar, the provisional government continued to support the war effort.</a:t>
            </a:r>
            <a:endParaRPr sz="3000"/>
          </a:p>
          <a:p>
            <a:pPr lvl="0">
              <a:buBlip>
                <a:blip r:embed="rId2"/>
              </a:buBlip>
              <a:defRPr sz="1800"/>
            </a:pPr>
            <a:r>
              <a:rPr sz="3000"/>
              <a:t>After one failed coup attempt, a second coup led by </a:t>
            </a:r>
            <a:r>
              <a:rPr sz="3000">
                <a:latin typeface="Verdana Bold"/>
                <a:ea typeface="Verdana Bold"/>
                <a:cs typeface="Verdana Bold"/>
                <a:sym typeface="Verdana Bold"/>
              </a:rPr>
              <a:t>Lenin</a:t>
            </a:r>
            <a:r>
              <a:rPr sz="3000"/>
              <a:t> and </a:t>
            </a:r>
            <a:r>
              <a:rPr sz="3000">
                <a:latin typeface="Verdana Bold"/>
                <a:ea typeface="Verdana Bold"/>
                <a:cs typeface="Verdana Bold"/>
                <a:sym typeface="Verdana Bold"/>
              </a:rPr>
              <a:t>Trotsky</a:t>
            </a:r>
            <a:r>
              <a:rPr sz="3000"/>
              <a:t> was successful in November. </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Communist Dictatorship</a:t>
            </a:r>
          </a:p>
        </p:txBody>
      </p:sp>
      <p:sp>
        <p:nvSpPr>
          <p:cNvPr id="248" name="Shape 24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The government nationalized the land and turned it over to peasants. </a:t>
            </a:r>
            <a:endParaRPr sz="2800"/>
          </a:p>
          <a:p>
            <a:pPr lvl="0" marL="320039" indent="-320039">
              <a:lnSpc>
                <a:spcPct val="90000"/>
              </a:lnSpc>
              <a:spcBef>
                <a:spcPts val="600"/>
              </a:spcBef>
              <a:buBlip>
                <a:blip r:embed="rId2"/>
              </a:buBlip>
              <a:defRPr sz="1800"/>
            </a:pPr>
            <a:r>
              <a:rPr sz="2800"/>
              <a:t>Russia was taken out of the war.</a:t>
            </a:r>
            <a:endParaRPr sz="2800"/>
          </a:p>
          <a:p>
            <a:pPr lvl="0" marL="320039" indent="-320039">
              <a:lnSpc>
                <a:spcPct val="90000"/>
              </a:lnSpc>
              <a:spcBef>
                <a:spcPts val="600"/>
              </a:spcBef>
              <a:buBlip>
                <a:blip r:embed="rId2"/>
              </a:buBlip>
              <a:defRPr sz="1800"/>
            </a:pPr>
            <a:r>
              <a:rPr sz="2800"/>
              <a:t>The </a:t>
            </a:r>
            <a:r>
              <a:rPr sz="2800">
                <a:latin typeface="Verdana Bold"/>
                <a:ea typeface="Verdana Bold"/>
                <a:cs typeface="Verdana Bold"/>
                <a:sym typeface="Verdana Bold"/>
              </a:rPr>
              <a:t>Treaty of Brest-Litovsk</a:t>
            </a:r>
            <a:r>
              <a:rPr sz="2800"/>
              <a:t> yielded Poland, Finland, the Baltic states, and Ukraine to Germany. </a:t>
            </a:r>
            <a:endParaRPr sz="2800"/>
          </a:p>
          <a:p>
            <a:pPr lvl="0" marL="320039" indent="-320039">
              <a:lnSpc>
                <a:spcPct val="90000"/>
              </a:lnSpc>
              <a:spcBef>
                <a:spcPts val="600"/>
              </a:spcBef>
              <a:buBlip>
                <a:blip r:embed="rId2"/>
              </a:buBlip>
              <a:defRPr sz="1800"/>
            </a:pPr>
            <a:r>
              <a:rPr sz="2800"/>
              <a:t>After a three year battle between the Red Army, controlled by Lenin, and the White Russians, who opposed the revolution, Lenin’s </a:t>
            </a:r>
            <a:r>
              <a:rPr sz="2800">
                <a:latin typeface="Verdana Bold"/>
                <a:ea typeface="Verdana Bold"/>
                <a:cs typeface="Verdana Bold"/>
                <a:sym typeface="Verdana Bold"/>
              </a:rPr>
              <a:t>Bolshevik</a:t>
            </a:r>
            <a:r>
              <a:rPr sz="2800"/>
              <a:t> forces were in firm control.</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End of World War I</a:t>
            </a:r>
          </a:p>
        </p:txBody>
      </p:sp>
      <p:sp>
        <p:nvSpPr>
          <p:cNvPr id="251" name="Shape 25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With Russia out of the war, Germany, in control of important European resources like food, could focus on the western front.</a:t>
            </a:r>
            <a:endParaRPr sz="3000"/>
          </a:p>
          <a:p>
            <a:pPr lvl="0">
              <a:buBlip>
                <a:blip r:embed="rId2"/>
              </a:buBlip>
              <a:defRPr sz="1800"/>
            </a:pPr>
            <a:r>
              <a:rPr sz="3000"/>
              <a:t>The deadlock continued through 1917 although American involvement would change the tide of the war. </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41247">
              <a:defRPr sz="1800">
                <a:solidFill>
                  <a:srgbClr val="000000"/>
                </a:solidFill>
              </a:defRPr>
            </a:pPr>
            <a:r>
              <a:rPr sz="1012">
                <a:solidFill>
                  <a:srgbClr val="482400"/>
                </a:solidFill>
                <a:latin typeface="Arial"/>
                <a:ea typeface="Arial"/>
                <a:cs typeface="Arial"/>
                <a:sym typeface="Arial"/>
              </a:rPr>
              <a:t>Women munitions workers in England. World War I demanded more from the civilian populations than had previous wars, resulting in important social changes. The demands of the munitions industries and a shortage of men (so many of whom were in uniform) brought many women out of traditional roles at home and into factories and other war-related work.</a:t>
            </a:r>
            <a:br>
              <a:rPr sz="1012">
                <a:solidFill>
                  <a:srgbClr val="482400"/>
                </a:solidFill>
                <a:latin typeface="Arial"/>
                <a:ea typeface="Arial"/>
                <a:cs typeface="Arial"/>
                <a:sym typeface="Arial"/>
              </a:rPr>
            </a:br>
            <a:r>
              <a:rPr sz="1012">
                <a:solidFill>
                  <a:srgbClr val="482400"/>
                </a:solidFill>
                <a:latin typeface="Arial"/>
                <a:ea typeface="Arial"/>
                <a:cs typeface="Arial"/>
                <a:sym typeface="Arial"/>
              </a:rPr>
              <a:t>Stringer/Hulton Archive/Getty Images</a:t>
            </a:r>
          </a:p>
        </p:txBody>
      </p:sp>
      <p:pic>
        <p:nvPicPr>
          <p:cNvPr id="254" name="AAACMHQ0.jpeg" descr="AAACMHQ0.jpg"/>
          <p:cNvPicPr/>
          <p:nvPr/>
        </p:nvPicPr>
        <p:blipFill>
          <a:blip r:embed="rId3">
            <a:extLst/>
          </a:blip>
          <a:stretch>
            <a:fillRect/>
          </a:stretch>
        </p:blipFill>
        <p:spPr>
          <a:xfrm>
            <a:off x="685800" y="0"/>
            <a:ext cx="8440738" cy="6400800"/>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Charlie Chaplin in </a:t>
            </a:r>
            <a:r>
              <a:rPr i="1" sz="1100">
                <a:latin typeface="Times New Roman (Headings)"/>
                <a:ea typeface="Times New Roman (Headings)"/>
                <a:cs typeface="Times New Roman (Headings)"/>
                <a:sym typeface="Times New Roman (Headings)"/>
              </a:rPr>
              <a:t>Shoulder Arms.</a:t>
            </a:r>
            <a:br>
              <a:rPr i="1"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 Sunset Boulevard/CORBIS Sygma</a:t>
            </a:r>
          </a:p>
        </p:txBody>
      </p:sp>
      <p:pic>
        <p:nvPicPr>
          <p:cNvPr id="259" name="AADVAHO0.jpeg" descr="AADVAHO0.jpg"/>
          <p:cNvPicPr/>
          <p:nvPr/>
        </p:nvPicPr>
        <p:blipFill>
          <a:blip r:embed="rId3">
            <a:extLst/>
          </a:blip>
          <a:stretch>
            <a:fillRect/>
          </a:stretch>
        </p:blipFill>
        <p:spPr>
          <a:xfrm>
            <a:off x="2555875" y="0"/>
            <a:ext cx="4641850" cy="6400800"/>
          </a:xfrm>
          <a:prstGeom prst="rect">
            <a:avLst/>
          </a:prstGeom>
          <a:ln w="12700">
            <a:miter lim="400000"/>
          </a:ln>
        </p:spPr>
      </p:pic>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Germany’s Last Offensive</a:t>
            </a:r>
          </a:p>
        </p:txBody>
      </p:sp>
      <p:sp>
        <p:nvSpPr>
          <p:cNvPr id="264" name="Shape 26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In March, the Germans mounted a final unsuccessful offensive.</a:t>
            </a:r>
            <a:endParaRPr sz="2800"/>
          </a:p>
          <a:p>
            <a:pPr lvl="0" marL="320039" indent="-320039">
              <a:lnSpc>
                <a:spcPct val="90000"/>
              </a:lnSpc>
              <a:spcBef>
                <a:spcPts val="600"/>
              </a:spcBef>
              <a:buBlip>
                <a:blip r:embed="rId2"/>
              </a:buBlip>
              <a:defRPr sz="1800"/>
            </a:pPr>
            <a:r>
              <a:rPr sz="2800"/>
              <a:t>With Austria, Bulgaria, and Turkey essentially out of the war, the German army was finished. </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Germany’s Last Offensive (cont.)</a:t>
            </a:r>
          </a:p>
        </p:txBody>
      </p:sp>
      <p:sp>
        <p:nvSpPr>
          <p:cNvPr id="267" name="Shape 26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Germany set up a new government to be established on democratic principles and asked for peace based on the Fourteen Points that were the Americans’ war aims.</a:t>
            </a:r>
            <a:endParaRPr sz="3000"/>
          </a:p>
          <a:p>
            <a:pPr lvl="1" marL="742950" indent="-285750">
              <a:spcBef>
                <a:spcPts val="600"/>
              </a:spcBef>
              <a:buBlip>
                <a:blip r:embed="rId3"/>
              </a:buBlip>
              <a:defRPr sz="1800"/>
            </a:pPr>
            <a:r>
              <a:rPr sz="2600">
                <a:latin typeface="Verdana Bold"/>
                <a:ea typeface="Verdana Bold"/>
                <a:cs typeface="Verdana Bold"/>
                <a:sym typeface="Verdana Bold"/>
              </a:rPr>
              <a:t>Fourteen Points </a:t>
            </a:r>
            <a:r>
              <a:rPr sz="2600"/>
              <a:t>included self-determination for nationalities, open diplomacy, freedom of the seas, and the establishment of a League of Nations to keep the peace.</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idx="4294967295"/>
          </p:nvPr>
        </p:nvSpPr>
        <p:spPr>
          <a:xfrm>
            <a:off x="838200" y="76200"/>
            <a:ext cx="8229600" cy="1371600"/>
          </a:xfrm>
          <a:prstGeom prst="rect">
            <a:avLst/>
          </a:prstGeom>
        </p:spPr>
        <p:txBody>
          <a:bodyPr lIns="0" tIns="0" rIns="0" bIns="0">
            <a:normAutofit fontScale="100000" lnSpcReduction="0"/>
          </a:bodyPr>
          <a:lstStyle>
            <a:lvl1pPr defTabSz="859536">
              <a:defRPr sz="3008"/>
            </a:lvl1pPr>
          </a:lstStyle>
          <a:p>
            <a:pPr lvl="0">
              <a:defRPr sz="1800">
                <a:solidFill>
                  <a:srgbClr val="000000"/>
                </a:solidFill>
              </a:defRPr>
            </a:pPr>
            <a:r>
              <a:rPr sz="3008">
                <a:solidFill>
                  <a:srgbClr val="482400"/>
                </a:solidFill>
              </a:rPr>
              <a:t>Emergence of the German Empire and the Alliance Systems (1873–1890) (cont.)</a:t>
            </a:r>
          </a:p>
        </p:txBody>
      </p:sp>
      <p:sp>
        <p:nvSpPr>
          <p:cNvPr id="130" name="Shape 13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forces of nationalism threatened Austria with disintegration.</a:t>
            </a:r>
            <a:endParaRPr sz="3000"/>
          </a:p>
          <a:p>
            <a:pPr lvl="0">
              <a:buBlip>
                <a:blip r:embed="rId2"/>
              </a:buBlip>
              <a:defRPr sz="1800"/>
            </a:pPr>
            <a:r>
              <a:rPr sz="3000"/>
              <a:t>After its defeat in the Franco-Prussian War, the French were no longer a dominant Western European power and were concerned about Prussia.</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Armistice</a:t>
            </a:r>
          </a:p>
        </p:txBody>
      </p:sp>
      <p:sp>
        <p:nvSpPr>
          <p:cNvPr id="270" name="Shape 27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Germans felt betrayed by the terms of the treaty.</a:t>
            </a:r>
            <a:endParaRPr sz="3000"/>
          </a:p>
          <a:p>
            <a:pPr lvl="0">
              <a:buBlip>
                <a:blip r:embed="rId2"/>
              </a:buBlip>
              <a:defRPr sz="1800"/>
            </a:pPr>
            <a:r>
              <a:rPr sz="3000"/>
              <a:t>Casualties on both sides came to ten million dead and over twenty million wounded.</a:t>
            </a:r>
            <a:endParaRPr sz="3000"/>
          </a:p>
          <a:p>
            <a:pPr lvl="0">
              <a:buBlip>
                <a:blip r:embed="rId2"/>
              </a:buBlip>
              <a:defRPr sz="1800"/>
            </a:pPr>
            <a:r>
              <a:rPr sz="3000"/>
              <a:t>The financial resources of Europe were badly strained and much of Europe was in debt to Americans. </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Armistice (cont.)</a:t>
            </a:r>
          </a:p>
        </p:txBody>
      </p:sp>
      <p:sp>
        <p:nvSpPr>
          <p:cNvPr id="273" name="Shape 27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Great War undermined ideals of Enlightenment progress and humanism.</a:t>
            </a:r>
            <a:endParaRPr sz="3000"/>
          </a:p>
          <a:p>
            <a:pPr lvl="0">
              <a:buBlip>
                <a:blip r:embed="rId2"/>
              </a:buBlip>
              <a:defRPr sz="1800"/>
            </a:pPr>
            <a:r>
              <a:rPr sz="3000"/>
              <a:t>The aftermath of the Great War paved the way for the Second World War and many of the horrors of the rest of the century.</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End of the Ottoman Empire</a:t>
            </a:r>
          </a:p>
        </p:txBody>
      </p:sp>
      <p:sp>
        <p:nvSpPr>
          <p:cNvPr id="276" name="Shape 27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Its new leaders, the Young Turks, saw their nation divided amongst Britain and France. In its wake was the new republic of Turkey.</a:t>
            </a:r>
            <a:endParaRPr sz="3000"/>
          </a:p>
          <a:p>
            <a:pPr lvl="0">
              <a:buBlip>
                <a:blip r:embed="rId2"/>
              </a:buBlip>
              <a:defRPr sz="1800"/>
            </a:pPr>
            <a:r>
              <a:rPr sz="3000"/>
              <a:t>The Arab portions of the old empire were divided into a collection of artificial states with no historical reality, governed by foreign administrators.</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94944">
              <a:defRPr sz="1800">
                <a:solidFill>
                  <a:srgbClr val="000000"/>
                </a:solidFill>
              </a:defRPr>
            </a:pPr>
            <a:r>
              <a:rPr sz="835">
                <a:solidFill>
                  <a:srgbClr val="482400"/>
                </a:solidFill>
                <a:latin typeface="Arial"/>
                <a:ea typeface="Arial"/>
                <a:cs typeface="Arial"/>
                <a:sym typeface="Arial"/>
              </a:rPr>
              <a:t>The Allies promoted Arab efforts to secure independence from Turkey in an effort to remove Turkey from the war. Delegates to the peace conference of 1919 in Paris included British colonel T. E. Lawrence, who helped lead the rebellion, and representatives from the Middle Eastern region. Prince Feisal, the third son of King Hussein, stands in the foreground of this picture; Colonel T. E. Lawrence is in the middle row, second from the right; and Brigadier General Nuri Pasha Said of Baghdad is second from the left.</a:t>
            </a:r>
            <a:br>
              <a:rPr sz="835">
                <a:solidFill>
                  <a:srgbClr val="482400"/>
                </a:solidFill>
                <a:latin typeface="Arial"/>
                <a:ea typeface="Arial"/>
                <a:cs typeface="Arial"/>
                <a:sym typeface="Arial"/>
              </a:rPr>
            </a:br>
            <a:r>
              <a:rPr sz="835">
                <a:solidFill>
                  <a:srgbClr val="482400"/>
                </a:solidFill>
                <a:latin typeface="Arial"/>
                <a:ea typeface="Arial"/>
                <a:cs typeface="Arial"/>
                <a:sym typeface="Arial"/>
              </a:rPr>
              <a:t>CORBIS/Bettmann</a:t>
            </a:r>
          </a:p>
        </p:txBody>
      </p:sp>
      <p:pic>
        <p:nvPicPr>
          <p:cNvPr id="279" name="AAACMHO0.jpeg" descr="AAACMHO0.jpg"/>
          <p:cNvPicPr/>
          <p:nvPr/>
        </p:nvPicPr>
        <p:blipFill>
          <a:blip r:embed="rId3">
            <a:extLst/>
          </a:blip>
          <a:stretch>
            <a:fillRect/>
          </a:stretch>
        </p:blipFill>
        <p:spPr>
          <a:xfrm>
            <a:off x="685800" y="93662"/>
            <a:ext cx="8477250" cy="6307138"/>
          </a:xfrm>
          <a:prstGeom prst="rect">
            <a:avLst/>
          </a:prstGeom>
          <a:ln w="12700">
            <a:miter lim="400000"/>
          </a:ln>
        </p:spPr>
      </p:pic>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Ataturk (1881–1938), the father of the Turkish Republic, sought to modernize his country by forcing Turks to adopt Western ways, including the Latin alphabet. Here he is shown teaching the alphabet as president in 1928.</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akg-images/Newscom</a:t>
            </a:r>
          </a:p>
        </p:txBody>
      </p:sp>
      <p:pic>
        <p:nvPicPr>
          <p:cNvPr id="284" name="akgphotos006593.jpeg" descr="akgphotos006593.jpg"/>
          <p:cNvPicPr/>
          <p:nvPr/>
        </p:nvPicPr>
        <p:blipFill>
          <a:blip r:embed="rId3">
            <a:extLst/>
          </a:blip>
          <a:stretch>
            <a:fillRect/>
          </a:stretch>
        </p:blipFill>
        <p:spPr>
          <a:xfrm>
            <a:off x="2362200" y="0"/>
            <a:ext cx="5075238" cy="6400800"/>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Obstacles the Peacemakers Faced</a:t>
            </a:r>
          </a:p>
        </p:txBody>
      </p:sp>
      <p:sp>
        <p:nvSpPr>
          <p:cNvPr id="289" name="Shape 289"/>
          <p:cNvSpPr/>
          <p:nvPr>
            <p:ph type="body" idx="4294967295"/>
          </p:nvPr>
        </p:nvSpPr>
        <p:spPr>
          <a:xfrm>
            <a:off x="1066800" y="1600200"/>
            <a:ext cx="7853363" cy="4710113"/>
          </a:xfrm>
          <a:prstGeom prst="rect">
            <a:avLst/>
          </a:prstGeom>
        </p:spPr>
        <p:txBody>
          <a:bodyPr lIns="0" tIns="0" rIns="0" bIns="0">
            <a:normAutofit fontScale="100000" lnSpcReduction="0"/>
          </a:bodyPr>
          <a:lstStyle/>
          <a:p>
            <a:pPr lvl="0" marL="310438" indent="-310438" defTabSz="886968">
              <a:lnSpc>
                <a:spcPct val="90000"/>
              </a:lnSpc>
              <a:spcBef>
                <a:spcPts val="600"/>
              </a:spcBef>
              <a:buBlip>
                <a:blip r:embed="rId2"/>
              </a:buBlip>
              <a:defRPr sz="1800"/>
            </a:pPr>
            <a:r>
              <a:rPr sz="2716"/>
              <a:t>Public opinion was a major force in politics.</a:t>
            </a:r>
            <a:endParaRPr sz="2716"/>
          </a:p>
          <a:p>
            <a:pPr lvl="0" marL="310438" indent="-310438" defTabSz="886968">
              <a:lnSpc>
                <a:spcPct val="90000"/>
              </a:lnSpc>
              <a:spcBef>
                <a:spcPts val="600"/>
              </a:spcBef>
              <a:buBlip>
                <a:blip r:embed="rId2"/>
              </a:buBlip>
              <a:defRPr sz="1800"/>
            </a:pPr>
            <a:r>
              <a:rPr sz="2716"/>
              <a:t>Many of Europe’s ethnic groups agitated for attention.</a:t>
            </a:r>
            <a:endParaRPr sz="2716"/>
          </a:p>
          <a:p>
            <a:pPr lvl="0" marL="310438" indent="-310438" defTabSz="886968">
              <a:lnSpc>
                <a:spcPct val="90000"/>
              </a:lnSpc>
              <a:spcBef>
                <a:spcPts val="600"/>
              </a:spcBef>
              <a:buBlip>
                <a:blip r:embed="rId2"/>
              </a:buBlip>
              <a:defRPr sz="1800"/>
            </a:pPr>
            <a:r>
              <a:rPr sz="2716"/>
              <a:t>Wilson’s idealism conflicted with the practical war aims of the victorious powers.</a:t>
            </a:r>
            <a:endParaRPr sz="2716"/>
          </a:p>
          <a:p>
            <a:pPr lvl="0" marL="310438" indent="-310438" defTabSz="886968">
              <a:lnSpc>
                <a:spcPct val="90000"/>
              </a:lnSpc>
              <a:spcBef>
                <a:spcPts val="600"/>
              </a:spcBef>
              <a:buBlip>
                <a:blip r:embed="rId2"/>
              </a:buBlip>
              <a:defRPr sz="1800"/>
            </a:pPr>
            <a:r>
              <a:rPr sz="2716"/>
              <a:t>Some nations had competing claims for land.</a:t>
            </a:r>
            <a:endParaRPr sz="2716"/>
          </a:p>
          <a:p>
            <a:pPr lvl="0" marL="310438" indent="-310438" defTabSz="886968">
              <a:lnSpc>
                <a:spcPct val="90000"/>
              </a:lnSpc>
              <a:spcBef>
                <a:spcPts val="600"/>
              </a:spcBef>
              <a:buBlip>
                <a:blip r:embed="rId2"/>
              </a:buBlip>
              <a:defRPr sz="1800"/>
            </a:pPr>
            <a:r>
              <a:rPr sz="2716"/>
              <a:t>The victorious nations feared the spread of Bolshevism.</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“The Big Four” attending the Paris peace conference in 1919: Vittorio Orlande, premier of Italy; David Lloyd George, prime minister of Great Britain; Georges Clemenceau, premier of France; and Woodrow Wilson, president of the United States (left to right).</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National Archives and Records Administration</a:t>
            </a:r>
          </a:p>
        </p:txBody>
      </p:sp>
      <p:pic>
        <p:nvPicPr>
          <p:cNvPr id="292" name="AAABRAD0.jpeg" descr="AAABRAD0.jpg"/>
          <p:cNvPicPr/>
          <p:nvPr/>
        </p:nvPicPr>
        <p:blipFill>
          <a:blip r:embed="rId3">
            <a:extLst/>
          </a:blip>
          <a:stretch>
            <a:fillRect/>
          </a:stretch>
        </p:blipFill>
        <p:spPr>
          <a:xfrm>
            <a:off x="836612" y="0"/>
            <a:ext cx="8080376" cy="6400800"/>
          </a:xfrm>
          <a:prstGeom prst="rect">
            <a:avLst/>
          </a:prstGeom>
          <a:ln w="12700">
            <a:miter lim="400000"/>
          </a:ln>
        </p:spPr>
      </p:pic>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Peace</a:t>
            </a:r>
          </a:p>
        </p:txBody>
      </p:sp>
      <p:sp>
        <p:nvSpPr>
          <p:cNvPr id="297" name="Shape 29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Soviet Union and Germany were excluded from the peace conference for the </a:t>
            </a:r>
            <a:r>
              <a:rPr sz="3000">
                <a:latin typeface="Verdana Bold"/>
                <a:ea typeface="Verdana Bold"/>
                <a:cs typeface="Verdana Bold"/>
                <a:sym typeface="Verdana Bold"/>
              </a:rPr>
              <a:t>Treaty of Versailles</a:t>
            </a:r>
            <a:r>
              <a:rPr sz="3000"/>
              <a:t>.</a:t>
            </a:r>
            <a:endParaRPr sz="3000"/>
          </a:p>
          <a:p>
            <a:pPr lvl="0">
              <a:buBlip>
                <a:blip r:embed="rId2"/>
              </a:buBlip>
              <a:defRPr sz="1800"/>
            </a:pPr>
            <a:r>
              <a:rPr sz="3000"/>
              <a:t>The League of Nations was established.</a:t>
            </a:r>
            <a:endParaRPr sz="3000"/>
          </a:p>
          <a:p>
            <a:pPr lvl="0">
              <a:buBlip>
                <a:blip r:embed="rId2"/>
              </a:buBlip>
              <a:defRPr sz="1800"/>
            </a:pPr>
            <a:r>
              <a:rPr sz="3000"/>
              <a:t>Colonial areas would be encouraged to advance toward independence.</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Peace (cont.)</a:t>
            </a:r>
          </a:p>
        </p:txBody>
      </p:sp>
      <p:sp>
        <p:nvSpPr>
          <p:cNvPr id="300" name="Shape 30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Germany ceded Alsace-Lorraine to France, part of the Rhine was declared a demilitarized zone, and German military limitations were established.</a:t>
            </a:r>
            <a:endParaRPr sz="3000"/>
          </a:p>
          <a:p>
            <a:pPr lvl="0">
              <a:lnSpc>
                <a:spcPct val="90000"/>
              </a:lnSpc>
              <a:buBlip>
                <a:blip r:embed="rId2"/>
              </a:buBlip>
              <a:defRPr sz="1800"/>
            </a:pPr>
            <a:r>
              <a:rPr sz="3000"/>
              <a:t>Germany was forced to pay all of the damages to the Allies, known as </a:t>
            </a:r>
            <a:r>
              <a:rPr sz="3000">
                <a:latin typeface="Verdana Bold"/>
                <a:ea typeface="Verdana Bold"/>
                <a:cs typeface="Verdana Bold"/>
                <a:sym typeface="Verdana Bold"/>
              </a:rPr>
              <a:t>reparations, </a:t>
            </a:r>
            <a:r>
              <a:rPr sz="3000"/>
              <a:t>and the </a:t>
            </a:r>
            <a:r>
              <a:rPr sz="3000">
                <a:latin typeface="Verdana Bold"/>
                <a:ea typeface="Verdana Bold"/>
                <a:cs typeface="Verdana Bold"/>
                <a:sym typeface="Verdana Bold"/>
              </a:rPr>
              <a:t>war guilt clause </a:t>
            </a:r>
            <a:r>
              <a:rPr sz="3000"/>
              <a:t>gave Germany sole responsibility for the war.</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594359">
              <a:defRPr sz="1800">
                <a:solidFill>
                  <a:srgbClr val="000000"/>
                </a:solidFill>
              </a:defRPr>
            </a:pPr>
            <a:r>
              <a:rPr sz="714">
                <a:solidFill>
                  <a:srgbClr val="482400"/>
                </a:solidFill>
                <a:latin typeface="Arial"/>
                <a:ea typeface="Arial"/>
                <a:cs typeface="Arial"/>
                <a:sym typeface="Arial"/>
              </a:rPr>
              <a:t>Map 26–5 </a:t>
            </a:r>
            <a:r>
              <a:rPr sz="714">
                <a:solidFill>
                  <a:srgbClr val="482400"/>
                </a:solidFill>
                <a:latin typeface="Arial Bold"/>
                <a:ea typeface="Arial Bold"/>
                <a:cs typeface="Arial Bold"/>
                <a:sym typeface="Arial Bold"/>
              </a:rPr>
              <a:t>WORLD WAR I PEACE SETTLEMENT IN EUROPE AND THE MIDDLE EAST</a:t>
            </a:r>
            <a:r>
              <a:rPr sz="714">
                <a:solidFill>
                  <a:srgbClr val="482400"/>
                </a:solidFill>
                <a:latin typeface="Arial"/>
                <a:ea typeface="Arial"/>
                <a:cs typeface="Arial"/>
                <a:sym typeface="Arial"/>
              </a:rPr>
              <a:t> The map of central and eastern Europe, as well as that of the Middle East, underwent drastic revision after World War I. The enormous territorial losses suffered by Germany, Austria-Hungary, the Ottoman Empire, Bulgaria, and Russia were the other side of the coin represented by gains for France, Italy, Greece, and Romania and by the appearance or reappearance of at least eight new independent states from Finland in the north to Yugoslavia in the south. The mandate system for former Ottoman territories outside Turkey proper laid foundations for several new, mostly Arab, states in the Middle East. In Africa, the mandate system placed the former German colonies under British, French, and South African rule. (See Map 25–2, page 833.)</a:t>
            </a:r>
          </a:p>
        </p:txBody>
      </p:sp>
      <p:pic>
        <p:nvPicPr>
          <p:cNvPr id="303" name="KNB26M05.jpeg" descr="KNB26M05.jpg"/>
          <p:cNvPicPr/>
          <p:nvPr/>
        </p:nvPicPr>
        <p:blipFill>
          <a:blip r:embed="rId3">
            <a:extLst/>
          </a:blip>
          <a:stretch>
            <a:fillRect/>
          </a:stretch>
        </p:blipFill>
        <p:spPr>
          <a:xfrm>
            <a:off x="2182812" y="0"/>
            <a:ext cx="5387976" cy="6400800"/>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Bismarck’s Leadership</a:t>
            </a:r>
          </a:p>
        </p:txBody>
      </p:sp>
      <p:sp>
        <p:nvSpPr>
          <p:cNvPr id="133" name="Shape 13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6042" indent="-336042" defTabSz="896111">
              <a:buBlip>
                <a:blip r:embed="rId2"/>
              </a:buBlip>
              <a:defRPr sz="1800"/>
            </a:pPr>
            <a:r>
              <a:rPr sz="2940"/>
              <a:t>Bismarck wanted to avoid war in the Balkans and preserve Germany’s territorial integrity and established the Three Emperors’ League with Austria and Russia.</a:t>
            </a:r>
            <a:endParaRPr sz="2940"/>
          </a:p>
          <a:p>
            <a:pPr lvl="0" marL="336042" indent="-336042" defTabSz="896111">
              <a:buBlip>
                <a:blip r:embed="rId2"/>
              </a:buBlip>
              <a:defRPr sz="1800"/>
            </a:pPr>
            <a:r>
              <a:rPr sz="2940"/>
              <a:t>After the League collapsed, the Treaty of San Stefano freed the Balkan Slavic states from Ottoman rule and the Russians gained some territory.</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Evaluating the Peace</a:t>
            </a:r>
          </a:p>
        </p:txBody>
      </p:sp>
      <p:sp>
        <p:nvSpPr>
          <p:cNvPr id="308" name="Shape 30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The peace violated some idealistic principles.</a:t>
            </a:r>
            <a:endParaRPr sz="3000"/>
          </a:p>
          <a:p>
            <a:pPr lvl="0">
              <a:lnSpc>
                <a:spcPct val="90000"/>
              </a:lnSpc>
              <a:buBlip>
                <a:blip r:embed="rId2"/>
              </a:buBlip>
              <a:defRPr sz="1800"/>
            </a:pPr>
            <a:r>
              <a:rPr sz="3000"/>
              <a:t>It left many minorities outside the borders of their national homelands.</a:t>
            </a:r>
            <a:endParaRPr sz="3000"/>
          </a:p>
          <a:p>
            <a:pPr lvl="0">
              <a:lnSpc>
                <a:spcPct val="90000"/>
              </a:lnSpc>
              <a:buBlip>
                <a:blip r:embed="rId2"/>
              </a:buBlip>
              <a:defRPr sz="1800"/>
            </a:pPr>
            <a:r>
              <a:rPr sz="3000"/>
              <a:t>By excluding Germany and Russia, the settlement ignored the reality of their European influence.</a:t>
            </a:r>
            <a:endParaRPr sz="3000"/>
          </a:p>
          <a:p>
            <a:pPr lvl="0">
              <a:lnSpc>
                <a:spcPct val="90000"/>
              </a:lnSpc>
              <a:buBlip>
                <a:blip r:embed="rId2"/>
              </a:buBlip>
              <a:defRPr sz="1800"/>
            </a:pPr>
            <a:r>
              <a:rPr sz="3000"/>
              <a:t>Germany felt cheated. </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Bismarck’s Leadership (cont.)</a:t>
            </a:r>
          </a:p>
        </p:txBody>
      </p:sp>
      <p:sp>
        <p:nvSpPr>
          <p:cNvPr id="136" name="Shape 136"/>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The 1878 Congress of Berlin settled the Eastern Question unsatisfactorily, and the south Slavic question remained a threat to European peace.</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Bismarck and the young Kaiser William II meet in 1888. The two disagreed over many issues, and in 1890 William dismissed the aged chancellor.</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 Classic Image/Alamy</a:t>
            </a:r>
          </a:p>
        </p:txBody>
      </p:sp>
      <p:pic>
        <p:nvPicPr>
          <p:cNvPr id="139" name="AAA673.jpeg" descr="AAA673.jpg"/>
          <p:cNvPicPr/>
          <p:nvPr/>
        </p:nvPicPr>
        <p:blipFill>
          <a:blip r:embed="rId3">
            <a:extLst/>
          </a:blip>
          <a:stretch>
            <a:fillRect/>
          </a:stretch>
        </p:blipFill>
        <p:spPr>
          <a:xfrm>
            <a:off x="2906712" y="0"/>
            <a:ext cx="3940176" cy="6400800"/>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Bismarck’s Leadership (cont.)</a:t>
            </a:r>
          </a:p>
        </p:txBody>
      </p:sp>
      <p:sp>
        <p:nvSpPr>
          <p:cNvPr id="144" name="Shape 14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Germany and Austria agreed to a mutual defense treaty from Russia known as the Dual Alliance, which was later joined by Italy. By Bismarck’s retirement he was allied with Austria, Russia, and Italy while on good terms with Britain.</a:t>
            </a:r>
            <a:endParaRPr sz="2910"/>
          </a:p>
          <a:p>
            <a:pPr lvl="0" marL="332613" indent="-332613" defTabSz="886968">
              <a:spcBef>
                <a:spcPts val="600"/>
              </a:spcBef>
              <a:buBlip>
                <a:blip r:embed="rId2"/>
              </a:buBlip>
              <a:defRPr sz="1800"/>
            </a:pPr>
            <a:r>
              <a:rPr sz="2910"/>
              <a:t>The ascension of the pugilistic and nationalistic William II threatened future European stability.</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Forging the Triple Entente </a:t>
            </a:r>
            <a:br>
              <a:rPr sz="4000">
                <a:solidFill>
                  <a:srgbClr val="482400"/>
                </a:solidFill>
              </a:rPr>
            </a:br>
            <a:r>
              <a:rPr sz="4000">
                <a:solidFill>
                  <a:srgbClr val="482400"/>
                </a:solidFill>
              </a:rPr>
              <a:t>(1890–1907)</a:t>
            </a:r>
          </a:p>
        </p:txBody>
      </p:sp>
      <p:sp>
        <p:nvSpPr>
          <p:cNvPr id="147" name="Shape 14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France, concerned with security against Germany, invested in Russia, which in turn proffered a mutual defense treaty against Germany.</a:t>
            </a:r>
            <a:endParaRPr sz="2910"/>
          </a:p>
          <a:p>
            <a:pPr lvl="0" marL="332613" indent="-332613" defTabSz="886968">
              <a:spcBef>
                <a:spcPts val="600"/>
              </a:spcBef>
              <a:buBlip>
                <a:blip r:embed="rId2"/>
              </a:buBlip>
              <a:defRPr sz="1800"/>
            </a:pPr>
            <a:r>
              <a:rPr sz="2910"/>
              <a:t>William II instigated a naval buildup in an attempt to emulate Britain, which simply produced more ships. </a:t>
            </a:r>
            <a:endParaRPr sz="2910"/>
          </a:p>
          <a:p>
            <a:pPr lvl="0" marL="332613" indent="-332613" defTabSz="886968">
              <a:spcBef>
                <a:spcPts val="600"/>
              </a:spcBef>
              <a:buBlip>
                <a:blip r:embed="rId2"/>
              </a:buBlip>
              <a:defRPr sz="1800"/>
            </a:pPr>
            <a:r>
              <a:rPr sz="2910"/>
              <a:t>The 1904 </a:t>
            </a:r>
            <a:r>
              <a:rPr sz="2910">
                <a:latin typeface="Verdana Bold"/>
                <a:ea typeface="Verdana Bold"/>
                <a:cs typeface="Verdana Bold"/>
                <a:sym typeface="Verdana Bold"/>
              </a:rPr>
              <a:t>Entente Cordiale </a:t>
            </a:r>
            <a:r>
              <a:rPr sz="2910"/>
              <a:t>represented a major step in aligning Britain with France.</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