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notesSlides/notesSlide3.xml" ContentType="application/vnd.openxmlformats-officedocument.presentationml.notesSlide+xml"/>
  <Override PartName="/ppt/media/image4.jpeg" ContentType="image/jpeg"/>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media/image6.jpeg" ContentType="image/jpeg"/>
  <Override PartName="/ppt/notesSlides/notesSlide6.xml" ContentType="application/vnd.openxmlformats-officedocument.presentationml.notesSlide+xml"/>
  <Override PartName="/ppt/media/image7.jpeg" ContentType="image/jpeg"/>
  <Override PartName="/ppt/notesSlides/notesSlide7.xml" ContentType="application/vnd.openxmlformats-officedocument.presentationml.notesSlide+xml"/>
  <Override PartName="/ppt/media/image8.jpeg" ContentType="image/jpeg"/>
  <Override PartName="/ppt/notesSlides/notesSlide8.xml" ContentType="application/vnd.openxmlformats-officedocument.presentationml.notesSlide+xml"/>
  <Override PartName="/ppt/media/image9.jpeg" ContentType="image/jpeg"/>
  <Override PartName="/ppt/notesSlides/notesSlide9.xml" ContentType="application/vnd.openxmlformats-officedocument.presentationml.notesSlide+xml"/>
  <Override PartName="/ppt/media/image10.jpeg" ContentType="image/jpeg"/>
  <Override PartName="/ppt/notesSlides/notesSlide10.xml" ContentType="application/vnd.openxmlformats-officedocument.presentationml.notesSlide+xml"/>
  <Override PartName="/ppt/media/image11.jpeg" ContentType="image/jpeg"/>
  <Override PartName="/ppt/notesSlides/notesSlide11.xml" ContentType="application/vnd.openxmlformats-officedocument.presentationml.notesSlide+xml"/>
  <Override PartName="/ppt/media/image12.jpeg" ContentType="image/jpeg"/>
  <Override PartName="/ppt/notesSlides/notesSlide12.xml" ContentType="application/vnd.openxmlformats-officedocument.presentationml.notesSlide+xml"/>
  <Override PartName="/ppt/media/image13.jpeg" ContentType="image/jpeg"/>
  <Override PartName="/ppt/notesSlides/notesSlide13.xml" ContentType="application/vnd.openxmlformats-officedocument.presentationml.notesSlide+xml"/>
  <Override PartName="/ppt/media/image14.jpeg" ContentType="image/jpeg"/>
  <Override PartName="/ppt/notesSlides/notesSlide14.xml" ContentType="application/vnd.openxmlformats-officedocument.presentationml.notesSlide+xml"/>
  <Override PartName="/ppt/media/image15.jpeg" ContentType="image/jpeg"/>
  <Override PartName="/ppt/notesSlides/notesSlide15.xml" ContentType="application/vnd.openxmlformats-officedocument.presentationml.notesSlide+xml"/>
  <Override PartName="/ppt/media/image16.jpeg" ContentType="image/jpeg"/>
  <Override PartName="/ppt/notesSlides/notesSlide16.xml" ContentType="application/vnd.openxmlformats-officedocument.presentationml.notesSlide+xml"/>
  <Override PartName="/ppt/media/image17.jpeg" ContentType="image/jpeg"/>
  <Override PartName="/ppt/notesSlides/notesSlide17.xml" ContentType="application/vnd.openxmlformats-officedocument.presentationml.notesSlide+xml"/>
  <Override PartName="/ppt/media/image18.jpeg" ContentType="image/jpeg"/>
  <Override PartName="/ppt/notesSlides/notesSlide18.xml" ContentType="application/vnd.openxmlformats-officedocument.presentationml.notesSlide+xml"/>
  <Override PartName="/ppt/media/image19.jpeg" ContentType="image/jpeg"/>
  <Override PartName="/ppt/notesSlides/notesSlide19.xml" ContentType="application/vnd.openxmlformats-officedocument.presentationml.notesSlide+xml"/>
  <Override PartName="/ppt/media/image20.jpeg" ContentType="image/jpeg"/>
  <Override PartName="/ppt/notesSlides/notesSlide20.xml" ContentType="application/vnd.openxmlformats-officedocument.presentationml.notesSlide+xml"/>
  <Override PartName="/ppt/media/image21.jpeg" ContentType="image/jpeg"/>
  <Override PartName="/ppt/notesSlides/notesSlide21.xml" ContentType="application/vnd.openxmlformats-officedocument.presentationml.notesSlide+xml"/>
  <Override PartName="/ppt/media/image22.jpeg" ContentType="image/jpeg"/>
  <Override PartName="/ppt/notesSlides/notesSlide22.xml" ContentType="application/vnd.openxmlformats-officedocument.presentationml.notesSlide+xml"/>
  <Override PartName="/ppt/media/image23.jpeg" ContentType="image/jpeg"/>
  <Override PartName="/ppt/notesSlides/notesSlide23.xml" ContentType="application/vnd.openxmlformats-officedocument.presentationml.notesSlide+xml"/>
  <Override PartName="/ppt/media/image24.jpeg" ContentType="image/jpeg"/>
  <Override PartName="/ppt/notesSlides/notesSlide24.xml" ContentType="application/vnd.openxmlformats-officedocument.presentationml.notesSlide+xml"/>
  <Override PartName="/ppt/media/image25.jpeg" ContentType="image/jpeg"/>
  <Override PartName="/ppt/notesSlides/notesSlide25.xml" ContentType="application/vnd.openxmlformats-officedocument.presentationml.notesSlide+xml"/>
  <Override PartName="/ppt/media/image26.jpeg" ContentType="image/jpeg"/>
  <Override PartName="/ppt/notesSlides/notesSlide26.xml" ContentType="application/vnd.openxmlformats-officedocument.presentationml.notesSlide+xml"/>
  <Override PartName="/ppt/media/image2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9144000" cy="6858000"/>
  <p:notesSz cx="6858000" cy="9144000"/>
  <p:defaultTextStyle>
    <a:lvl1pPr>
      <a:defRPr sz="2400">
        <a:latin typeface="Verdana"/>
        <a:ea typeface="Verdana"/>
        <a:cs typeface="Verdana"/>
        <a:sym typeface="Verdana"/>
      </a:defRPr>
    </a:lvl1pPr>
    <a:lvl2pPr indent="457200">
      <a:defRPr sz="2400">
        <a:latin typeface="Verdana"/>
        <a:ea typeface="Verdana"/>
        <a:cs typeface="Verdana"/>
        <a:sym typeface="Verdana"/>
      </a:defRPr>
    </a:lvl2pPr>
    <a:lvl3pPr indent="914400">
      <a:defRPr sz="2400">
        <a:latin typeface="Verdana"/>
        <a:ea typeface="Verdana"/>
        <a:cs typeface="Verdana"/>
        <a:sym typeface="Verdana"/>
      </a:defRPr>
    </a:lvl3pPr>
    <a:lvl4pPr indent="1371600">
      <a:defRPr sz="2400">
        <a:latin typeface="Verdana"/>
        <a:ea typeface="Verdana"/>
        <a:cs typeface="Verdana"/>
        <a:sym typeface="Verdana"/>
      </a:defRPr>
    </a:lvl4pPr>
    <a:lvl5pPr indent="1828800">
      <a:defRPr sz="2400">
        <a:latin typeface="Verdana"/>
        <a:ea typeface="Verdana"/>
        <a:cs typeface="Verdana"/>
        <a:sym typeface="Verdana"/>
      </a:defRPr>
    </a:lvl5pPr>
    <a:lvl6pPr>
      <a:defRPr sz="2400">
        <a:latin typeface="Verdana"/>
        <a:ea typeface="Verdana"/>
        <a:cs typeface="Verdana"/>
        <a:sym typeface="Verdana"/>
      </a:defRPr>
    </a:lvl6pPr>
    <a:lvl7pPr>
      <a:defRPr sz="2400">
        <a:latin typeface="Verdana"/>
        <a:ea typeface="Verdana"/>
        <a:cs typeface="Verdana"/>
        <a:sym typeface="Verdana"/>
      </a:defRPr>
    </a:lvl7pPr>
    <a:lvl8pPr>
      <a:defRPr sz="2400">
        <a:latin typeface="Verdana"/>
        <a:ea typeface="Verdana"/>
        <a:cs typeface="Verdana"/>
        <a:sym typeface="Verdana"/>
      </a:defRPr>
    </a:lvl8pPr>
    <a:lvl9pPr>
      <a:defRPr sz="2400">
        <a:latin typeface="Verdana"/>
        <a:ea typeface="Verdana"/>
        <a:cs typeface="Verdana"/>
        <a:sym typeface="Verdan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3F0E9"/>
          </a:solidFill>
        </a:fill>
      </a:tcStyle>
    </a:wholeTbl>
    <a:band2H>
      <a:tcTxStyle b="def" i="def"/>
      <a:tcStyle>
        <a:tcBdr/>
        <a:fill>
          <a:solidFill>
            <a:srgbClr val="F9F7F4"/>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FD6C3"/>
          </a:solidFill>
        </a:fill>
      </a:tcStyle>
    </a:firstRow>
  </a:tblStyle>
  <a:tblStyle styleId="{C7B018BB-80A7-4F77-B60F-C8B233D01FF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9DAD5"/>
          </a:solidFill>
        </a:fill>
      </a:tcStyle>
    </a:wholeTbl>
    <a:band2H>
      <a:tcTxStyle b="def" i="def"/>
      <a:tcStyle>
        <a:tcBdr/>
        <a:fill>
          <a:solidFill>
            <a:srgbClr val="F4EDEB"/>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28C74"/>
          </a:solidFill>
        </a:fill>
      </a:tcStyle>
    </a:firstRow>
  </a:tblStyle>
  <a:tblStyle styleId="{CF821DB8-F4EB-4A41-A1BA-3FCAFE7338EE}" styleName="">
    <a:tblBg/>
    <a:wholeTbl>
      <a:tcTxStyle b="on" i="on">
        <a:font>
          <a:latin typeface="Verdana"/>
          <a:ea typeface="Verdana"/>
          <a:cs typeface="Verdan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Verdana"/>
          <a:ea typeface="Verdana"/>
          <a:cs typeface="Verdan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FD6C3"/>
          </a:solidFill>
        </a:fill>
      </a:tcStyle>
    </a:firstCol>
    <a:lastRow>
      <a:tcTxStyle b="on" i="on">
        <a:font>
          <a:latin typeface="Verdana"/>
          <a:ea typeface="Verdana"/>
          <a:cs typeface="Verdana"/>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Verdana"/>
          <a:ea typeface="Verdana"/>
          <a:cs typeface="Verdana"/>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DFD6C3"/>
          </a:solidFill>
        </a:fill>
      </a:tcStyle>
    </a:firstRow>
  </a:tblStyle>
  <a:tblStyle styleId="{33BA23B1-9221-436E-865A-0063620EA4FD}" styleName="">
    <a:tblBg/>
    <a:wholeTbl>
      <a:tcTxStyle b="on" i="on">
        <a:font>
          <a:latin typeface="Verdana"/>
          <a:ea typeface="Verdana"/>
          <a:cs typeface="Verdan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Verdana"/>
          <a:ea typeface="Verdana"/>
          <a:cs typeface="Verdan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Verdana"/>
          <a:ea typeface="Verdana"/>
          <a:cs typeface="Verdana"/>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lvl="0"/>
          </a:p>
        </p:txBody>
      </p:sp>
      <p:sp>
        <p:nvSpPr>
          <p:cNvPr id="116" name="Shape 116"/>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lvl="0"/>
          </a:p>
        </p:txBody>
      </p:sp>
      <p:sp>
        <p:nvSpPr>
          <p:cNvPr id="124" name="Shape 124"/>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global British Empire dominated the nineteenth-century European imperial experience. The empire was popularized in newspapers, books, and novels, as well as in thousands of illustrations and photographs. This illustration seeks to portray the worldwide reach of the British Empire and the varied peoples whom it governed abroad and, at the same time, as seen in the caption, how it sought to build domestic pride in the imperial achievement. Similar illustrations could be found portraying the empires of France, Germany, the Netherlands, Belgium, and Russia.</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“Citizens of the British Empire, the Greatest Empire the world has ever known...” 1911, </a:t>
            </a:r>
            <a:r>
              <a:rPr i="1" sz="1200">
                <a:latin typeface="Arial"/>
                <a:ea typeface="Arial"/>
                <a:cs typeface="Arial"/>
                <a:sym typeface="Arial"/>
              </a:rPr>
              <a:t>London Illustrated News</a:t>
            </a:r>
            <a:r>
              <a:rPr sz="1200">
                <a:latin typeface="Arial"/>
                <a:ea typeface="Arial"/>
                <a:cs typeface="Arial"/>
                <a:sym typeface="Arial"/>
              </a:rPr>
              <a:t>. Mary Evans Picture Library</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lvl="0"/>
          </a:p>
        </p:txBody>
      </p:sp>
      <p:sp>
        <p:nvSpPr>
          <p:cNvPr id="193" name="Shape 193"/>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The opening of the Suez Canal in 1869, linking Asia and Europe, was a major engineering achievement. It also became a major international waterway, reducing the distance from London to Bombay by half.</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The Inauguration Procession of the Suez Canal at El-Guisr in 1865, from ‘Voyage Pittoresque a travers l’Isthme de Suez’ by Marius Fontane, engraved by Jules Didier (1831–c.80) 1869–70 (colour litho), Riou, Edouard (1833–1900)/Bibliotheque des Arts Decoratifs, Paris, France/Archives Charmet/ The Bridgeman Art Library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lvl="0"/>
          </a:p>
        </p:txBody>
      </p:sp>
      <p:sp>
        <p:nvSpPr>
          <p:cNvPr id="201" name="Shape 201"/>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battle of Omdurman, fought on September 2, 1898, and described in the Churchill feature on page 800, demonstrated the capacity of European forces armed with the most modern weapons— in this case, a British army composed of British, Egyptian, and Sudanese troops, commanded by Major General Sir Horatio Kitchener—to decimate a vast Sudanese force armed with less advanced weapons. In the battle, which occurred near Khartoum, the British encircled the Sudanese forces. Approximately 10,000 African warriors were killed, while British losses numbered forty-eight men.</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The 21st Lancers lead the battle against the Arab stronghold at Omdurman in 1897, Tacconi, Ferdinando (1922–2006). Private Collection/© Look and Learn/The Bridgeman Art Library International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 name="Shape 208"/>
          <p:cNvSpPr/>
          <p:nvPr>
            <p:ph type="sldImg"/>
          </p:nvPr>
        </p:nvSpPr>
        <p:spPr>
          <a:prstGeom prst="rect">
            <a:avLst/>
          </a:prstGeom>
        </p:spPr>
        <p:txBody>
          <a:bodyPr/>
          <a:lstStyle/>
          <a:p>
            <a:pPr lvl="0"/>
          </a:p>
        </p:txBody>
      </p:sp>
      <p:sp>
        <p:nvSpPr>
          <p:cNvPr id="209" name="Shape 209"/>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Ivory was a prized possession used for decorative purposes and jewelry.</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Caravan with Ivory, French Congo, (now the Republic of the Congo). Robert Visser (1882–1894). c. 1890–1900, postcard, collotype. Publisher unknown, c. 1900. Postcard 1912. Image No. EEPA 1985-140792. Eliot Elisofon Photographic Archives. National Museum of African Art, Smithsonian Institution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lvl="0"/>
          </a:p>
        </p:txBody>
      </p:sp>
      <p:sp>
        <p:nvSpPr>
          <p:cNvPr id="214" name="Shape 214"/>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In this 1906 cartoon, King Leopold II is depicted as a snake squeezing a Congolese rubber worker to death in his coils. In the background, a woman flees in horror, clutching a baby. Leopold’s policies in Belgium led directly to the death of half of the native population of his territory in only thirty years.</a:t>
            </a:r>
            <a:endParaRPr sz="1200">
              <a:latin typeface="Calibri"/>
              <a:ea typeface="Calibri"/>
              <a:cs typeface="Calibri"/>
              <a:sym typeface="Calibri"/>
            </a:endParaRPr>
          </a:p>
          <a:p>
            <a:pPr lvl="0">
              <a:lnSpc>
                <a:spcPct val="100000"/>
              </a:lnSpc>
              <a:defRPr sz="1800"/>
            </a:pPr>
            <a:r>
              <a:rPr sz="1200">
                <a:latin typeface="Arial"/>
                <a:ea typeface="Arial"/>
                <a:cs typeface="Arial"/>
                <a:sym typeface="Arial"/>
              </a:rPr>
              <a:t>© Mary Evans Picture Library/Alamy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 name="Shape 221"/>
          <p:cNvSpPr/>
          <p:nvPr>
            <p:ph type="sldImg"/>
          </p:nvPr>
        </p:nvSpPr>
        <p:spPr>
          <a:prstGeom prst="rect">
            <a:avLst/>
          </a:prstGeom>
        </p:spPr>
        <p:txBody>
          <a:bodyPr/>
          <a:lstStyle/>
          <a:p>
            <a:pPr lvl="0"/>
          </a:p>
        </p:txBody>
      </p:sp>
      <p:sp>
        <p:nvSpPr>
          <p:cNvPr id="222" name="Shape 222"/>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A German soldier guards Herero women and children in a prison camp in German South-West Africa in 1906.</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ullstein bild/The Granger Collection, NYC—All rights reserved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9" name="Shape 229"/>
          <p:cNvSpPr/>
          <p:nvPr>
            <p:ph type="sldImg"/>
          </p:nvPr>
        </p:nvSpPr>
        <p:spPr>
          <a:prstGeom prst="rect">
            <a:avLst/>
          </a:prstGeom>
        </p:spPr>
        <p:txBody>
          <a:bodyPr/>
          <a:lstStyle/>
          <a:p>
            <a:pPr lvl="0"/>
          </a:p>
        </p:txBody>
      </p:sp>
      <p:sp>
        <p:nvSpPr>
          <p:cNvPr id="230" name="Shape 230"/>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Diamond mining in South Africa took off in the late 1860s. By 1880 Kimberly, the biggest mine in the region, had 30,000 people, second only to Cape Town. Whites monopolized the well-paid, skilled jobs, while black Africans undertook dangerous work in the mines. This photograph was taken around 1900, when the De Beers diamond mines employed nearly 4,000 people.</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 Chris Howes/Wild Places Photography/ Alamy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lvl="0"/>
          </a:p>
        </p:txBody>
      </p:sp>
      <p:sp>
        <p:nvSpPr>
          <p:cNvPr id="238" name="Shape 238"/>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Though the Russians largely subdued the Caucasus region by the 1860s—with a Muslim separatist movement led by Imam Shamil put down only after decades of struggle—the many ethnic groups of this rugged mountain region remained largely autonomous until well into the twentieth century. This photograph, most likely taken around 1890, shows a group of chain-clad warriors from the Khevsureti region of Georgia (which had been incorporated into the Russian Empire early in the nineteenth century). With their primitive firearms, swords, and shields, these fighting men may appear to be no match for mechanized firepower, but the people of this region nevertheless remained largely free of governmental authority until well into the twentieth century.</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lvl="0"/>
          </a:p>
        </p:txBody>
      </p:sp>
      <p:sp>
        <p:nvSpPr>
          <p:cNvPr id="246" name="Shape 246"/>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In 1900, an international force composed of troops drawn from Austria-Hungary, the French Third Republic, the German Empire, Italy, Japan, Russia, the United Kingdom, and the United States invaded China to put down the Boxer Rebellion, which had endangered Western missionaries and Western interests in China. In August 1900 these forces occupied Beijing. This contemporary print presents the image of a romanticized heroic assault by these foreign troops.</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lvl="0"/>
          </a:p>
        </p:txBody>
      </p:sp>
      <p:sp>
        <p:nvSpPr>
          <p:cNvPr id="251" name="Shape 251"/>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25–4 </a:t>
            </a:r>
            <a:r>
              <a:rPr sz="1200">
                <a:latin typeface="Arial Bold"/>
                <a:ea typeface="Arial Bold"/>
                <a:cs typeface="Arial Bold"/>
                <a:sym typeface="Arial Bold"/>
              </a:rPr>
              <a:t>ASIA, 1880–1914</a:t>
            </a:r>
            <a:r>
              <a:rPr sz="1200">
                <a:latin typeface="Arial"/>
                <a:ea typeface="Arial"/>
                <a:cs typeface="Arial"/>
                <a:sym typeface="Arial"/>
              </a:rPr>
              <a:t> As in Africa, the decades before World War I saw imperialism spread widely and rapidly in Asia. Two new powers, Japan and the United States, joined the British, French, and Dutch in extending control both to islands and to the mainland and in exploiting an enfeebled China.</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lvl="0"/>
          </a:p>
        </p:txBody>
      </p:sp>
      <p:sp>
        <p:nvSpPr>
          <p:cNvPr id="256" name="Shape 256"/>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Maxim was the first wholly portable machine gun, pictured here with its American-born inventor Hiram Stevens Maxim (1840–1916), who became a British citizen. Technological superiority in weaponry and naval ships accounted in large measure for the success of Western imperialism in the nineteenth century.</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 2005 Roger Viollet/The Image Works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lvl="0"/>
          </a:p>
        </p:txBody>
      </p:sp>
      <p:sp>
        <p:nvSpPr>
          <p:cNvPr id="135" name="Shape 135"/>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Armed Chinese junks were no match for British warships during the first Opium War. The war ended in 1842 with the Treaty of Nanjing.</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The Granger Collection, NYC—All rights reserved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3" name="Shape 263"/>
          <p:cNvSpPr/>
          <p:nvPr>
            <p:ph type="sldImg"/>
          </p:nvPr>
        </p:nvSpPr>
        <p:spPr>
          <a:prstGeom prst="rect">
            <a:avLst/>
          </a:prstGeom>
        </p:spPr>
        <p:txBody>
          <a:bodyPr/>
          <a:lstStyle/>
          <a:p>
            <a:pPr lvl="0"/>
          </a:p>
        </p:txBody>
      </p:sp>
      <p:sp>
        <p:nvSpPr>
          <p:cNvPr id="264" name="Shape 264"/>
          <p:cNvSpPr/>
          <p:nvPr>
            <p:ph type="body" sz="quarter" idx="1"/>
          </p:nvPr>
        </p:nvSpPr>
        <p:spPr>
          <a:prstGeom prst="rect">
            <a:avLst/>
          </a:prstGeom>
        </p:spPr>
        <p:txBody>
          <a:bodyPr/>
          <a:lstStyle/>
          <a:p>
            <a:pPr lvl="0">
              <a:lnSpc>
                <a:spcPct val="80000"/>
              </a:lnSpc>
              <a:spcBef>
                <a:spcPts val="300"/>
              </a:spcBef>
              <a:defRPr sz="1800"/>
            </a:pPr>
            <a:r>
              <a:rPr sz="1100">
                <a:latin typeface="Arial"/>
                <a:ea typeface="Arial"/>
                <a:cs typeface="Arial"/>
                <a:sym typeface="Arial"/>
              </a:rPr>
              <a:t>Underwater telegraphic cables were among the important inventions of the mid-nineteenth century utilizing then new electrical technology. Submarine cables amazed people of that era and the early twentieth century much as the Internet does today. These cables also allowed for unprecedented international communication.</a:t>
            </a:r>
            <a:endParaRPr sz="1100">
              <a:latin typeface="Calibri"/>
              <a:ea typeface="Calibri"/>
              <a:cs typeface="Calibri"/>
              <a:sym typeface="Calibri"/>
            </a:endParaRPr>
          </a:p>
          <a:p>
            <a:pPr lvl="0">
              <a:lnSpc>
                <a:spcPct val="80000"/>
              </a:lnSpc>
              <a:spcBef>
                <a:spcPts val="300"/>
              </a:spcBef>
              <a:defRPr sz="1800"/>
            </a:pPr>
            <a:r>
              <a:rPr sz="1100">
                <a:latin typeface="Calibri"/>
                <a:ea typeface="Calibri"/>
                <a:cs typeface="Calibri"/>
                <a:sym typeface="Calibri"/>
              </a:rPr>
              <a:t>FTL Design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lvl="0"/>
          </a:p>
        </p:txBody>
      </p:sp>
      <p:sp>
        <p:nvSpPr>
          <p:cNvPr id="275" name="Shape 275"/>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Women played a prominent role as teachers in the Western foreign missionary effort. Miss Emily Hartwell was a turn-ofthe- century, American-born Protestant missionary to the Foochow Mission in Fuzhou Shi, China. Here, in a photo from the missionary magazine Light and Life, she is pictured with one of her Bible classes composed of Chinese women. Her letters home spoke of the disadvantages of women in Chinese culture. </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lvl="0"/>
          </a:p>
        </p:txBody>
      </p:sp>
      <p:sp>
        <p:nvSpPr>
          <p:cNvPr id="283" name="Shape 283"/>
          <p:cNvSpPr/>
          <p:nvPr>
            <p:ph type="body" sz="quarter" idx="1"/>
          </p:nvPr>
        </p:nvSpPr>
        <p:spPr>
          <a:prstGeom prst="rect">
            <a:avLst/>
          </a:prstGeom>
        </p:spPr>
        <p:txBody>
          <a:bodyPr/>
          <a:lstStyle/>
          <a:p>
            <a:pPr lvl="0">
              <a:lnSpc>
                <a:spcPct val="100000"/>
              </a:lnSpc>
              <a:spcBef>
                <a:spcPts val="300"/>
              </a:spcBef>
              <a:defRPr sz="1800"/>
            </a:pPr>
            <a:r>
              <a:rPr sz="1100">
                <a:latin typeface="Arial"/>
                <a:ea typeface="Arial"/>
                <a:cs typeface="Arial"/>
                <a:sym typeface="Arial"/>
              </a:rPr>
              <a:t>Kew Garden near London was the center of a vast network of botanical research. Joseph Dalton Hooker, its director, persuaded collectors from around the world to send specimens to Kew. Tropical plants were grown in its greenhouse, where British citizens could visit the grounds and see the plants that populated the far regions of the British empire. This photo shows Kew Palace, located in Kew Garden. </a:t>
            </a:r>
            <a:endParaRPr sz="1100">
              <a:latin typeface="Calibri"/>
              <a:ea typeface="Calibri"/>
              <a:cs typeface="Calibri"/>
              <a:sym typeface="Calibri"/>
            </a:endParaRPr>
          </a:p>
          <a:p>
            <a:pPr lvl="0">
              <a:lnSpc>
                <a:spcPct val="100000"/>
              </a:lnSpc>
              <a:spcBef>
                <a:spcPts val="300"/>
              </a:spcBef>
              <a:defRPr sz="1800"/>
            </a:pPr>
            <a:r>
              <a:rPr sz="1100">
                <a:latin typeface="Arial"/>
                <a:ea typeface="Arial"/>
                <a:cs typeface="Arial"/>
                <a:sym typeface="Arial"/>
              </a:rPr>
              <a:t>Dorling Kindersley © Jamie Marshall</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lvl="0"/>
          </a:p>
        </p:txBody>
      </p:sp>
      <p:sp>
        <p:nvSpPr>
          <p:cNvPr id="288" name="Shape 288"/>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Peoples from colonized nations were transported to various world’s fairs and similar exhibitions during the late nineteenth and early twentieth centuries. They constituted living exhibitions, where they were expected to portray “native customs” or the like. Here at the St. Louis World’s Fair of 1904 African Pygmies demonstrated beheading. In this and other similar examples, native peoples were frequently presented in demeaning roles that filled the expectations of spectators to see “exotic” behavior. Such performances and exhibitions served to convince the Western spectators of the superiority of their civilization over that of the peoples living in the colonized world.</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Courtesy of the Library of Congress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sldImg"/>
          </p:nvPr>
        </p:nvSpPr>
        <p:spPr>
          <a:prstGeom prst="rect">
            <a:avLst/>
          </a:prstGeom>
        </p:spPr>
        <p:txBody>
          <a:bodyPr/>
          <a:lstStyle/>
          <a:p>
            <a:pPr lvl="0"/>
          </a:p>
        </p:txBody>
      </p:sp>
      <p:sp>
        <p:nvSpPr>
          <p:cNvPr id="296" name="Shape 296"/>
          <p:cNvSpPr/>
          <p:nvPr>
            <p:ph type="body" sz="quarter" idx="1"/>
          </p:nvPr>
        </p:nvSpPr>
        <p:spPr>
          <a:prstGeom prst="rect">
            <a:avLst/>
          </a:prstGeom>
        </p:spPr>
        <p:txBody>
          <a:bodyPr/>
          <a:lstStyle/>
          <a:p>
            <a:pPr lvl="0">
              <a:lnSpc>
                <a:spcPct val="100000"/>
              </a:lnSpc>
              <a:spcBef>
                <a:spcPts val="300"/>
              </a:spcBef>
              <a:defRPr sz="1800"/>
            </a:pPr>
            <a:r>
              <a:rPr sz="1100">
                <a:latin typeface="Arial"/>
                <a:ea typeface="Arial"/>
                <a:cs typeface="Arial"/>
                <a:sym typeface="Arial"/>
              </a:rPr>
              <a:t>The ancient world was fascinated by the clash of empires that marked its history. The Romans created the grandest of the ancient empires, but they knew theirs had been preceded by others. On the walls of the House of the Faun in Pompeii, there resides an ancient mosaic depicting the Battle of Issus (333 B.C.E.), when the Macedonian Alexander the Great defeated the Persian Empire ruled by Darius III. Alexander appears on the left of the mosaic and Darius appears on his chariot. The mosaic, based on a still more ancient lost painting, probably dates from the second century B.C.E. and was rediscovered in 1831.</a:t>
            </a:r>
            <a:endParaRPr sz="1100">
              <a:latin typeface="Calibri"/>
              <a:ea typeface="Calibri"/>
              <a:cs typeface="Calibri"/>
              <a:sym typeface="Calibri"/>
            </a:endParaRPr>
          </a:p>
          <a:p>
            <a:pPr lvl="0">
              <a:lnSpc>
                <a:spcPct val="100000"/>
              </a:lnSpc>
              <a:spcBef>
                <a:spcPts val="300"/>
              </a:spcBef>
              <a:defRPr sz="1800"/>
            </a:pPr>
            <a:r>
              <a:rPr sz="1100">
                <a:latin typeface="Arial"/>
                <a:ea typeface="Arial"/>
                <a:cs typeface="Arial"/>
                <a:sym typeface="Arial"/>
              </a:rPr>
              <a:t>Alinari/Art Resource, NY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lvl="0"/>
          </a:p>
        </p:txBody>
      </p:sp>
      <p:sp>
        <p:nvSpPr>
          <p:cNvPr id="301" name="Shape 301"/>
          <p:cNvSpPr/>
          <p:nvPr>
            <p:ph type="body" sz="quarter" idx="1"/>
          </p:nvPr>
        </p:nvSpPr>
        <p:spPr>
          <a:prstGeom prst="rect">
            <a:avLst/>
          </a:prstGeom>
        </p:spPr>
        <p:txBody>
          <a:bodyPr/>
          <a:lstStyle/>
          <a:p>
            <a:pPr lvl="0">
              <a:lnSpc>
                <a:spcPct val="100000"/>
              </a:lnSpc>
              <a:spcBef>
                <a:spcPts val="300"/>
              </a:spcBef>
              <a:defRPr sz="1800"/>
            </a:pPr>
            <a:r>
              <a:rPr sz="1100">
                <a:latin typeface="Arial"/>
                <a:ea typeface="Arial"/>
                <a:cs typeface="Arial"/>
                <a:sym typeface="Arial"/>
              </a:rPr>
              <a:t>The Ottoman Turks began to overrun the Balkans in the mid-1300s. In 1526, Sultan Suleyman the Magnificent destroyed a Hungarian army at the Battle of Mohacs. The Ottoman Empire ruled most of the Balkans until the late nineteenth century.</a:t>
            </a:r>
            <a:endParaRPr sz="1100">
              <a:latin typeface="Calibri"/>
              <a:ea typeface="Calibri"/>
              <a:cs typeface="Calibri"/>
              <a:sym typeface="Calibri"/>
            </a:endParaRPr>
          </a:p>
          <a:p>
            <a:pPr lvl="0">
              <a:lnSpc>
                <a:spcPct val="100000"/>
              </a:lnSpc>
              <a:spcBef>
                <a:spcPts val="300"/>
              </a:spcBef>
              <a:defRPr sz="1800"/>
            </a:pPr>
            <a:r>
              <a:rPr sz="1100">
                <a:latin typeface="Arial"/>
                <a:ea typeface="Arial"/>
                <a:cs typeface="Arial"/>
                <a:sym typeface="Arial"/>
              </a:rPr>
              <a:t>Suleyman I the Magnificent (1494–1566). Sultan Suleyman at the Battles of Mahocs (detail). Lokman, The Military Campaigns of Suleyman the Magnificent. Hunername manuscript. Ottoman dynasty, Istanbul. Topkapi Palace Museum, Istanbul, Turkey. Bridgeman-Giraudon/Art Resource, NY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sldImg"/>
          </p:nvPr>
        </p:nvSpPr>
        <p:spPr>
          <a:prstGeom prst="rect">
            <a:avLst/>
          </a:prstGeom>
        </p:spPr>
        <p:txBody>
          <a:bodyPr/>
          <a:lstStyle/>
          <a:p>
            <a:pPr lvl="0"/>
          </a:p>
        </p:txBody>
      </p:sp>
      <p:sp>
        <p:nvSpPr>
          <p:cNvPr id="309" name="Shape 309"/>
          <p:cNvSpPr/>
          <p:nvPr>
            <p:ph type="body" sz="quarter" idx="1"/>
          </p:nvPr>
        </p:nvSpPr>
        <p:spPr>
          <a:prstGeom prst="rect">
            <a:avLst/>
          </a:prstGeom>
        </p:spPr>
        <p:txBody>
          <a:bodyPr/>
          <a:lstStyle/>
          <a:p>
            <a:pPr lvl="0">
              <a:lnSpc>
                <a:spcPct val="100000"/>
              </a:lnSpc>
              <a:spcBef>
                <a:spcPts val="300"/>
              </a:spcBef>
              <a:defRPr sz="1800"/>
            </a:pPr>
            <a:r>
              <a:rPr sz="1100">
                <a:latin typeface="Arial"/>
                <a:ea typeface="Arial"/>
                <a:cs typeface="Arial"/>
                <a:sym typeface="Arial"/>
              </a:rPr>
              <a:t>European imperialism ultimately rested on the willingness to use force. When anti- British agitation mounted in India after World War I, General Reginald Dyer’s troops fired on unarmed Indian demonstrators at Amritsar. More than three hundred Indians were killed.</a:t>
            </a:r>
            <a:endParaRPr sz="1100">
              <a:latin typeface="Calibri"/>
              <a:ea typeface="Calibri"/>
              <a:cs typeface="Calibri"/>
              <a:sym typeface="Calibri"/>
            </a:endParaRPr>
          </a:p>
          <a:p>
            <a:pPr lvl="0">
              <a:lnSpc>
                <a:spcPct val="100000"/>
              </a:lnSpc>
              <a:spcBef>
                <a:spcPts val="300"/>
              </a:spcBef>
              <a:defRPr sz="1800"/>
            </a:pPr>
            <a:r>
              <a:rPr sz="1100">
                <a:latin typeface="Arial"/>
                <a:ea typeface="Arial"/>
                <a:cs typeface="Arial"/>
                <a:sym typeface="Arial"/>
              </a:rPr>
              <a:t>UPI/CORBIS/Bettmann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2" name="Shape 142"/>
          <p:cNvSpPr/>
          <p:nvPr>
            <p:ph type="sldImg"/>
          </p:nvPr>
        </p:nvSpPr>
        <p:spPr>
          <a:prstGeom prst="rect">
            <a:avLst/>
          </a:prstGeom>
        </p:spPr>
        <p:txBody>
          <a:bodyPr/>
          <a:lstStyle/>
          <a:p>
            <a:pPr lvl="0"/>
          </a:p>
        </p:txBody>
      </p:sp>
      <p:sp>
        <p:nvSpPr>
          <p:cNvPr id="143" name="Shape 143"/>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Map 25–1 </a:t>
            </a:r>
            <a:r>
              <a:rPr sz="1200">
                <a:latin typeface="Arial Bold"/>
                <a:ea typeface="Arial Bold"/>
                <a:cs typeface="Arial Bold"/>
                <a:sym typeface="Arial Bold"/>
              </a:rPr>
              <a:t>BRITISH INDIA</a:t>
            </a:r>
            <a:r>
              <a:rPr sz="1200">
                <a:latin typeface="Arial"/>
                <a:ea typeface="Arial"/>
                <a:cs typeface="Arial"/>
                <a:sym typeface="Arial"/>
              </a:rPr>
              <a:t>, 1820 and 1856.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lvl="0"/>
          </a:p>
        </p:txBody>
      </p:sp>
      <p:sp>
        <p:nvSpPr>
          <p:cNvPr id="148" name="Shape 148"/>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The mutinous sepoy cavalry attacking a British infantry division at the Battle of Cawnpore in 1857. Although the uprising was suppressed, it was not easily forgotten. In its aftermath the British reorganized the government of India.</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The Granger Collection, New York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lvl="0"/>
          </a:p>
        </p:txBody>
      </p:sp>
      <p:sp>
        <p:nvSpPr>
          <p:cNvPr id="156" name="Shape 156"/>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President Theodore Roosevelt at the controls of a steam shovel during construction of the Panama Canal in 1906. The Panama Canal serves as an example of U.S. imperialist ventures in the Western Hemisphere. </a:t>
            </a:r>
            <a:endParaRPr sz="1200">
              <a:latin typeface="Calibri"/>
              <a:ea typeface="Calibri"/>
              <a:cs typeface="Calibri"/>
              <a:sym typeface="Calibri"/>
            </a:endParaRPr>
          </a:p>
          <a:p>
            <a:pPr lvl="0">
              <a:lnSpc>
                <a:spcPct val="100000"/>
              </a:lnSpc>
              <a:spcBef>
                <a:spcPts val="400"/>
              </a:spcBef>
              <a:defRPr sz="1800"/>
            </a:pPr>
            <a:r>
              <a:rPr sz="1200">
                <a:latin typeface="Arial"/>
                <a:ea typeface="Arial"/>
                <a:cs typeface="Arial"/>
                <a:sym typeface="Arial"/>
              </a:rPr>
              <a:t>Library of Congress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lvl="0"/>
          </a:p>
        </p:txBody>
      </p:sp>
      <p:sp>
        <p:nvSpPr>
          <p:cNvPr id="164" name="Shape 164"/>
          <p:cNvSpPr/>
          <p:nvPr>
            <p:ph type="body" sz="quarter" idx="1"/>
          </p:nvPr>
        </p:nvSpPr>
        <p:spPr>
          <a:prstGeom prst="rect">
            <a:avLst/>
          </a:prstGeom>
        </p:spPr>
        <p:txBody>
          <a:bodyPr/>
          <a:lstStyle/>
          <a:p>
            <a:pPr lvl="0">
              <a:lnSpc>
                <a:spcPct val="100000"/>
              </a:lnSpc>
              <a:defRPr sz="1800"/>
            </a:pPr>
            <a:r>
              <a:rPr sz="1200">
                <a:latin typeface="Arial Bold"/>
                <a:ea typeface="Arial Bold"/>
                <a:cs typeface="Arial Bold"/>
                <a:sym typeface="Arial Bold"/>
              </a:rPr>
              <a:t>The French in Morocco</a:t>
            </a:r>
            <a:r>
              <a:rPr sz="1200">
                <a:latin typeface="Arial"/>
                <a:ea typeface="Arial"/>
                <a:cs typeface="Arial"/>
                <a:sym typeface="Arial"/>
              </a:rPr>
              <a:t> Many imperialists—European, American, and Asian—claimed altruistic motives for their acquisition of colonies. The French, especially, have always taken pride in bringing “French civilization” to the lands France ruled. This cover of a magazine appeared in November 1911, the year when the French decision to extend and tighten their control of Morocco sparked a serious international crisis. It is a good example of how France justified its colonial empire as a “</a:t>
            </a:r>
            <a:r>
              <a:rPr i="1" sz="1200">
                <a:latin typeface="Arial"/>
                <a:ea typeface="Arial"/>
                <a:cs typeface="Arial"/>
                <a:sym typeface="Arial"/>
              </a:rPr>
              <a:t>mission civilitrice</a:t>
            </a:r>
            <a:r>
              <a:rPr sz="1200">
                <a:latin typeface="Arial"/>
                <a:ea typeface="Arial"/>
                <a:cs typeface="Arial"/>
                <a:sym typeface="Arial"/>
              </a:rPr>
              <a:t>,” a vocation to bring civilization to “backward” peoples.</a:t>
            </a:r>
            <a:br>
              <a:rPr sz="1200">
                <a:latin typeface="Arial"/>
                <a:ea typeface="Arial"/>
                <a:cs typeface="Arial"/>
                <a:sym typeface="Arial"/>
              </a:rPr>
            </a:br>
            <a:r>
              <a:rPr sz="1200">
                <a:latin typeface="Arial"/>
                <a:ea typeface="Arial"/>
                <a:cs typeface="Arial"/>
                <a:sym typeface="Arial"/>
              </a:rPr>
              <a:t>The Granger Collection</a:t>
            </a:r>
            <a:r>
              <a:rPr sz="1200">
                <a:latin typeface="Calibri"/>
                <a:ea typeface="Calibri"/>
                <a:cs typeface="Calibri"/>
                <a:sym typeface="Calibri"/>
              </a:rPr>
              <a:t>, New York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sldImg"/>
          </p:nvPr>
        </p:nvSpPr>
        <p:spPr>
          <a:prstGeom prst="rect">
            <a:avLst/>
          </a:prstGeom>
        </p:spPr>
        <p:txBody>
          <a:bodyPr/>
          <a:lstStyle/>
          <a:p>
            <a:pPr lvl="0"/>
          </a:p>
        </p:txBody>
      </p:sp>
      <p:sp>
        <p:nvSpPr>
          <p:cNvPr id="169" name="Shape 169"/>
          <p:cNvSpPr/>
          <p:nvPr>
            <p:ph type="body" sz="quarter" idx="1"/>
          </p:nvPr>
        </p:nvSpPr>
        <p:spPr>
          <a:prstGeom prst="rect">
            <a:avLst/>
          </a:prstGeom>
        </p:spPr>
        <p:txBody>
          <a:bodyPr/>
          <a:lstStyle/>
          <a:p>
            <a:pPr lvl="0">
              <a:lnSpc>
                <a:spcPct val="100000"/>
              </a:lnSpc>
              <a:spcBef>
                <a:spcPts val="400"/>
              </a:spcBef>
              <a:defRPr sz="1800"/>
            </a:pPr>
            <a:r>
              <a:rPr sz="1200">
                <a:latin typeface="Arial"/>
                <a:ea typeface="Arial"/>
                <a:cs typeface="Arial"/>
                <a:sym typeface="Arial"/>
              </a:rPr>
              <a:t>Arrival in Saigon of Paul Beau (1857–1927), governor general of Indo-China 1902–1907, from </a:t>
            </a:r>
            <a:r>
              <a:rPr i="1" sz="1200">
                <a:latin typeface="Arial"/>
                <a:ea typeface="Arial"/>
                <a:cs typeface="Arial"/>
                <a:sym typeface="Arial"/>
              </a:rPr>
              <a:t>Le Petit Journal</a:t>
            </a:r>
            <a:r>
              <a:rPr sz="1200">
                <a:latin typeface="Arial"/>
                <a:ea typeface="Arial"/>
                <a:cs typeface="Arial"/>
                <a:sym typeface="Arial"/>
              </a:rPr>
              <a:t>, November 1902. Arrival in Saigon of Paul Beau (1857–1927), Governor General of Indo-China 1902–07, from ‘Le Petit Journal’, November 1902 (colour engraving), Dufresne, Charles Georges (1876–1938)/Private Collection/Archives Charmet/The Bridgeman Art Library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lvl="0"/>
          </a:p>
        </p:txBody>
      </p:sp>
      <p:sp>
        <p:nvSpPr>
          <p:cNvPr id="177" name="Shape 177"/>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25–2 </a:t>
            </a:r>
            <a:r>
              <a:rPr sz="1200">
                <a:latin typeface="Arial Bold"/>
                <a:ea typeface="Arial Bold"/>
                <a:cs typeface="Arial Bold"/>
                <a:sym typeface="Arial Bold"/>
              </a:rPr>
              <a:t>IMPERIAL EXPANSION IN AFRICA TO 1880</a:t>
            </a:r>
            <a:r>
              <a:rPr sz="1200">
                <a:latin typeface="Arial"/>
                <a:ea typeface="Arial"/>
                <a:cs typeface="Arial"/>
                <a:sym typeface="Arial"/>
              </a:rPr>
              <a:t> Until the 1880s, few European countries held colonies in Africa, mostly on its fringes.</a:t>
            </a:r>
            <a:endParaRPr sz="120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lvl="0"/>
          </a:p>
        </p:txBody>
      </p:sp>
      <p:sp>
        <p:nvSpPr>
          <p:cNvPr id="182" name="Shape 182"/>
          <p:cNvSpPr/>
          <p:nvPr>
            <p:ph type="body" sz="quarter" idx="1"/>
          </p:nvPr>
        </p:nvSpPr>
        <p:spPr>
          <a:prstGeom prst="rect">
            <a:avLst/>
          </a:prstGeom>
        </p:spPr>
        <p:txBody>
          <a:bodyPr/>
          <a:lstStyle/>
          <a:p>
            <a:pPr lvl="0">
              <a:lnSpc>
                <a:spcPct val="100000"/>
              </a:lnSpc>
              <a:defRPr sz="1800"/>
            </a:pPr>
            <a:r>
              <a:rPr sz="1200">
                <a:latin typeface="Arial"/>
                <a:ea typeface="Arial"/>
                <a:cs typeface="Arial"/>
                <a:sym typeface="Arial"/>
              </a:rPr>
              <a:t>Map 25–3 </a:t>
            </a:r>
            <a:r>
              <a:rPr sz="1200">
                <a:latin typeface="Arial Bold"/>
                <a:ea typeface="Arial Bold"/>
                <a:cs typeface="Arial Bold"/>
                <a:sym typeface="Arial Bold"/>
              </a:rPr>
              <a:t>PARTITION OF AFRICA, 1880–1914</a:t>
            </a:r>
            <a:r>
              <a:rPr sz="1200">
                <a:latin typeface="Arial"/>
                <a:ea typeface="Arial"/>
                <a:cs typeface="Arial"/>
                <a:sym typeface="Arial"/>
              </a:rPr>
              <a:t> Before 1880, the European presence in Africa was largely the remains of early exploration by old imperialists and did not penetrate the heart of the continent. By 1914, the occupying powers included most large European states; only Liberia and Abyssinia (Ethiopia) remained independent.</a:t>
            </a:r>
            <a:endParaRPr sz="1200">
              <a:latin typeface="Calibri"/>
              <a:ea typeface="Calibri"/>
              <a:cs typeface="Calibri"/>
              <a:sym typeface="Calibri"/>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 Id="rId4" Type="http://schemas.openxmlformats.org/officeDocument/2006/relationships/image" Target="../media/image6.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image" Target="../media/image8.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18.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3.png"/><Relationship Id="rId6"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 name="Shape 10"/>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1"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2"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3" name="Shape 13"/>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4" name="Shape 14"/>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8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87" name="Shape 8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8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8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90" name="Shape 9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91" name="Shape 9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92" name="Shape 9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93" name="Shape 9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94" name="Shape 9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9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97" name="Shape 9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9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9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00" name="Shape 10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01" name="Shape 10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02" name="Shape 10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03" name="Shape 10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04" name="Shape 10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10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107" name="Shape 10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10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10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110" name="Shape 11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111" name="Shape 11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112" name="Shape 11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13" name="Shape 11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14" name="Shape 11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17" name="Shape 17"/>
          <p:cNvSpPr/>
          <p:nvPr>
            <p:ph type="body" idx="1"/>
          </p:nvPr>
        </p:nvSpPr>
        <p:spPr>
          <a:prstGeom prst="rect">
            <a:avLst/>
          </a:prstGeom>
        </p:spPr>
        <p:txBody>
          <a:bodyPr/>
          <a:lstStyle>
            <a:lvl1pPr>
              <a:buBlip>
                <a:blip r:embed="rId2"/>
              </a:buBlip>
            </a:lvl1pPr>
            <a:lvl2pPr>
              <a:buBlip>
                <a:blip r:embed="rId3"/>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18" name="Shape 1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0"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1" name="Shape 21"/>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22"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23"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24" name="Shape 24"/>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25" name="Shape 25"/>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26" name="Shape 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2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29" name="Shape 2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3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3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32" name="Shape 3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33" name="Shape 3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34" name="Shape 3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35" name="Shape 3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36" name="Shape 3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3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39" name="Shape 3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4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4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42" name="Shape 4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43" name="Shape 4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44" name="Shape 4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45" name="Shape 4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46" name="Shape 4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4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49" name="Shape 4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5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5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52" name="Shape 5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53" name="Shape 5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54" name="Shape 5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55" name="Shape 5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56" name="Shape 5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5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59" name="Shape 5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6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6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62" name="Shape 6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63" name="Shape 6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64" name="Shape 64"/>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65" name="Shape 65"/>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66" name="Shape 6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68"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69" name="Shape 69"/>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0"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1"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72" name="Shape 72"/>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73" name="Shape 73"/>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74" name="Shape 7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pic>
        <p:nvPicPr>
          <p:cNvPr id="76" name="Expbanna.png" descr="Expbanna"/>
          <p:cNvPicPr/>
          <p:nvPr/>
        </p:nvPicPr>
        <p:blipFill>
          <a:blip r:embed="rId2">
            <a:extLst/>
          </a:blip>
          <a:stretch>
            <a:fillRect/>
          </a:stretch>
        </p:blipFill>
        <p:spPr>
          <a:xfrm>
            <a:off x="0" y="0"/>
            <a:ext cx="685800" cy="6858000"/>
          </a:xfrm>
          <a:prstGeom prst="rect">
            <a:avLst/>
          </a:prstGeom>
          <a:ln w="12700">
            <a:miter lim="400000"/>
          </a:ln>
        </p:spPr>
      </p:pic>
      <p:sp>
        <p:nvSpPr>
          <p:cNvPr id="77" name="Shape 77"/>
          <p:cNvSpPr/>
          <p:nvPr/>
        </p:nvSpPr>
        <p:spPr>
          <a:xfrm>
            <a:off x="685800" y="6400800"/>
            <a:ext cx="8458200" cy="457200"/>
          </a:xfrm>
          <a:prstGeom prst="rect">
            <a:avLst/>
          </a:prstGeom>
          <a:solidFill>
            <a:srgbClr val="471513"/>
          </a:solidFill>
          <a:ln>
            <a:solidFill>
              <a:srgbClr val="471513"/>
            </a:solidFill>
            <a:round/>
          </a:ln>
        </p:spPr>
        <p:txBody>
          <a:bodyPr lIns="0" tIns="0" rIns="0" bIns="0" anchor="ctr"/>
          <a:lstStyle/>
          <a:p>
            <a:pPr lvl="0" defTabSz="457200">
              <a:defRPr sz="1800">
                <a:solidFill>
                  <a:srgbClr val="103989"/>
                </a:solidFill>
                <a:latin typeface="Arial"/>
                <a:ea typeface="Arial"/>
                <a:cs typeface="Arial"/>
                <a:sym typeface="Arial"/>
              </a:defRPr>
            </a:pPr>
          </a:p>
        </p:txBody>
      </p:sp>
      <p:pic>
        <p:nvPicPr>
          <p:cNvPr id="78" name="Pearson_Bound_White.pdf" descr="Pearson_Bound_White"/>
          <p:cNvPicPr/>
          <p:nvPr/>
        </p:nvPicPr>
        <p:blipFill>
          <a:blip r:embed="rId3">
            <a:extLst/>
          </a:blip>
          <a:stretch>
            <a:fillRect/>
          </a:stretch>
        </p:blipFill>
        <p:spPr>
          <a:xfrm>
            <a:off x="7621587" y="6400800"/>
            <a:ext cx="1533526" cy="457200"/>
          </a:xfrm>
          <a:prstGeom prst="rect">
            <a:avLst/>
          </a:prstGeom>
          <a:ln w="12700">
            <a:miter lim="400000"/>
          </a:ln>
        </p:spPr>
      </p:pic>
      <p:pic>
        <p:nvPicPr>
          <p:cNvPr id="79" name="Pearson_Strap_Bound_White.pdf" descr="Pearson_Strap_Bound_White"/>
          <p:cNvPicPr/>
          <p:nvPr/>
        </p:nvPicPr>
        <p:blipFill>
          <a:blip r:embed="rId4">
            <a:extLst/>
          </a:blip>
          <a:stretch>
            <a:fillRect/>
          </a:stretch>
        </p:blipFill>
        <p:spPr>
          <a:xfrm>
            <a:off x="692150" y="6400800"/>
            <a:ext cx="1766888" cy="457200"/>
          </a:xfrm>
          <a:prstGeom prst="rect">
            <a:avLst/>
          </a:prstGeom>
          <a:ln w="12700">
            <a:miter lim="400000"/>
          </a:ln>
        </p:spPr>
      </p:pic>
      <p:sp>
        <p:nvSpPr>
          <p:cNvPr id="80" name="Shape 80"/>
          <p:cNvSpPr/>
          <p:nvPr/>
        </p:nvSpPr>
        <p:spPr>
          <a:xfrm>
            <a:off x="2295525" y="6443980"/>
            <a:ext cx="2657475" cy="3708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defTabSz="457200">
              <a:defRPr sz="1800"/>
            </a:pPr>
            <a:r>
              <a:rPr i="1" sz="900">
                <a:solidFill>
                  <a:srgbClr val="FFFFFF"/>
                </a:solidFill>
              </a:rPr>
              <a:t>The Western Heritage</a:t>
            </a:r>
            <a:r>
              <a:rPr sz="900">
                <a:solidFill>
                  <a:srgbClr val="FFFFFF"/>
                </a:solidFill>
              </a:rPr>
              <a:t>, Eleventh Edition</a:t>
            </a:r>
            <a:endParaRPr sz="900">
              <a:solidFill>
                <a:srgbClr val="FFFFFF"/>
              </a:solidFill>
              <a:latin typeface="Times New Roman"/>
              <a:ea typeface="Times New Roman"/>
              <a:cs typeface="Times New Roman"/>
              <a:sym typeface="Times New Roman"/>
            </a:endParaRPr>
          </a:p>
          <a:p>
            <a:pPr lvl="0" defTabSz="457200">
              <a:defRPr sz="1800"/>
            </a:pPr>
            <a:r>
              <a:rPr sz="900">
                <a:solidFill>
                  <a:srgbClr val="FFFFFF"/>
                </a:solidFill>
              </a:rPr>
              <a:t>Kagan | Ozment | Turner | Frank</a:t>
            </a:r>
          </a:p>
        </p:txBody>
      </p:sp>
      <p:sp>
        <p:nvSpPr>
          <p:cNvPr id="81" name="Shape 81"/>
          <p:cNvSpPr/>
          <p:nvPr/>
        </p:nvSpPr>
        <p:spPr>
          <a:xfrm>
            <a:off x="5029200" y="6374129"/>
            <a:ext cx="2657475" cy="5105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algn="r" defTabSz="457200">
              <a:defRPr sz="1800"/>
            </a:pPr>
            <a:r>
              <a:rPr sz="900">
                <a:solidFill>
                  <a:srgbClr val="FFFFFF"/>
                </a:solidFill>
              </a:rPr>
              <a:t>Copyright © 2013, 2010, 2007</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 Pearson Education</a:t>
            </a:r>
            <a:endParaRPr sz="900">
              <a:solidFill>
                <a:srgbClr val="FFFFFF"/>
              </a:solidFill>
              <a:latin typeface="Times New Roman"/>
              <a:ea typeface="Times New Roman"/>
              <a:cs typeface="Times New Roman"/>
              <a:sym typeface="Times New Roman"/>
            </a:endParaRPr>
          </a:p>
          <a:p>
            <a:pPr lvl="0" algn="r" defTabSz="457200">
              <a:defRPr sz="1800"/>
            </a:pPr>
            <a:r>
              <a:rPr sz="900">
                <a:solidFill>
                  <a:srgbClr val="FFFFFF"/>
                </a:solidFill>
              </a:rPr>
              <a:t>All Rights Reserved</a:t>
            </a:r>
          </a:p>
        </p:txBody>
      </p:sp>
      <p:sp>
        <p:nvSpPr>
          <p:cNvPr id="82" name="Shape 82"/>
          <p:cNvSpPr/>
          <p:nvPr>
            <p:ph type="title"/>
          </p:nvPr>
        </p:nvSpPr>
        <p:spPr>
          <a:prstGeom prst="rect">
            <a:avLst/>
          </a:prstGeom>
        </p:spPr>
        <p:txBody>
          <a:bodyPr/>
          <a:lstStyle/>
          <a:p>
            <a:pPr lvl="0">
              <a:defRPr sz="1800">
                <a:solidFill>
                  <a:srgbClr val="000000"/>
                </a:solidFill>
              </a:defRPr>
            </a:pPr>
            <a:r>
              <a:rPr sz="4000">
                <a:solidFill>
                  <a:srgbClr val="482400"/>
                </a:solidFill>
              </a:rPr>
              <a:t>Title Text</a:t>
            </a:r>
          </a:p>
        </p:txBody>
      </p:sp>
      <p:sp>
        <p:nvSpPr>
          <p:cNvPr id="83" name="Shape 83"/>
          <p:cNvSpPr/>
          <p:nvPr>
            <p:ph type="body" idx="1"/>
          </p:nvPr>
        </p:nvSpPr>
        <p:spPr>
          <a:prstGeom prst="rect">
            <a:avLst/>
          </a:prstGeom>
        </p:spPr>
        <p:txBody>
          <a:bodyPr/>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84" name="Shape 8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slideLayout" Target="../slideLayouts/slideLayout1.xml"/><Relationship Id="rId8" Type="http://schemas.openxmlformats.org/officeDocument/2006/relationships/slideLayout" Target="../slideLayouts/slideLayout2.xml"/><Relationship Id="rId9" Type="http://schemas.openxmlformats.org/officeDocument/2006/relationships/slideLayout" Target="../slideLayouts/slideLayout3.xml"/><Relationship Id="rId10" Type="http://schemas.openxmlformats.org/officeDocument/2006/relationships/slideLayout" Target="../slideLayouts/slideLayout4.xml"/><Relationship Id="rId11" Type="http://schemas.openxmlformats.org/officeDocument/2006/relationships/slideLayout" Target="../slideLayouts/slideLayout5.xml"/><Relationship Id="rId12" Type="http://schemas.openxmlformats.org/officeDocument/2006/relationships/slideLayout" Target="../slideLayouts/slideLayout6.xml"/><Relationship Id="rId13" Type="http://schemas.openxmlformats.org/officeDocument/2006/relationships/slideLayout" Target="../slideLayouts/slideLayout7.xml"/><Relationship Id="rId14" Type="http://schemas.openxmlformats.org/officeDocument/2006/relationships/slideLayout" Target="../slideLayouts/slideLayout8.xml"/><Relationship Id="rId15" Type="http://schemas.openxmlformats.org/officeDocument/2006/relationships/slideLayout" Target="../slideLayouts/slideLayout9.xml"/><Relationship Id="rId16" Type="http://schemas.openxmlformats.org/officeDocument/2006/relationships/slideLayout" Target="../slideLayouts/slideLayout10.xml"/><Relationship Id="rId17" Type="http://schemas.openxmlformats.org/officeDocument/2006/relationships/slideLayout" Target="../slideLayouts/slideLayout11.xml"/><Relationship Id="rId1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grpSp>
        <p:nvGrpSpPr>
          <p:cNvPr id="4" name="Group 4"/>
          <p:cNvGrpSpPr/>
          <p:nvPr/>
        </p:nvGrpSpPr>
        <p:grpSpPr>
          <a:xfrm>
            <a:off x="0" y="0"/>
            <a:ext cx="6362700" cy="6858000"/>
            <a:chOff x="0" y="0"/>
            <a:chExt cx="6362700" cy="6858000"/>
          </a:xfrm>
        </p:grpSpPr>
        <p:pic>
          <p:nvPicPr>
            <p:cNvPr id="2" name="Expbanna.png" descr="Expbanna"/>
            <p:cNvPicPr/>
            <p:nvPr/>
          </p:nvPicPr>
          <p:blipFill>
            <a:blip r:embed="rId3">
              <a:extLst/>
            </a:blip>
            <a:stretch>
              <a:fillRect/>
            </a:stretch>
          </p:blipFill>
          <p:spPr>
            <a:xfrm>
              <a:off x="0" y="0"/>
              <a:ext cx="685800" cy="6858000"/>
            </a:xfrm>
            <a:prstGeom prst="rect">
              <a:avLst/>
            </a:prstGeom>
            <a:ln w="12700" cap="flat">
              <a:noFill/>
              <a:miter lim="400000"/>
            </a:ln>
            <a:effectLst/>
          </p:spPr>
        </p:pic>
        <p:pic>
          <p:nvPicPr>
            <p:cNvPr id="3" name="EXPHORSA.png" descr="EXPHORSA"/>
            <p:cNvPicPr/>
            <p:nvPr/>
          </p:nvPicPr>
          <p:blipFill>
            <a:blip r:embed="rId4">
              <a:extLst/>
            </a:blip>
            <a:stretch>
              <a:fillRect/>
            </a:stretch>
          </p:blipFill>
          <p:spPr>
            <a:xfrm>
              <a:off x="3505200" y="5715000"/>
              <a:ext cx="2857500" cy="95250"/>
            </a:xfrm>
            <a:prstGeom prst="rect">
              <a:avLst/>
            </a:prstGeom>
            <a:ln w="12700" cap="flat">
              <a:noFill/>
              <a:miter lim="400000"/>
            </a:ln>
            <a:effectLst/>
          </p:spPr>
        </p:pic>
      </p:grpSp>
      <p:sp>
        <p:nvSpPr>
          <p:cNvPr id="5" name="Shape 5"/>
          <p:cNvSpPr/>
          <p:nvPr>
            <p:ph type="title"/>
          </p:nvPr>
        </p:nvSpPr>
        <p:spPr>
          <a:xfrm>
            <a:off x="838200" y="0"/>
            <a:ext cx="8229600" cy="1524000"/>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pPr lvl="0">
              <a:defRPr sz="1800">
                <a:solidFill>
                  <a:srgbClr val="000000"/>
                </a:solidFill>
              </a:defRPr>
            </a:pPr>
            <a:r>
              <a:rPr sz="4000">
                <a:solidFill>
                  <a:srgbClr val="482400"/>
                </a:solidFill>
              </a:rPr>
              <a:t>Title Text</a:t>
            </a:r>
          </a:p>
        </p:txBody>
      </p:sp>
      <p:sp>
        <p:nvSpPr>
          <p:cNvPr id="6" name="Shape 6"/>
          <p:cNvSpPr/>
          <p:nvPr>
            <p:ph type="body" idx="1"/>
          </p:nvPr>
        </p:nvSpPr>
        <p:spPr>
          <a:xfrm>
            <a:off x="1062037" y="1524000"/>
            <a:ext cx="7769226" cy="53340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lvl1pPr>
              <a:buBlip>
                <a:blip r:embed="rId5"/>
              </a:buBlip>
            </a:lvl1pPr>
            <a:lvl2pPr>
              <a:buBlip>
                <a:blip r:embed="rId6"/>
              </a:buBlip>
            </a:lvl2pPr>
          </a:lstStyle>
          <a:p>
            <a:pPr lvl="0">
              <a:defRPr sz="1800"/>
            </a:pPr>
            <a:r>
              <a:rPr sz="3000"/>
              <a:t>Body Level One</a:t>
            </a:r>
            <a:endParaRPr sz="3000"/>
          </a:p>
          <a:p>
            <a:pPr lvl="1">
              <a:defRPr sz="1800"/>
            </a:pPr>
            <a:r>
              <a:rPr sz="3000"/>
              <a:t>Body Level Two</a:t>
            </a:r>
            <a:endParaRPr sz="3000"/>
          </a:p>
          <a:p>
            <a:pPr lvl="2">
              <a:defRPr sz="1800"/>
            </a:pPr>
            <a:r>
              <a:rPr sz="3000"/>
              <a:t>Body Level Three</a:t>
            </a:r>
            <a:endParaRPr sz="3000"/>
          </a:p>
          <a:p>
            <a:pPr lvl="3">
              <a:defRPr sz="1800"/>
            </a:pPr>
            <a:r>
              <a:rPr sz="3000"/>
              <a:t>Body Level Four</a:t>
            </a:r>
            <a:endParaRPr sz="3000"/>
          </a:p>
          <a:p>
            <a:pPr lvl="4">
              <a:defRPr sz="1800"/>
            </a:pPr>
            <a:r>
              <a:rPr sz="3000"/>
              <a:t>Body Level Five</a:t>
            </a:r>
          </a:p>
        </p:txBody>
      </p:sp>
      <p:sp>
        <p:nvSpPr>
          <p:cNvPr id="7" name="Shape 7"/>
          <p:cNvSpPr/>
          <p:nvPr>
            <p:ph type="sldNum" sz="quarter" idx="2"/>
          </p:nvPr>
        </p:nvSpPr>
        <p:spPr>
          <a:xfrm>
            <a:off x="7010400" y="6400800"/>
            <a:ext cx="1905000" cy="348429"/>
          </a:xfrm>
          <a:prstGeom prst="rect">
            <a:avLst/>
          </a:prstGeom>
          <a:ln w="12700">
            <a:miter lim="400000"/>
          </a:ln>
        </p:spPr>
        <p:txBody>
          <a:bodyPr lIns="45719" rIns="45719">
            <a:spAutoFit/>
          </a:bodyPr>
          <a:lstStyle>
            <a:lvl1pPr defTabSz="457200">
              <a:defRPr sz="1800">
                <a:latin typeface="Times New Roman"/>
                <a:ea typeface="Times New Roman"/>
                <a:cs typeface="Times New Roman"/>
                <a:sym typeface="Times New Roman"/>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 id="2147483660" r:id="rId18"/>
  </p:sldLayoutIdLst>
  <p:transition spd="med" advClick="1"/>
  <p:txStyles>
    <p:titleStyle>
      <a:lvl1pPr algn="ctr">
        <a:defRPr sz="4000">
          <a:solidFill>
            <a:srgbClr val="482400"/>
          </a:solidFill>
          <a:latin typeface="Verdana"/>
          <a:ea typeface="Verdana"/>
          <a:cs typeface="Verdana"/>
          <a:sym typeface="Verdana"/>
        </a:defRPr>
      </a:lvl1pPr>
      <a:lvl2pPr algn="ctr">
        <a:defRPr sz="4000">
          <a:solidFill>
            <a:srgbClr val="482400"/>
          </a:solidFill>
          <a:latin typeface="Verdana"/>
          <a:ea typeface="Verdana"/>
          <a:cs typeface="Verdana"/>
          <a:sym typeface="Verdana"/>
        </a:defRPr>
      </a:lvl2pPr>
      <a:lvl3pPr algn="ctr">
        <a:defRPr sz="4000">
          <a:solidFill>
            <a:srgbClr val="482400"/>
          </a:solidFill>
          <a:latin typeface="Verdana"/>
          <a:ea typeface="Verdana"/>
          <a:cs typeface="Verdana"/>
          <a:sym typeface="Verdana"/>
        </a:defRPr>
      </a:lvl3pPr>
      <a:lvl4pPr algn="ctr">
        <a:defRPr sz="4000">
          <a:solidFill>
            <a:srgbClr val="482400"/>
          </a:solidFill>
          <a:latin typeface="Verdana"/>
          <a:ea typeface="Verdana"/>
          <a:cs typeface="Verdana"/>
          <a:sym typeface="Verdana"/>
        </a:defRPr>
      </a:lvl4pPr>
      <a:lvl5pPr algn="ctr">
        <a:defRPr sz="4000">
          <a:solidFill>
            <a:srgbClr val="482400"/>
          </a:solidFill>
          <a:latin typeface="Verdana"/>
          <a:ea typeface="Verdana"/>
          <a:cs typeface="Verdana"/>
          <a:sym typeface="Verdana"/>
        </a:defRPr>
      </a:lvl5pPr>
      <a:lvl6pPr indent="457200" algn="ctr">
        <a:defRPr sz="4000">
          <a:solidFill>
            <a:srgbClr val="482400"/>
          </a:solidFill>
          <a:latin typeface="Verdana"/>
          <a:ea typeface="Verdana"/>
          <a:cs typeface="Verdana"/>
          <a:sym typeface="Verdana"/>
        </a:defRPr>
      </a:lvl6pPr>
      <a:lvl7pPr indent="914400" algn="ctr">
        <a:defRPr sz="4000">
          <a:solidFill>
            <a:srgbClr val="482400"/>
          </a:solidFill>
          <a:latin typeface="Verdana"/>
          <a:ea typeface="Verdana"/>
          <a:cs typeface="Verdana"/>
          <a:sym typeface="Verdana"/>
        </a:defRPr>
      </a:lvl7pPr>
      <a:lvl8pPr indent="1371600" algn="ctr">
        <a:defRPr sz="4000">
          <a:solidFill>
            <a:srgbClr val="482400"/>
          </a:solidFill>
          <a:latin typeface="Verdana"/>
          <a:ea typeface="Verdana"/>
          <a:cs typeface="Verdana"/>
          <a:sym typeface="Verdana"/>
        </a:defRPr>
      </a:lvl8pPr>
      <a:lvl9pPr indent="1828800" algn="ctr">
        <a:defRPr sz="4000">
          <a:solidFill>
            <a:srgbClr val="482400"/>
          </a:solidFill>
          <a:latin typeface="Verdana"/>
          <a:ea typeface="Verdana"/>
          <a:cs typeface="Verdana"/>
          <a:sym typeface="Verdana"/>
        </a:defRPr>
      </a:lvl9pPr>
    </p:titleStyle>
    <p:bodyStyle>
      <a:lvl1pPr marL="342900" indent="-342900">
        <a:spcBef>
          <a:spcPts val="700"/>
        </a:spcBef>
        <a:buSzPct val="100000"/>
        <a:buBlip>
          <a:blip r:embed="rId5"/>
        </a:buBlip>
        <a:defRPr sz="3000">
          <a:latin typeface="Verdana"/>
          <a:ea typeface="Verdana"/>
          <a:cs typeface="Verdana"/>
          <a:sym typeface="Verdana"/>
        </a:defRPr>
      </a:lvl1pPr>
      <a:lvl2pPr marL="786911" indent="-329711">
        <a:spcBef>
          <a:spcPts val="700"/>
        </a:spcBef>
        <a:buSzPct val="100000"/>
        <a:buBlip>
          <a:blip r:embed="rId6"/>
        </a:buBlip>
        <a:defRPr sz="3000">
          <a:latin typeface="Verdana"/>
          <a:ea typeface="Verdana"/>
          <a:cs typeface="Verdana"/>
          <a:sym typeface="Verdana"/>
        </a:defRPr>
      </a:lvl2pPr>
      <a:lvl3pPr marL="1200150" indent="-285750">
        <a:spcBef>
          <a:spcPts val="700"/>
        </a:spcBef>
        <a:buSzPct val="100000"/>
        <a:buChar char="•"/>
        <a:defRPr sz="3000">
          <a:latin typeface="Verdana"/>
          <a:ea typeface="Verdana"/>
          <a:cs typeface="Verdana"/>
          <a:sym typeface="Verdana"/>
        </a:defRPr>
      </a:lvl3pPr>
      <a:lvl4pPr marL="1683327" indent="-311727">
        <a:spcBef>
          <a:spcPts val="700"/>
        </a:spcBef>
        <a:buSzPct val="100000"/>
        <a:buChar char="⬧"/>
        <a:defRPr sz="3000">
          <a:latin typeface="Verdana"/>
          <a:ea typeface="Verdana"/>
          <a:cs typeface="Verdana"/>
          <a:sym typeface="Verdana"/>
        </a:defRPr>
      </a:lvl4pPr>
      <a:lvl5pPr marL="2171700" indent="-342900">
        <a:spcBef>
          <a:spcPts val="700"/>
        </a:spcBef>
        <a:buSzPct val="100000"/>
        <a:buChar char="⬧"/>
        <a:defRPr sz="3000">
          <a:latin typeface="Verdana"/>
          <a:ea typeface="Verdana"/>
          <a:cs typeface="Verdana"/>
          <a:sym typeface="Verdana"/>
        </a:defRPr>
      </a:lvl5pPr>
      <a:lvl6pPr marL="2628900" indent="-342900">
        <a:spcBef>
          <a:spcPts val="700"/>
        </a:spcBef>
        <a:buSzPct val="100000"/>
        <a:buChar char="•"/>
        <a:defRPr sz="3000">
          <a:latin typeface="Verdana"/>
          <a:ea typeface="Verdana"/>
          <a:cs typeface="Verdana"/>
          <a:sym typeface="Verdana"/>
        </a:defRPr>
      </a:lvl6pPr>
      <a:lvl7pPr marL="3086100" indent="-342900">
        <a:spcBef>
          <a:spcPts val="700"/>
        </a:spcBef>
        <a:buSzPct val="100000"/>
        <a:buChar char="•"/>
        <a:defRPr sz="3000">
          <a:latin typeface="Verdana"/>
          <a:ea typeface="Verdana"/>
          <a:cs typeface="Verdana"/>
          <a:sym typeface="Verdana"/>
        </a:defRPr>
      </a:lvl7pPr>
      <a:lvl8pPr marL="3543300" indent="-342900">
        <a:spcBef>
          <a:spcPts val="700"/>
        </a:spcBef>
        <a:buSzPct val="100000"/>
        <a:buChar char="•"/>
        <a:defRPr sz="3000">
          <a:latin typeface="Verdana"/>
          <a:ea typeface="Verdana"/>
          <a:cs typeface="Verdana"/>
          <a:sym typeface="Verdana"/>
        </a:defRPr>
      </a:lvl8pPr>
      <a:lvl9pPr marL="4000500" indent="-342900">
        <a:spcBef>
          <a:spcPts val="700"/>
        </a:spcBef>
        <a:buSzPct val="100000"/>
        <a:buChar char="•"/>
        <a:defRPr sz="3000">
          <a:latin typeface="Verdana"/>
          <a:ea typeface="Verdana"/>
          <a:cs typeface="Verdana"/>
          <a:sym typeface="Verdana"/>
        </a:defRPr>
      </a:lvl9pPr>
    </p:bodyStyle>
    <p:otherStyle>
      <a:lvl1pPr defTabSz="457200">
        <a:defRPr>
          <a:solidFill>
            <a:schemeClr val="tx1"/>
          </a:solidFill>
          <a:latin typeface="+mn-lt"/>
          <a:ea typeface="+mn-ea"/>
          <a:cs typeface="+mn-cs"/>
          <a:sym typeface="Times New Roman"/>
        </a:defRPr>
      </a:lvl1pPr>
      <a:lvl2pPr indent="457200" defTabSz="457200">
        <a:defRPr>
          <a:solidFill>
            <a:schemeClr val="tx1"/>
          </a:solidFill>
          <a:latin typeface="+mn-lt"/>
          <a:ea typeface="+mn-ea"/>
          <a:cs typeface="+mn-cs"/>
          <a:sym typeface="Times New Roman"/>
        </a:defRPr>
      </a:lvl2pPr>
      <a:lvl3pPr indent="914400" defTabSz="457200">
        <a:defRPr>
          <a:solidFill>
            <a:schemeClr val="tx1"/>
          </a:solidFill>
          <a:latin typeface="+mn-lt"/>
          <a:ea typeface="+mn-ea"/>
          <a:cs typeface="+mn-cs"/>
          <a:sym typeface="Times New Roman"/>
        </a:defRPr>
      </a:lvl3pPr>
      <a:lvl4pPr indent="1371600" defTabSz="457200">
        <a:defRPr>
          <a:solidFill>
            <a:schemeClr val="tx1"/>
          </a:solidFill>
          <a:latin typeface="+mn-lt"/>
          <a:ea typeface="+mn-ea"/>
          <a:cs typeface="+mn-cs"/>
          <a:sym typeface="Times New Roman"/>
        </a:defRPr>
      </a:lvl4pPr>
      <a:lvl5pPr indent="1828800" defTabSz="457200">
        <a:defRPr>
          <a:solidFill>
            <a:schemeClr val="tx1"/>
          </a:solidFill>
          <a:latin typeface="+mn-lt"/>
          <a:ea typeface="+mn-ea"/>
          <a:cs typeface="+mn-cs"/>
          <a:sym typeface="Times New Roman"/>
        </a:defRPr>
      </a:lvl5pPr>
      <a:lvl6pPr defTabSz="457200">
        <a:defRPr>
          <a:solidFill>
            <a:schemeClr val="tx1"/>
          </a:solidFill>
          <a:latin typeface="+mn-lt"/>
          <a:ea typeface="+mn-ea"/>
          <a:cs typeface="+mn-cs"/>
          <a:sym typeface="Times New Roman"/>
        </a:defRPr>
      </a:lvl6pPr>
      <a:lvl7pPr defTabSz="457200">
        <a:defRPr>
          <a:solidFill>
            <a:schemeClr val="tx1"/>
          </a:solidFill>
          <a:latin typeface="+mn-lt"/>
          <a:ea typeface="+mn-ea"/>
          <a:cs typeface="+mn-cs"/>
          <a:sym typeface="Times New Roman"/>
        </a:defRPr>
      </a:lvl7pPr>
      <a:lvl8pPr defTabSz="457200">
        <a:defRPr>
          <a:solidFill>
            <a:schemeClr val="tx1"/>
          </a:solidFill>
          <a:latin typeface="+mn-lt"/>
          <a:ea typeface="+mn-ea"/>
          <a:cs typeface="+mn-cs"/>
          <a:sym typeface="Times New Roman"/>
        </a:defRPr>
      </a:lvl8pPr>
      <a:lvl9pPr defTabSz="457200">
        <a:defRPr>
          <a:solidFill>
            <a:schemeClr val="tx1"/>
          </a:solidFill>
          <a:latin typeface="+mn-lt"/>
          <a:ea typeface="+mn-ea"/>
          <a:cs typeface="+mn-cs"/>
          <a:sym typeface="Times New Roma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8.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8" name="Shape 118"/>
          <p:cNvSpPr/>
          <p:nvPr/>
        </p:nvSpPr>
        <p:spPr>
          <a:xfrm>
            <a:off x="1219200" y="4191000"/>
            <a:ext cx="7467600" cy="1523055"/>
          </a:xfrm>
          <a:prstGeom prst="rect">
            <a:avLst/>
          </a:prstGeom>
          <a:ln w="12700">
            <a:miter lim="400000"/>
          </a:ln>
          <a:effectLst>
            <a:outerShdw sx="100000" sy="100000" kx="0" ky="0" algn="b" rotWithShape="0" blurRad="63500" dist="35921" dir="2700000">
              <a:srgbClr val="808080">
                <a:alpha val="74996"/>
              </a:srgbClr>
            </a:outerShdw>
          </a:effectLst>
          <a:extLst>
            <a:ext uri="{C572A759-6A51-4108-AA02-DFA0A04FC94B}">
              <ma14:wrappingTextBoxFlag xmlns:ma14="http://schemas.microsoft.com/office/mac/drawingml/2011/main" val="1"/>
            </a:ext>
          </a:extLst>
        </p:spPr>
        <p:txBody>
          <a:bodyPr lIns="0" tIns="0" rIns="0" bIns="0">
            <a:spAutoFit/>
          </a:bodyPr>
          <a:lstStyle/>
          <a:p>
            <a:pPr lvl="0" algn="ctr" defTabSz="457200">
              <a:defRPr sz="1800"/>
            </a:pPr>
            <a:r>
              <a:rPr sz="7000">
                <a:latin typeface="Times New Roman"/>
                <a:ea typeface="Times New Roman"/>
                <a:cs typeface="Times New Roman"/>
                <a:sym typeface="Times New Roman"/>
              </a:rPr>
              <a:t>Chapter 25</a:t>
            </a:r>
            <a:endParaRPr sz="7000">
              <a:latin typeface="Times New Roman"/>
              <a:ea typeface="Times New Roman"/>
              <a:cs typeface="Times New Roman"/>
              <a:sym typeface="Times New Roman"/>
            </a:endParaRPr>
          </a:p>
          <a:p>
            <a:pPr lvl="0" algn="ctr" defTabSz="457200">
              <a:defRPr sz="1800"/>
            </a:pPr>
            <a:r>
              <a:rPr sz="3000">
                <a:latin typeface="Times New Roman"/>
                <a:ea typeface="Times New Roman"/>
                <a:cs typeface="Times New Roman"/>
                <a:sym typeface="Times New Roman"/>
              </a:rPr>
              <a:t>The Age of Western Imperialism</a:t>
            </a:r>
          </a:p>
        </p:txBody>
      </p:sp>
      <p:pic>
        <p:nvPicPr>
          <p:cNvPr id="119" name="title.png" descr="title"/>
          <p:cNvPicPr/>
          <p:nvPr/>
        </p:nvPicPr>
        <p:blipFill>
          <a:blip r:embed="rId2">
            <a:extLst/>
          </a:blip>
          <a:stretch>
            <a:fillRect/>
          </a:stretch>
        </p:blipFill>
        <p:spPr>
          <a:xfrm>
            <a:off x="1549400" y="762000"/>
            <a:ext cx="6680200" cy="341312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President Theodore Roosevelt at the controls of a steam shovel during construction of the Panama Canal in 1906. The Panama Canal serves as an example of U.S. imperialist ventures in the Western Hemisphere. </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Library of Congress</a:t>
            </a:r>
          </a:p>
        </p:txBody>
      </p:sp>
      <p:pic>
        <p:nvPicPr>
          <p:cNvPr id="154" name="AAARQQT0.jpeg" descr="AAARQQT0.jpg"/>
          <p:cNvPicPr/>
          <p:nvPr/>
        </p:nvPicPr>
        <p:blipFill>
          <a:blip r:embed="rId3">
            <a:extLst/>
          </a:blip>
          <a:stretch>
            <a:fillRect/>
          </a:stretch>
        </p:blipFill>
        <p:spPr>
          <a:xfrm>
            <a:off x="1830387" y="0"/>
            <a:ext cx="6092826" cy="640080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Motives for the New Imperialism</a:t>
            </a:r>
          </a:p>
        </p:txBody>
      </p:sp>
      <p:sp>
        <p:nvSpPr>
          <p:cNvPr id="159" name="Shape 1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Economic motives cannot account for the entire impetus behind New Imperialism</a:t>
            </a:r>
            <a:endParaRPr sz="2800"/>
          </a:p>
          <a:p>
            <a:pPr lvl="0" marL="320039" indent="-320039">
              <a:spcBef>
                <a:spcPts val="600"/>
              </a:spcBef>
              <a:buBlip>
                <a:blip r:embed="rId2"/>
              </a:buBlip>
              <a:defRPr sz="1800"/>
            </a:pPr>
            <a:r>
              <a:rPr sz="2800"/>
              <a:t>Social Darwinist groups claimed Europeans had an obligation to civilize “backward” peoples</a:t>
            </a:r>
            <a:endParaRPr sz="2800"/>
          </a:p>
          <a:p>
            <a:pPr lvl="0" marL="320039" indent="-320039">
              <a:spcBef>
                <a:spcPts val="600"/>
              </a:spcBef>
              <a:buBlip>
                <a:blip r:embed="rId2"/>
              </a:buBlip>
              <a:defRPr sz="1800"/>
            </a:pPr>
            <a:r>
              <a:rPr sz="2800"/>
              <a:t>Religious groups agitated for the spread of Christianity</a:t>
            </a:r>
            <a:endParaRPr sz="2800"/>
          </a:p>
          <a:p>
            <a:pPr lvl="0" marL="320039" indent="-320039">
              <a:spcBef>
                <a:spcPts val="600"/>
              </a:spcBef>
              <a:buBlip>
                <a:blip r:embed="rId2"/>
              </a:buBlip>
              <a:defRPr sz="1800"/>
            </a:pPr>
            <a:r>
              <a:rPr sz="2800"/>
              <a:t>Some suggested imperialism be used to attract attention away from social policy</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85800">
              <a:defRPr sz="1800">
                <a:solidFill>
                  <a:srgbClr val="000000"/>
                </a:solidFill>
              </a:defRPr>
            </a:pPr>
            <a:r>
              <a:rPr sz="825">
                <a:solidFill>
                  <a:srgbClr val="482400"/>
                </a:solidFill>
                <a:latin typeface="Arial Bold"/>
                <a:ea typeface="Arial Bold"/>
                <a:cs typeface="Arial Bold"/>
                <a:sym typeface="Arial Bold"/>
              </a:rPr>
              <a:t>The French in Morocco</a:t>
            </a:r>
            <a:r>
              <a:rPr sz="825">
                <a:solidFill>
                  <a:srgbClr val="482400"/>
                </a:solidFill>
                <a:latin typeface="Arial"/>
                <a:ea typeface="Arial"/>
                <a:cs typeface="Arial"/>
                <a:sym typeface="Arial"/>
              </a:rPr>
              <a:t> Many imperialists—European, American, and Asian—claimed altruistic motives for their acquisition of colonies. The French, especially, have always taken pride in bringing “French civilization” to the lands France ruled. This cover of a magazine appeared in November 1911, the year when the French decision to extend and tighten their control of Morocco sparked a serious international crisis. It is a good example of how France justified its colonial empire as a “</a:t>
            </a:r>
            <a:r>
              <a:rPr i="1" sz="825">
                <a:solidFill>
                  <a:srgbClr val="482400"/>
                </a:solidFill>
                <a:latin typeface="Arial"/>
                <a:ea typeface="Arial"/>
                <a:cs typeface="Arial"/>
                <a:sym typeface="Arial"/>
              </a:rPr>
              <a:t>mission civilitrice</a:t>
            </a:r>
            <a:r>
              <a:rPr sz="825">
                <a:solidFill>
                  <a:srgbClr val="482400"/>
                </a:solidFill>
                <a:latin typeface="Arial"/>
                <a:ea typeface="Arial"/>
                <a:cs typeface="Arial"/>
                <a:sym typeface="Arial"/>
              </a:rPr>
              <a:t>,” a vocation to bring civilization to “backward” peoples.</a:t>
            </a:r>
            <a:br>
              <a:rPr sz="825">
                <a:solidFill>
                  <a:srgbClr val="482400"/>
                </a:solidFill>
                <a:latin typeface="Arial"/>
                <a:ea typeface="Arial"/>
                <a:cs typeface="Arial"/>
                <a:sym typeface="Arial"/>
              </a:rPr>
            </a:br>
            <a:r>
              <a:rPr sz="825">
                <a:solidFill>
                  <a:srgbClr val="482400"/>
                </a:solidFill>
                <a:latin typeface="Arial"/>
                <a:ea typeface="Arial"/>
                <a:cs typeface="Arial"/>
                <a:sym typeface="Arial"/>
              </a:rPr>
              <a:t>The Granger Collection</a:t>
            </a:r>
            <a:r>
              <a:rPr sz="825">
                <a:solidFill>
                  <a:srgbClr val="482400"/>
                </a:solidFill>
                <a:latin typeface="Times New Roman (Headings)"/>
                <a:ea typeface="Times New Roman (Headings)"/>
                <a:cs typeface="Times New Roman (Headings)"/>
                <a:sym typeface="Times New Roman (Headings)"/>
              </a:rPr>
              <a:t>, New York</a:t>
            </a:r>
          </a:p>
        </p:txBody>
      </p:sp>
      <p:pic>
        <p:nvPicPr>
          <p:cNvPr id="162" name="AAADYBR0.jpeg" descr="AAADYBR0.jpg"/>
          <p:cNvPicPr/>
          <p:nvPr/>
        </p:nvPicPr>
        <p:blipFill>
          <a:blip r:embed="rId3">
            <a:extLst/>
          </a:blip>
          <a:stretch>
            <a:fillRect/>
          </a:stretch>
        </p:blipFill>
        <p:spPr>
          <a:xfrm>
            <a:off x="2714625" y="0"/>
            <a:ext cx="4324350" cy="6400800"/>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Arrival in Saigon of Paul Beau (1857–1927), governor general of Indo-China 1902–1907, from </a:t>
            </a:r>
            <a:r>
              <a:rPr i="1" sz="1045">
                <a:solidFill>
                  <a:srgbClr val="482400"/>
                </a:solidFill>
                <a:latin typeface="Arial"/>
                <a:ea typeface="Arial"/>
                <a:cs typeface="Arial"/>
                <a:sym typeface="Arial"/>
              </a:rPr>
              <a:t>Le Petit Journal</a:t>
            </a:r>
            <a:r>
              <a:rPr sz="1045">
                <a:solidFill>
                  <a:srgbClr val="482400"/>
                </a:solidFill>
                <a:latin typeface="Arial"/>
                <a:ea typeface="Arial"/>
                <a:cs typeface="Arial"/>
                <a:sym typeface="Arial"/>
              </a:rPr>
              <a:t>, November 1902. Arrival in Saigon of Paul Beau (1857–1927), Governor General of Indo-China 1902–07, from ‘Le Petit Journal’, November 1902 (colour engraving), Dufresne, Charles Georges (1876–1938)/Private Collection/Archives Charmet/The Bridgeman Art Library</a:t>
            </a:r>
          </a:p>
        </p:txBody>
      </p:sp>
      <p:pic>
        <p:nvPicPr>
          <p:cNvPr id="167" name="AAGODIF0.jpeg" descr="AAGODIF0.jpg"/>
          <p:cNvPicPr/>
          <p:nvPr/>
        </p:nvPicPr>
        <p:blipFill>
          <a:blip r:embed="rId3">
            <a:extLst/>
          </a:blip>
          <a:stretch>
            <a:fillRect/>
          </a:stretch>
        </p:blipFill>
        <p:spPr>
          <a:xfrm>
            <a:off x="2552700" y="0"/>
            <a:ext cx="4648200" cy="6400800"/>
          </a:xfrm>
          <a:prstGeom prst="rect">
            <a:avLst/>
          </a:prstGeom>
          <a:ln w="12700">
            <a:miter lim="400000"/>
          </a:ln>
        </p:spPr>
      </p:pic>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Partition of Africa</a:t>
            </a:r>
          </a:p>
        </p:txBody>
      </p:sp>
      <p:sp>
        <p:nvSpPr>
          <p:cNvPr id="172" name="Shape 172"/>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4319" indent="-274319">
              <a:lnSpc>
                <a:spcPct val="90000"/>
              </a:lnSpc>
              <a:spcBef>
                <a:spcPts val="500"/>
              </a:spcBef>
              <a:buBlip>
                <a:blip r:embed="rId2"/>
              </a:buBlip>
              <a:defRPr sz="1800"/>
            </a:pPr>
            <a:r>
              <a:rPr sz="2400"/>
              <a:t>Between the late 1870s and 1900, European powers divided the entire continent among themselves, motivated by economic and political competition</a:t>
            </a:r>
            <a:endParaRPr sz="2400"/>
          </a:p>
          <a:p>
            <a:pPr lvl="0" marL="274319" indent="-274319">
              <a:lnSpc>
                <a:spcPct val="90000"/>
              </a:lnSpc>
              <a:spcBef>
                <a:spcPts val="500"/>
              </a:spcBef>
              <a:buBlip>
                <a:blip r:embed="rId2"/>
              </a:buBlip>
              <a:defRPr sz="1800"/>
            </a:pPr>
            <a:r>
              <a:rPr sz="2400"/>
              <a:t>The nations used a variety of rationalizations to justify their actions</a:t>
            </a:r>
            <a:endParaRPr sz="2400"/>
          </a:p>
          <a:p>
            <a:pPr lvl="0" marL="274319" indent="-274319">
              <a:lnSpc>
                <a:spcPct val="90000"/>
              </a:lnSpc>
              <a:spcBef>
                <a:spcPts val="500"/>
              </a:spcBef>
              <a:buBlip>
                <a:blip r:embed="rId2"/>
              </a:buBlip>
              <a:defRPr sz="1800"/>
            </a:pPr>
            <a:r>
              <a:rPr sz="2400"/>
              <a:t>Important African raw materials include ivory, rubber, minerals, diamonds, and gold</a:t>
            </a:r>
            <a:endParaRPr sz="2400"/>
          </a:p>
          <a:p>
            <a:pPr lvl="0" marL="274319" indent="-274319">
              <a:lnSpc>
                <a:spcPct val="90000"/>
              </a:lnSpc>
              <a:spcBef>
                <a:spcPts val="500"/>
              </a:spcBef>
              <a:buBlip>
                <a:blip r:embed="rId2"/>
              </a:buBlip>
              <a:defRPr sz="1800"/>
            </a:pPr>
            <a:r>
              <a:rPr sz="2400">
                <a:latin typeface="Verdana Bold"/>
                <a:ea typeface="Verdana Bold"/>
                <a:cs typeface="Verdana Bold"/>
                <a:sym typeface="Verdana Bold"/>
              </a:rPr>
              <a:t>Berlin Conference</a:t>
            </a:r>
            <a:endParaRPr sz="2400"/>
          </a:p>
          <a:p>
            <a:pPr lvl="1" marL="677007" indent="-219807">
              <a:lnSpc>
                <a:spcPct val="90000"/>
              </a:lnSpc>
              <a:spcBef>
                <a:spcPts val="400"/>
              </a:spcBef>
              <a:buBlip>
                <a:blip r:embed="rId3"/>
              </a:buBlip>
              <a:defRPr sz="1800"/>
            </a:pPr>
            <a:r>
              <a:rPr sz="2000"/>
              <a:t>Mapped out which European nation had access to certain parts of Africa</a:t>
            </a:r>
            <a:endParaRPr sz="2000"/>
          </a:p>
          <a:p>
            <a:pPr lvl="0" marL="274319" indent="-274319">
              <a:lnSpc>
                <a:spcPct val="90000"/>
              </a:lnSpc>
              <a:spcBef>
                <a:spcPts val="500"/>
              </a:spcBef>
              <a:buBlip>
                <a:blip r:embed="rId2"/>
              </a:buBlip>
              <a:defRPr sz="1800"/>
            </a:pPr>
            <a:r>
              <a:rPr sz="2400"/>
              <a:t>European nations appointed administrators to supervise their African possessions</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25–2 </a:t>
            </a:r>
            <a:r>
              <a:rPr sz="1100">
                <a:solidFill>
                  <a:srgbClr val="482400"/>
                </a:solidFill>
                <a:latin typeface="Arial Bold"/>
                <a:ea typeface="Arial Bold"/>
                <a:cs typeface="Arial Bold"/>
                <a:sym typeface="Arial Bold"/>
              </a:rPr>
              <a:t>IMPERIAL EXPANSION IN AFRICA TO 1880</a:t>
            </a:r>
            <a:r>
              <a:rPr sz="1100">
                <a:solidFill>
                  <a:srgbClr val="482400"/>
                </a:solidFill>
                <a:latin typeface="Arial"/>
                <a:ea typeface="Arial"/>
                <a:cs typeface="Arial"/>
                <a:sym typeface="Arial"/>
              </a:rPr>
              <a:t> Until the 1880s, few European countries held colonies in Africa, mostly on its fringes.</a:t>
            </a:r>
          </a:p>
        </p:txBody>
      </p:sp>
      <p:pic>
        <p:nvPicPr>
          <p:cNvPr id="175" name="KNB25M02.jpeg" descr="KNB25M02.jpg"/>
          <p:cNvPicPr/>
          <p:nvPr/>
        </p:nvPicPr>
        <p:blipFill>
          <a:blip r:embed="rId3">
            <a:extLst/>
          </a:blip>
          <a:stretch>
            <a:fillRect/>
          </a:stretch>
        </p:blipFill>
        <p:spPr>
          <a:xfrm>
            <a:off x="2049462" y="0"/>
            <a:ext cx="5646738" cy="64008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77823">
              <a:defRPr sz="1800">
                <a:solidFill>
                  <a:srgbClr val="000000"/>
                </a:solidFill>
              </a:defRPr>
            </a:pPr>
            <a:r>
              <a:rPr sz="1056">
                <a:solidFill>
                  <a:srgbClr val="482400"/>
                </a:solidFill>
                <a:latin typeface="Arial"/>
                <a:ea typeface="Arial"/>
                <a:cs typeface="Arial"/>
                <a:sym typeface="Arial"/>
              </a:rPr>
              <a:t>Map 25–3 </a:t>
            </a:r>
            <a:r>
              <a:rPr sz="1056">
                <a:solidFill>
                  <a:srgbClr val="482400"/>
                </a:solidFill>
                <a:latin typeface="Arial Bold"/>
                <a:ea typeface="Arial Bold"/>
                <a:cs typeface="Arial Bold"/>
                <a:sym typeface="Arial Bold"/>
              </a:rPr>
              <a:t>PARTITION OF AFRICA, 1880–1914</a:t>
            </a:r>
            <a:r>
              <a:rPr sz="1056">
                <a:solidFill>
                  <a:srgbClr val="482400"/>
                </a:solidFill>
                <a:latin typeface="Arial"/>
                <a:ea typeface="Arial"/>
                <a:cs typeface="Arial"/>
                <a:sym typeface="Arial"/>
              </a:rPr>
              <a:t> Before 1880, the European presence in Africa was largely the remains of early exploration by old imperialists and did not penetrate the heart of the continent. By 1914, the occupying powers included most large European states; only Liberia and Abyssinia (Ethiopia) remained independent.</a:t>
            </a:r>
          </a:p>
        </p:txBody>
      </p:sp>
      <p:pic>
        <p:nvPicPr>
          <p:cNvPr id="180" name="KNB25M03.jpeg" descr="KNB25M03.jpg"/>
          <p:cNvPicPr/>
          <p:nvPr/>
        </p:nvPicPr>
        <p:blipFill>
          <a:blip r:embed="rId3">
            <a:extLst/>
          </a:blip>
          <a:stretch>
            <a:fillRect/>
          </a:stretch>
        </p:blipFill>
        <p:spPr>
          <a:xfrm>
            <a:off x="2052637" y="0"/>
            <a:ext cx="5648326" cy="6400800"/>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North Africa</a:t>
            </a:r>
          </a:p>
        </p:txBody>
      </p:sp>
      <p:sp>
        <p:nvSpPr>
          <p:cNvPr id="185" name="Shape 18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Technically part of Ottoman Empire</a:t>
            </a:r>
            <a:endParaRPr sz="3000"/>
          </a:p>
          <a:p>
            <a:pPr lvl="0">
              <a:buBlip>
                <a:blip r:embed="rId2"/>
              </a:buBlip>
              <a:defRPr sz="1800"/>
            </a:pPr>
            <a:r>
              <a:rPr sz="3000"/>
              <a:t>Pressure applied diplomatically and through investments and loans to exert influence on the area</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Egypt</a:t>
            </a:r>
          </a:p>
        </p:txBody>
      </p:sp>
      <p:sp>
        <p:nvSpPr>
          <p:cNvPr id="188" name="Shape 18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Sold cotton as a cash crop on the international market</a:t>
            </a:r>
            <a:endParaRPr sz="2800"/>
          </a:p>
          <a:p>
            <a:pPr lvl="0" marL="320039" indent="-320039">
              <a:spcBef>
                <a:spcPts val="600"/>
              </a:spcBef>
              <a:buBlip>
                <a:blip r:embed="rId2"/>
              </a:buBlip>
              <a:defRPr sz="1800"/>
            </a:pPr>
            <a:r>
              <a:rPr sz="2800"/>
              <a:t>Financed the </a:t>
            </a:r>
            <a:r>
              <a:rPr sz="2800">
                <a:latin typeface="Verdana Bold"/>
                <a:ea typeface="Verdana Bold"/>
                <a:cs typeface="Verdana Bold"/>
                <a:sym typeface="Verdana Bold"/>
              </a:rPr>
              <a:t>Suez Canal</a:t>
            </a:r>
            <a:r>
              <a:rPr sz="2800"/>
              <a:t> through foreign loans</a:t>
            </a:r>
            <a:endParaRPr sz="2800"/>
          </a:p>
          <a:p>
            <a:pPr lvl="0" marL="320039" indent="-320039">
              <a:spcBef>
                <a:spcPts val="600"/>
              </a:spcBef>
              <a:buBlip>
                <a:blip r:embed="rId2"/>
              </a:buBlip>
              <a:defRPr sz="1800"/>
            </a:pPr>
            <a:r>
              <a:rPr sz="2800"/>
              <a:t>The bankrupt government was overthrown by the army in 1881</a:t>
            </a:r>
            <a:endParaRPr sz="2800"/>
          </a:p>
          <a:p>
            <a:pPr lvl="0" marL="320039" indent="-320039">
              <a:spcBef>
                <a:spcPts val="600"/>
              </a:spcBef>
              <a:buBlip>
                <a:blip r:embed="rId2"/>
              </a:buBlip>
              <a:defRPr sz="1800"/>
            </a:pPr>
            <a:r>
              <a:rPr sz="2800"/>
              <a:t>Britain defeated the army and installed administrators to ensure repayment of their loans for the Suez Canal and access to the path to India</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0" name="Shape 19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40663">
              <a:defRPr sz="1800">
                <a:solidFill>
                  <a:srgbClr val="000000"/>
                </a:solidFill>
              </a:defRPr>
            </a:pPr>
            <a:r>
              <a:rPr sz="891">
                <a:solidFill>
                  <a:srgbClr val="482400"/>
                </a:solidFill>
                <a:latin typeface="Arial"/>
                <a:ea typeface="Arial"/>
                <a:cs typeface="Arial"/>
                <a:sym typeface="Arial"/>
              </a:rPr>
              <a:t>The opening of the Suez Canal in 1869, linking Asia and Europe, was a major engineering achievement. It also became a major international waterway, reducing the distance from London to Bombay by half.</a:t>
            </a:r>
            <a:br>
              <a:rPr sz="891">
                <a:solidFill>
                  <a:srgbClr val="482400"/>
                </a:solidFill>
                <a:latin typeface="Arial"/>
                <a:ea typeface="Arial"/>
                <a:cs typeface="Arial"/>
                <a:sym typeface="Arial"/>
              </a:rPr>
            </a:br>
            <a:r>
              <a:rPr sz="891">
                <a:solidFill>
                  <a:srgbClr val="482400"/>
                </a:solidFill>
                <a:latin typeface="Arial"/>
                <a:ea typeface="Arial"/>
                <a:cs typeface="Arial"/>
                <a:sym typeface="Arial"/>
              </a:rPr>
              <a:t>The Inauguration Procession of the Suez Canal at El-Guisr in 1865, from ‘Voyage Pittoresque a travers l’Isthme de Suez’ by Marius Fontane, engraved by Jules Didier (1831–c.80) 1869–70 (colour litho), Riou, Edouard (1833–1900)/Bibliotheque des Arts Decoratifs, Paris, France/Archives Charmet/ The Bridgeman Art Library</a:t>
            </a:r>
          </a:p>
        </p:txBody>
      </p:sp>
      <p:pic>
        <p:nvPicPr>
          <p:cNvPr id="191" name="AAGNZJC0.jpeg" descr="AAGNZJC0.jpg"/>
          <p:cNvPicPr/>
          <p:nvPr/>
        </p:nvPicPr>
        <p:blipFill>
          <a:blip r:embed="rId3">
            <a:extLst/>
          </a:blip>
          <a:stretch>
            <a:fillRect/>
          </a:stretch>
        </p:blipFill>
        <p:spPr>
          <a:xfrm>
            <a:off x="685800" y="304800"/>
            <a:ext cx="8477250" cy="5789613"/>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Shape 12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30936">
              <a:defRPr sz="1800">
                <a:solidFill>
                  <a:srgbClr val="000000"/>
                </a:solidFill>
              </a:defRPr>
            </a:pPr>
            <a:r>
              <a:rPr sz="759">
                <a:solidFill>
                  <a:srgbClr val="482400"/>
                </a:solidFill>
                <a:latin typeface="Arial"/>
                <a:ea typeface="Arial"/>
                <a:cs typeface="Arial"/>
                <a:sym typeface="Arial"/>
              </a:rPr>
              <a:t>The global British Empire dominated the nineteenth-century European imperial experience. The empire was popularized in newspapers, books, and novels, as well as in thousands of illustrations and photographs. This illustration seeks to portray the worldwide reach of the British Empire and the varied peoples whom it governed abroad and, at the same time, as seen in the caption, how it sought to build domestic pride in the imperial achievement. Similar illustrations could be found portraying the empires of France, Germany, the Netherlands, Belgium, and Russia.</a:t>
            </a:r>
            <a:br>
              <a:rPr sz="759">
                <a:solidFill>
                  <a:srgbClr val="482400"/>
                </a:solidFill>
                <a:latin typeface="Arial"/>
                <a:ea typeface="Arial"/>
                <a:cs typeface="Arial"/>
                <a:sym typeface="Arial"/>
              </a:rPr>
            </a:br>
            <a:r>
              <a:rPr sz="759">
                <a:solidFill>
                  <a:srgbClr val="482400"/>
                </a:solidFill>
                <a:latin typeface="Arial"/>
                <a:ea typeface="Arial"/>
                <a:cs typeface="Arial"/>
                <a:sym typeface="Arial"/>
              </a:rPr>
              <a:t>“Citizens of the British Empire, the Greatest Empire the world has ever known...” 1911, </a:t>
            </a:r>
            <a:r>
              <a:rPr i="1" sz="759">
                <a:solidFill>
                  <a:srgbClr val="482400"/>
                </a:solidFill>
                <a:latin typeface="Arial"/>
                <a:ea typeface="Arial"/>
                <a:cs typeface="Arial"/>
                <a:sym typeface="Arial"/>
              </a:rPr>
              <a:t>London Illustrated News</a:t>
            </a:r>
            <a:r>
              <a:rPr sz="759">
                <a:solidFill>
                  <a:srgbClr val="482400"/>
                </a:solidFill>
                <a:latin typeface="Arial"/>
                <a:ea typeface="Arial"/>
                <a:cs typeface="Arial"/>
                <a:sym typeface="Arial"/>
              </a:rPr>
              <a:t>. Mary Evans Picture Library</a:t>
            </a:r>
          </a:p>
        </p:txBody>
      </p:sp>
      <p:pic>
        <p:nvPicPr>
          <p:cNvPr id="122" name="AAIHVLJ0.jpeg" descr="AAIHVLJ0.jpg"/>
          <p:cNvPicPr/>
          <p:nvPr/>
        </p:nvPicPr>
        <p:blipFill>
          <a:blip r:embed="rId3">
            <a:extLst/>
          </a:blip>
          <a:stretch>
            <a:fillRect/>
          </a:stretch>
        </p:blipFill>
        <p:spPr>
          <a:xfrm>
            <a:off x="2590800" y="0"/>
            <a:ext cx="4521200" cy="6400800"/>
          </a:xfrm>
          <a:prstGeom prst="rect">
            <a:avLst/>
          </a:prstGeom>
          <a:ln w="12700">
            <a:miter lim="400000"/>
          </a:ln>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West Africa</a:t>
            </a:r>
          </a:p>
        </p:txBody>
      </p:sp>
      <p:sp>
        <p:nvSpPr>
          <p:cNvPr id="196" name="Shape 196"/>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France controlled much of sub-Saharan Africa</a:t>
            </a:r>
            <a:endParaRPr sz="3000"/>
          </a:p>
          <a:p>
            <a:pPr lvl="0">
              <a:buBlip>
                <a:blip r:embed="rId2"/>
              </a:buBlip>
              <a:defRPr sz="1800"/>
            </a:pPr>
            <a:r>
              <a:rPr sz="3000"/>
              <a:t>The British had four West African colonies: Sierra Leone, Gambia, the Gold Coast (now Ghana), and Nigeria</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94359">
              <a:defRPr sz="1800">
                <a:solidFill>
                  <a:srgbClr val="000000"/>
                </a:solidFill>
              </a:defRPr>
            </a:pPr>
            <a:r>
              <a:rPr sz="714">
                <a:solidFill>
                  <a:srgbClr val="482400"/>
                </a:solidFill>
                <a:latin typeface="Arial"/>
                <a:ea typeface="Arial"/>
                <a:cs typeface="Arial"/>
                <a:sym typeface="Arial"/>
              </a:rPr>
              <a:t>The battle of Omdurman, fought on September 2, 1898, and described in the Churchill feature on page 800, demonstrated the capacity of European forces armed with the most modern weapons— in this case, a British army composed of British, Egyptian, and Sudanese troops, commanded by Major General Sir Horatio Kitchener—to decimate a vast Sudanese force armed with less advanced weapons. In the battle, which occurred near Khartoum, the British encircled the Sudanese forces. Approximately 10,000 African warriors were killed, while British losses numbered forty-eight men.</a:t>
            </a:r>
            <a:br>
              <a:rPr sz="714">
                <a:solidFill>
                  <a:srgbClr val="482400"/>
                </a:solidFill>
                <a:latin typeface="Arial"/>
                <a:ea typeface="Arial"/>
                <a:cs typeface="Arial"/>
                <a:sym typeface="Arial"/>
              </a:rPr>
            </a:br>
            <a:r>
              <a:rPr sz="714">
                <a:solidFill>
                  <a:srgbClr val="482400"/>
                </a:solidFill>
                <a:latin typeface="Arial"/>
                <a:ea typeface="Arial"/>
                <a:cs typeface="Arial"/>
                <a:sym typeface="Arial"/>
              </a:rPr>
              <a:t>The 21st Lancers lead the battle against the Arab stronghold at Omdurman in 1897, Tacconi, Ferdinando (1922–2006). Private Collection/© Look and Learn/The Bridgeman Art Library International</a:t>
            </a:r>
          </a:p>
        </p:txBody>
      </p:sp>
      <p:pic>
        <p:nvPicPr>
          <p:cNvPr id="199" name="LAL 304863.jpeg" descr="LAL 304863.jpg"/>
          <p:cNvPicPr/>
          <p:nvPr/>
        </p:nvPicPr>
        <p:blipFill>
          <a:blip r:embed="rId3">
            <a:extLst/>
          </a:blip>
          <a:stretch>
            <a:fillRect/>
          </a:stretch>
        </p:blipFill>
        <p:spPr>
          <a:xfrm>
            <a:off x="685800" y="762000"/>
            <a:ext cx="8477250" cy="5029200"/>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 Belgian Congo</a:t>
            </a:r>
          </a:p>
        </p:txBody>
      </p:sp>
      <p:sp>
        <p:nvSpPr>
          <p:cNvPr id="204" name="Shape 204"/>
          <p:cNvSpPr/>
          <p:nvPr>
            <p:ph type="body" idx="4294967295"/>
          </p:nvPr>
        </p:nvSpPr>
        <p:spPr>
          <a:xfrm>
            <a:off x="1069975" y="1447800"/>
            <a:ext cx="7769225" cy="4727575"/>
          </a:xfrm>
          <a:prstGeom prst="rect">
            <a:avLst/>
          </a:prstGeom>
        </p:spPr>
        <p:txBody>
          <a:bodyPr lIns="0" tIns="0" rIns="0" bIns="0">
            <a:normAutofit fontScale="100000" lnSpcReduction="0"/>
          </a:bodyPr>
          <a:lstStyle/>
          <a:p>
            <a:pPr lvl="0" marL="297179" indent="-297179">
              <a:lnSpc>
                <a:spcPct val="90000"/>
              </a:lnSpc>
              <a:spcBef>
                <a:spcPts val="600"/>
              </a:spcBef>
              <a:buBlip>
                <a:blip r:embed="rId2"/>
              </a:buBlip>
              <a:defRPr sz="1800"/>
            </a:pPr>
            <a:r>
              <a:rPr sz="2600"/>
              <a:t>King Leopold financed Henry Morton Stanley’s African explorations on his behalf</a:t>
            </a:r>
            <a:endParaRPr sz="2600"/>
          </a:p>
          <a:p>
            <a:pPr lvl="0" marL="297179" indent="-297179">
              <a:lnSpc>
                <a:spcPct val="90000"/>
              </a:lnSpc>
              <a:spcBef>
                <a:spcPts val="600"/>
              </a:spcBef>
              <a:buBlip>
                <a:blip r:embed="rId2"/>
              </a:buBlip>
              <a:defRPr sz="1800"/>
            </a:pPr>
            <a:r>
              <a:rPr sz="2600"/>
              <a:t>Berlin Conference codified his “treaties” with local tribes</a:t>
            </a:r>
            <a:endParaRPr sz="2600"/>
          </a:p>
          <a:p>
            <a:pPr lvl="0" marL="297179" indent="-297179">
              <a:lnSpc>
                <a:spcPct val="90000"/>
              </a:lnSpc>
              <a:spcBef>
                <a:spcPts val="600"/>
              </a:spcBef>
              <a:buBlip>
                <a:blip r:embed="rId2"/>
              </a:buBlip>
              <a:defRPr sz="1800"/>
            </a:pPr>
            <a:r>
              <a:rPr sz="2600"/>
              <a:t>Leopold cultivated the image of a humanitarian ruler while imposing brutal conditions on those who lived in the Congo</a:t>
            </a:r>
            <a:endParaRPr sz="2600"/>
          </a:p>
          <a:p>
            <a:pPr lvl="0" marL="297179" indent="-297179">
              <a:lnSpc>
                <a:spcPct val="90000"/>
              </a:lnSpc>
              <a:spcBef>
                <a:spcPts val="600"/>
              </a:spcBef>
              <a:buBlip>
                <a:blip r:embed="rId2"/>
              </a:buBlip>
              <a:defRPr sz="1800"/>
            </a:pPr>
            <a:r>
              <a:rPr sz="2600"/>
              <a:t>In thirty years as ruler, approximately one-half of the Congo population were victims of murder, exploitation, starvation, and disease</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50391">
              <a:defRPr sz="1800">
                <a:solidFill>
                  <a:srgbClr val="000000"/>
                </a:solidFill>
              </a:defRPr>
            </a:pPr>
            <a:r>
              <a:rPr sz="1023">
                <a:solidFill>
                  <a:srgbClr val="482400"/>
                </a:solidFill>
                <a:latin typeface="Arial"/>
                <a:ea typeface="Arial"/>
                <a:cs typeface="Arial"/>
                <a:sym typeface="Arial"/>
              </a:rPr>
              <a:t>Ivory was a prized possession used for decorative purposes and jewelry.</a:t>
            </a:r>
            <a:br>
              <a:rPr sz="1023">
                <a:solidFill>
                  <a:srgbClr val="482400"/>
                </a:solidFill>
                <a:latin typeface="Arial"/>
                <a:ea typeface="Arial"/>
                <a:cs typeface="Arial"/>
                <a:sym typeface="Arial"/>
              </a:rPr>
            </a:br>
            <a:r>
              <a:rPr sz="1023">
                <a:solidFill>
                  <a:srgbClr val="482400"/>
                </a:solidFill>
                <a:latin typeface="Arial"/>
                <a:ea typeface="Arial"/>
                <a:cs typeface="Arial"/>
                <a:sym typeface="Arial"/>
              </a:rPr>
              <a:t>Caravan with Ivory, French Congo, (now the Republic of the Congo). Robert Visser (1882–1894). c. 1890–1900, postcard, collotype. Publisher unknown, c. 1900. Postcard 1912. Image No. EEPA 1985-140792. Eliot Elisofon Photographic Archives. National Museum of African Art, Smithsonian Institution</a:t>
            </a:r>
          </a:p>
        </p:txBody>
      </p:sp>
      <p:pic>
        <p:nvPicPr>
          <p:cNvPr id="207" name="AAEIGHH0.jpeg" descr="AAEIGHH0.jpg"/>
          <p:cNvPicPr/>
          <p:nvPr/>
        </p:nvPicPr>
        <p:blipFill>
          <a:blip r:embed="rId3">
            <a:extLst/>
          </a:blip>
          <a:stretch>
            <a:fillRect/>
          </a:stretch>
        </p:blipFill>
        <p:spPr>
          <a:xfrm>
            <a:off x="685800" y="111125"/>
            <a:ext cx="8477250" cy="6213475"/>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In this 1906 cartoon, King Leopold II is depicted as a snake squeezing a Congolese rubber worker to death in his coils. In the background, a woman flees in horror, clutching a baby. Leopold’s policies in Belgium led directly to the death of half of the native population of his territory in only thirty years.</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Mary Evans Picture Library/Alamy</a:t>
            </a:r>
          </a:p>
        </p:txBody>
      </p:sp>
      <p:pic>
        <p:nvPicPr>
          <p:cNvPr id="212" name="A30JJ8.jpeg" descr="A30JJ8.jpg"/>
          <p:cNvPicPr/>
          <p:nvPr/>
        </p:nvPicPr>
        <p:blipFill>
          <a:blip r:embed="rId3">
            <a:extLst/>
          </a:blip>
          <a:stretch>
            <a:fillRect/>
          </a:stretch>
        </p:blipFill>
        <p:spPr>
          <a:xfrm>
            <a:off x="2490787" y="0"/>
            <a:ext cx="4772026" cy="6400800"/>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German Empire in Africa</a:t>
            </a:r>
          </a:p>
        </p:txBody>
      </p:sp>
      <p:sp>
        <p:nvSpPr>
          <p:cNvPr id="217" name="Shape 21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In 1884 and 1885, Germany established protectorates over South-West Africa (today Namibia), Togoland, the Cameroons, and Tanganyika</a:t>
            </a:r>
            <a:endParaRPr sz="2800"/>
          </a:p>
          <a:p>
            <a:pPr lvl="0" marL="320039" indent="-320039">
              <a:spcBef>
                <a:spcPts val="600"/>
              </a:spcBef>
              <a:buBlip>
                <a:blip r:embed="rId2"/>
              </a:buBlip>
              <a:defRPr sz="1800"/>
            </a:pPr>
            <a:r>
              <a:rPr sz="2800"/>
              <a:t>German imperialism was short-lived, involved few Germans, and produced no significant economic returns</a:t>
            </a:r>
            <a:endParaRPr sz="2800"/>
          </a:p>
          <a:p>
            <a:pPr lvl="0" marL="320039" indent="-320039">
              <a:spcBef>
                <a:spcPts val="600"/>
              </a:spcBef>
              <a:buBlip>
                <a:blip r:embed="rId2"/>
              </a:buBlip>
              <a:defRPr sz="1800"/>
            </a:pPr>
            <a:r>
              <a:rPr sz="2800"/>
              <a:t>Genocide in South-West Africa</a:t>
            </a:r>
            <a:endParaRPr sz="2800"/>
          </a:p>
          <a:p>
            <a:pPr lvl="1" marL="720969" indent="-263769">
              <a:spcBef>
                <a:spcPts val="500"/>
              </a:spcBef>
              <a:buBlip>
                <a:blip r:embed="rId3"/>
              </a:buBlip>
              <a:defRPr sz="1800"/>
            </a:pPr>
            <a:r>
              <a:rPr sz="2400"/>
              <a:t>1904 Genocide against the Herero people</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A German soldier guards Herero women and children in a prison camp in German South-West Africa in 1906.</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ullstein bild/The Granger Collection, NYC—All rights reserved</a:t>
            </a:r>
          </a:p>
        </p:txBody>
      </p:sp>
      <p:pic>
        <p:nvPicPr>
          <p:cNvPr id="220" name="0183952.jpeg" descr="0183952.jpg"/>
          <p:cNvPicPr/>
          <p:nvPr/>
        </p:nvPicPr>
        <p:blipFill>
          <a:blip r:embed="rId3">
            <a:extLst/>
          </a:blip>
          <a:stretch>
            <a:fillRect/>
          </a:stretch>
        </p:blipFill>
        <p:spPr>
          <a:xfrm>
            <a:off x="1981200" y="0"/>
            <a:ext cx="5838825" cy="6400800"/>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Southern Africa</a:t>
            </a:r>
          </a:p>
        </p:txBody>
      </p:sp>
      <p:sp>
        <p:nvSpPr>
          <p:cNvPr id="225" name="Shape 225"/>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80000"/>
              </a:lnSpc>
              <a:spcBef>
                <a:spcPts val="600"/>
              </a:spcBef>
              <a:buBlip>
                <a:blip r:embed="rId2"/>
              </a:buBlip>
              <a:defRPr sz="1800"/>
            </a:pPr>
            <a:r>
              <a:rPr sz="2800"/>
              <a:t>Important resources include fertile pastures and farmland, deposits of coal, iron ore, gold, diamonds, and copper</a:t>
            </a:r>
            <a:endParaRPr sz="2800"/>
          </a:p>
          <a:p>
            <a:pPr lvl="0" marL="320039" indent="-320039">
              <a:lnSpc>
                <a:spcPct val="80000"/>
              </a:lnSpc>
              <a:spcBef>
                <a:spcPts val="600"/>
              </a:spcBef>
              <a:buBlip>
                <a:blip r:embed="rId2"/>
              </a:buBlip>
              <a:defRPr sz="1800"/>
            </a:pPr>
            <a:r>
              <a:rPr sz="2800"/>
              <a:t>Partially inhabited by the Afrikaners, or Boers, descendents of Dutch settlers</a:t>
            </a:r>
            <a:endParaRPr sz="2800"/>
          </a:p>
          <a:p>
            <a:pPr lvl="0" marL="320039" indent="-320039">
              <a:lnSpc>
                <a:spcPct val="80000"/>
              </a:lnSpc>
              <a:spcBef>
                <a:spcPts val="600"/>
              </a:spcBef>
              <a:buBlip>
                <a:blip r:embed="rId2"/>
              </a:buBlip>
              <a:defRPr sz="1800"/>
            </a:pPr>
            <a:r>
              <a:rPr sz="2800"/>
              <a:t>After a series of bloody wars, the British arranged with the Boers for a white-only ruling class</a:t>
            </a:r>
            <a:endParaRPr sz="2800"/>
          </a:p>
          <a:p>
            <a:pPr lvl="0" marL="274319" indent="-274319">
              <a:lnSpc>
                <a:spcPct val="80000"/>
              </a:lnSpc>
              <a:spcBef>
                <a:spcPts val="500"/>
              </a:spcBef>
              <a:buBlip>
                <a:blip r:embed="rId2"/>
              </a:buBlip>
              <a:defRPr sz="1800"/>
            </a:pPr>
            <a:r>
              <a:rPr sz="2400">
                <a:latin typeface="Verdana Bold"/>
                <a:ea typeface="Verdana Bold"/>
                <a:cs typeface="Verdana Bold"/>
                <a:sym typeface="Verdana Bold"/>
              </a:rPr>
              <a:t>Apartheid</a:t>
            </a:r>
            <a:endParaRPr sz="2400"/>
          </a:p>
          <a:p>
            <a:pPr lvl="1" marL="720969" indent="-263769">
              <a:lnSpc>
                <a:spcPct val="80000"/>
              </a:lnSpc>
              <a:spcBef>
                <a:spcPts val="500"/>
              </a:spcBef>
              <a:buBlip>
                <a:blip r:embed="rId3"/>
              </a:buBlip>
              <a:defRPr sz="1800"/>
            </a:pPr>
            <a:r>
              <a:rPr sz="2400"/>
              <a:t>“Separateness” – the policy that segregated non-whites and granted virtually no civil rights in South Africa to Africans</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7" name="Shape 227"/>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04672">
              <a:defRPr sz="1800">
                <a:solidFill>
                  <a:srgbClr val="000000"/>
                </a:solidFill>
              </a:defRPr>
            </a:pPr>
            <a:r>
              <a:rPr sz="968">
                <a:solidFill>
                  <a:srgbClr val="482400"/>
                </a:solidFill>
                <a:latin typeface="Arial"/>
                <a:ea typeface="Arial"/>
                <a:cs typeface="Arial"/>
                <a:sym typeface="Arial"/>
              </a:rPr>
              <a:t>Diamond mining in South Africa took off in the late 1860s. By 1880 Kimberly, the biggest mine in the region, had 30,000 people, second only to Cape Town. Whites monopolized the well-paid, skilled jobs, while black Africans undertook dangerous work in the mines. This photograph was taken around 1900, when the De Beers diamond mines employed nearly 4,000 people.</a:t>
            </a:r>
            <a:br>
              <a:rPr sz="968">
                <a:solidFill>
                  <a:srgbClr val="482400"/>
                </a:solidFill>
                <a:latin typeface="Arial"/>
                <a:ea typeface="Arial"/>
                <a:cs typeface="Arial"/>
                <a:sym typeface="Arial"/>
              </a:rPr>
            </a:br>
            <a:r>
              <a:rPr sz="968">
                <a:solidFill>
                  <a:srgbClr val="482400"/>
                </a:solidFill>
                <a:latin typeface="Arial"/>
                <a:ea typeface="Arial"/>
                <a:cs typeface="Arial"/>
                <a:sym typeface="Arial"/>
              </a:rPr>
              <a:t>© Chris Howes/Wild Places Photography/ Alamy</a:t>
            </a:r>
          </a:p>
        </p:txBody>
      </p:sp>
      <p:pic>
        <p:nvPicPr>
          <p:cNvPr id="228" name="C96342.jpeg" descr="C96342.jpg"/>
          <p:cNvPicPr/>
          <p:nvPr/>
        </p:nvPicPr>
        <p:blipFill>
          <a:blip r:embed="rId3">
            <a:extLst/>
          </a:blip>
          <a:stretch>
            <a:fillRect/>
          </a:stretch>
        </p:blipFill>
        <p:spPr>
          <a:xfrm>
            <a:off x="1782762" y="0"/>
            <a:ext cx="6188076" cy="6400800"/>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Russian Expansion in Mainland Asia</a:t>
            </a:r>
          </a:p>
        </p:txBody>
      </p:sp>
      <p:sp>
        <p:nvSpPr>
          <p:cNvPr id="233" name="Shape 233"/>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90000"/>
              </a:lnSpc>
              <a:buBlip>
                <a:blip r:embed="rId2"/>
              </a:buBlip>
              <a:defRPr sz="1800"/>
            </a:pPr>
            <a:r>
              <a:rPr sz="3000"/>
              <a:t>Consolidation of control around the Baltic Sea</a:t>
            </a:r>
            <a:endParaRPr sz="3000"/>
          </a:p>
          <a:p>
            <a:pPr lvl="0">
              <a:lnSpc>
                <a:spcPct val="90000"/>
              </a:lnSpc>
              <a:buBlip>
                <a:blip r:embed="rId2"/>
              </a:buBlip>
              <a:defRPr sz="1800"/>
            </a:pPr>
            <a:r>
              <a:rPr sz="3000"/>
              <a:t>Changing attitude toward nomadic societies</a:t>
            </a:r>
            <a:endParaRPr sz="3000"/>
          </a:p>
          <a:p>
            <a:pPr lvl="0">
              <a:lnSpc>
                <a:spcPct val="90000"/>
              </a:lnSpc>
              <a:buBlip>
                <a:blip r:embed="rId2"/>
              </a:buBlip>
              <a:defRPr sz="1800"/>
            </a:pPr>
            <a:r>
              <a:rPr sz="3000"/>
              <a:t>19</a:t>
            </a:r>
            <a:r>
              <a:rPr baseline="30000" sz="3000"/>
              <a:t>th</a:t>
            </a:r>
            <a:r>
              <a:rPr sz="3000"/>
              <a:t> Century Russian Expansion</a:t>
            </a:r>
            <a:endParaRPr sz="3000"/>
          </a:p>
          <a:p>
            <a:pPr lvl="1" marL="742950" indent="-285750">
              <a:lnSpc>
                <a:spcPct val="90000"/>
              </a:lnSpc>
              <a:spcBef>
                <a:spcPts val="600"/>
              </a:spcBef>
              <a:buBlip>
                <a:blip r:embed="rId3"/>
              </a:buBlip>
              <a:defRPr sz="1800"/>
            </a:pPr>
            <a:r>
              <a:rPr sz="2600"/>
              <a:t>The Transcaucasus</a:t>
            </a:r>
            <a:endParaRPr sz="2600"/>
          </a:p>
          <a:p>
            <a:pPr lvl="1" marL="742950" indent="-285750">
              <a:lnSpc>
                <a:spcPct val="90000"/>
              </a:lnSpc>
              <a:spcBef>
                <a:spcPts val="600"/>
              </a:spcBef>
              <a:buBlip>
                <a:blip r:embed="rId3"/>
              </a:buBlip>
              <a:defRPr sz="1800"/>
            </a:pPr>
            <a:r>
              <a:rPr sz="2600"/>
              <a:t>Steppes of Central Asia</a:t>
            </a:r>
            <a:endParaRPr sz="2600"/>
          </a:p>
          <a:p>
            <a:pPr lvl="1" marL="742950" indent="-285750">
              <a:lnSpc>
                <a:spcPct val="90000"/>
              </a:lnSpc>
              <a:spcBef>
                <a:spcPts val="600"/>
              </a:spcBef>
              <a:buBlip>
                <a:blip r:embed="rId3"/>
              </a:buBlip>
              <a:defRPr sz="1800"/>
            </a:pPr>
            <a:r>
              <a:rPr sz="2600"/>
              <a:t>Southern Middle East</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Close of the Age of Early Modern Colonization</a:t>
            </a:r>
          </a:p>
        </p:txBody>
      </p:sp>
      <p:sp>
        <p:nvSpPr>
          <p:cNvPr id="127" name="Shape 12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The era of early modern European expansion saw a conflict among European powers for dominance in North America, the establishment of trading posts in Africa and Asia, Dutch dominance in Indonesia, and British dominance in India.</a:t>
            </a:r>
            <a:endParaRPr sz="2800"/>
          </a:p>
          <a:p>
            <a:pPr lvl="0" marL="320039" indent="-320039">
              <a:lnSpc>
                <a:spcPct val="90000"/>
              </a:lnSpc>
              <a:spcBef>
                <a:spcPts val="600"/>
              </a:spcBef>
              <a:buBlip>
                <a:blip r:embed="rId2"/>
              </a:buBlip>
              <a:defRPr sz="1800"/>
            </a:pPr>
            <a:r>
              <a:rPr sz="2800"/>
              <a:t>The collapse of Spain, Portugal, and France as colonial powers left Britain as Europe’s most powerful imperialist nation.</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585215">
              <a:defRPr sz="1800">
                <a:solidFill>
                  <a:srgbClr val="000000"/>
                </a:solidFill>
              </a:defRPr>
            </a:pPr>
            <a:r>
              <a:rPr sz="704">
                <a:solidFill>
                  <a:srgbClr val="482400"/>
                </a:solidFill>
                <a:latin typeface="Arial"/>
                <a:ea typeface="Arial"/>
                <a:cs typeface="Arial"/>
                <a:sym typeface="Arial"/>
              </a:rPr>
              <a:t>Though the Russians largely subdued the Caucasus region by the 1860s—with a Muslim separatist movement led by Imam Shamil put down only after decades of struggle—the many ethnic groups of this rugged mountain region remained largely autonomous until well into the twentieth century. This photograph, most likely taken around 1890, shows a group of chain-clad warriors from the Khevsureti region of Georgia (which had been incorporated into the Russian Empire early in the nineteenth century). With their primitive firearms, swords, and shields, these fighting men may appear to be no match for mechanized firepower, but the people of this region nevertheless remained largely free of governmental authority until well into the twentieth century.</a:t>
            </a:r>
            <a:br>
              <a:rPr sz="704">
                <a:solidFill>
                  <a:srgbClr val="482400"/>
                </a:solidFill>
                <a:latin typeface="Arial"/>
                <a:ea typeface="Arial"/>
                <a:cs typeface="Arial"/>
                <a:sym typeface="Arial"/>
              </a:rPr>
            </a:br>
            <a:r>
              <a:rPr sz="704">
                <a:solidFill>
                  <a:srgbClr val="482400"/>
                </a:solidFill>
                <a:latin typeface="Arial"/>
                <a:ea typeface="Arial"/>
                <a:cs typeface="Arial"/>
                <a:sym typeface="Arial"/>
              </a:rPr>
              <a:t>Courtesy of the Library of Congress</a:t>
            </a:r>
          </a:p>
        </p:txBody>
      </p:sp>
      <p:pic>
        <p:nvPicPr>
          <p:cNvPr id="236" name="AAGTNFL0.jpeg" descr="AAGTNFL0.jpg"/>
          <p:cNvPicPr/>
          <p:nvPr/>
        </p:nvPicPr>
        <p:blipFill>
          <a:blip r:embed="rId3">
            <a:extLst/>
          </a:blip>
          <a:stretch>
            <a:fillRect/>
          </a:stretch>
        </p:blipFill>
        <p:spPr>
          <a:xfrm>
            <a:off x="685800" y="381000"/>
            <a:ext cx="8477250" cy="5691188"/>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Western Powers in Asia</a:t>
            </a:r>
          </a:p>
        </p:txBody>
      </p:sp>
      <p:sp>
        <p:nvSpPr>
          <p:cNvPr id="241" name="Shape 24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274319" indent="-274319">
              <a:lnSpc>
                <a:spcPct val="80000"/>
              </a:lnSpc>
              <a:spcBef>
                <a:spcPts val="500"/>
              </a:spcBef>
              <a:buBlip>
                <a:blip r:embed="rId2"/>
              </a:buBlip>
              <a:defRPr sz="1800"/>
            </a:pPr>
            <a:r>
              <a:rPr sz="2400"/>
              <a:t>France in Asia</a:t>
            </a:r>
            <a:endParaRPr sz="2400"/>
          </a:p>
          <a:p>
            <a:pPr lvl="1" marL="677007" indent="-219807">
              <a:lnSpc>
                <a:spcPct val="80000"/>
              </a:lnSpc>
              <a:spcBef>
                <a:spcPts val="400"/>
              </a:spcBef>
              <a:buBlip>
                <a:blip r:embed="rId3"/>
              </a:buBlip>
              <a:defRPr sz="1800"/>
            </a:pPr>
            <a:r>
              <a:rPr sz="2000"/>
              <a:t>French interest in Indochina (Vietnam, Cambodia, Laos) began with missionaries</a:t>
            </a:r>
            <a:endParaRPr sz="2000"/>
          </a:p>
          <a:p>
            <a:pPr lvl="1" marL="677007" indent="-219807">
              <a:lnSpc>
                <a:spcPct val="80000"/>
              </a:lnSpc>
              <a:spcBef>
                <a:spcPts val="400"/>
              </a:spcBef>
              <a:buBlip>
                <a:blip r:embed="rId3"/>
              </a:buBlip>
              <a:defRPr sz="1800"/>
            </a:pPr>
            <a:r>
              <a:rPr sz="2000"/>
              <a:t>French expansion in Indonesia</a:t>
            </a:r>
            <a:endParaRPr sz="2000"/>
          </a:p>
          <a:p>
            <a:pPr lvl="0" marL="274319" indent="-274319">
              <a:lnSpc>
                <a:spcPct val="80000"/>
              </a:lnSpc>
              <a:spcBef>
                <a:spcPts val="500"/>
              </a:spcBef>
              <a:buBlip>
                <a:blip r:embed="rId2"/>
              </a:buBlip>
              <a:defRPr sz="1800"/>
            </a:pPr>
            <a:r>
              <a:rPr sz="2400"/>
              <a:t>The United States’ Actions in Asia and the Pacific </a:t>
            </a:r>
            <a:endParaRPr sz="2400"/>
          </a:p>
          <a:p>
            <a:pPr lvl="1" marL="677007" indent="-219807">
              <a:lnSpc>
                <a:spcPct val="80000"/>
              </a:lnSpc>
              <a:spcBef>
                <a:spcPts val="400"/>
              </a:spcBef>
              <a:buBlip>
                <a:blip r:embed="rId3"/>
              </a:buBlip>
              <a:defRPr sz="1800"/>
            </a:pPr>
            <a:r>
              <a:rPr sz="2000"/>
              <a:t>Matthew Perry and the opening of Japan (1853)</a:t>
            </a:r>
            <a:endParaRPr sz="2000"/>
          </a:p>
          <a:p>
            <a:pPr lvl="1" marL="677007" indent="-219807">
              <a:lnSpc>
                <a:spcPct val="80000"/>
              </a:lnSpc>
              <a:spcBef>
                <a:spcPts val="400"/>
              </a:spcBef>
              <a:buBlip>
                <a:blip r:embed="rId3"/>
              </a:buBlip>
              <a:defRPr sz="1800"/>
            </a:pPr>
            <a:r>
              <a:rPr sz="2000"/>
              <a:t>Purchase of Alaska (1867)</a:t>
            </a:r>
            <a:endParaRPr sz="2000"/>
          </a:p>
          <a:p>
            <a:pPr lvl="1" marL="677007" indent="-219807">
              <a:lnSpc>
                <a:spcPct val="80000"/>
              </a:lnSpc>
              <a:spcBef>
                <a:spcPts val="400"/>
              </a:spcBef>
              <a:buBlip>
                <a:blip r:embed="rId3"/>
              </a:buBlip>
              <a:defRPr sz="1800"/>
            </a:pPr>
            <a:r>
              <a:rPr sz="2000"/>
              <a:t>The Spanish-American War (1898)</a:t>
            </a:r>
            <a:endParaRPr sz="2000"/>
          </a:p>
          <a:p>
            <a:pPr lvl="0" marL="274319" indent="-274319">
              <a:lnSpc>
                <a:spcPct val="80000"/>
              </a:lnSpc>
              <a:spcBef>
                <a:spcPts val="500"/>
              </a:spcBef>
              <a:buBlip>
                <a:blip r:embed="rId2"/>
              </a:buBlip>
              <a:defRPr sz="1800"/>
            </a:pPr>
            <a:r>
              <a:rPr sz="2400"/>
              <a:t>The Boxer Rebellion</a:t>
            </a:r>
            <a:endParaRPr sz="2400"/>
          </a:p>
          <a:p>
            <a:pPr lvl="1" marL="677007" indent="-219807">
              <a:lnSpc>
                <a:spcPct val="80000"/>
              </a:lnSpc>
              <a:spcBef>
                <a:spcPts val="400"/>
              </a:spcBef>
              <a:buBlip>
                <a:blip r:embed="rId3"/>
              </a:buBlip>
              <a:defRPr sz="1800"/>
            </a:pPr>
            <a:r>
              <a:rPr sz="2000"/>
              <a:t>Qing decline</a:t>
            </a:r>
            <a:endParaRPr sz="2000"/>
          </a:p>
          <a:p>
            <a:pPr lvl="1" marL="677007" indent="-219807">
              <a:lnSpc>
                <a:spcPct val="80000"/>
              </a:lnSpc>
              <a:spcBef>
                <a:spcPts val="400"/>
              </a:spcBef>
              <a:buBlip>
                <a:blip r:embed="rId3"/>
              </a:buBlip>
              <a:defRPr sz="1800"/>
            </a:pPr>
            <a:r>
              <a:rPr sz="2000"/>
              <a:t>The Open Door Policy</a:t>
            </a:r>
            <a:endParaRPr sz="2000"/>
          </a:p>
          <a:p>
            <a:pPr lvl="1" marL="677007" indent="-219807">
              <a:lnSpc>
                <a:spcPct val="80000"/>
              </a:lnSpc>
              <a:spcBef>
                <a:spcPts val="400"/>
              </a:spcBef>
              <a:buBlip>
                <a:blip r:embed="rId3"/>
              </a:buBlip>
              <a:defRPr sz="1800"/>
            </a:pPr>
            <a:r>
              <a:rPr sz="2000"/>
              <a:t>1899–1901 Boxer Rebellion</a:t>
            </a:r>
            <a:endParaRPr sz="2000"/>
          </a:p>
          <a:p>
            <a:pPr lvl="1" marL="677007" indent="-219807">
              <a:lnSpc>
                <a:spcPct val="80000"/>
              </a:lnSpc>
              <a:spcBef>
                <a:spcPts val="400"/>
              </a:spcBef>
              <a:buBlip>
                <a:blip r:embed="rId3"/>
              </a:buBlip>
              <a:defRPr sz="1800"/>
            </a:pPr>
            <a:r>
              <a:rPr sz="2000"/>
              <a:t>Rebellion suppressed by Western powers</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49808">
              <a:defRPr sz="1800">
                <a:solidFill>
                  <a:srgbClr val="000000"/>
                </a:solidFill>
              </a:defRPr>
            </a:pPr>
            <a:r>
              <a:rPr sz="901">
                <a:solidFill>
                  <a:srgbClr val="482400"/>
                </a:solidFill>
                <a:latin typeface="Arial"/>
                <a:ea typeface="Arial"/>
                <a:cs typeface="Arial"/>
                <a:sym typeface="Arial"/>
              </a:rPr>
              <a:t>In 1900, an international force composed of troops drawn from Austria-Hungary, the French Third Republic, the German Empire, Italy, Japan, Russia, the United Kingdom, and the United States invaded China to put down the Boxer Rebellion, which had endangered Western missionaries and Western interests in China. In August 1900 these forces occupied Beijing. This contemporary print presents the image of a romanticized heroic assault by these foreign troops.</a:t>
            </a:r>
            <a:br>
              <a:rPr sz="901">
                <a:solidFill>
                  <a:srgbClr val="482400"/>
                </a:solidFill>
                <a:latin typeface="Arial"/>
                <a:ea typeface="Arial"/>
                <a:cs typeface="Arial"/>
                <a:sym typeface="Arial"/>
              </a:rPr>
            </a:br>
            <a:r>
              <a:rPr sz="901">
                <a:solidFill>
                  <a:srgbClr val="482400"/>
                </a:solidFill>
                <a:latin typeface="Arial"/>
                <a:ea typeface="Arial"/>
                <a:cs typeface="Arial"/>
                <a:sym typeface="Arial"/>
              </a:rPr>
              <a:t>Courtesy of the Library of Congress</a:t>
            </a:r>
          </a:p>
        </p:txBody>
      </p:sp>
      <p:pic>
        <p:nvPicPr>
          <p:cNvPr id="244" name="AAATXFV0.jpeg" descr="AAATXFV0.jpg"/>
          <p:cNvPicPr/>
          <p:nvPr/>
        </p:nvPicPr>
        <p:blipFill>
          <a:blip r:embed="rId3">
            <a:extLst/>
          </a:blip>
          <a:stretch>
            <a:fillRect/>
          </a:stretch>
        </p:blipFill>
        <p:spPr>
          <a:xfrm>
            <a:off x="685800" y="152400"/>
            <a:ext cx="8477250" cy="6100763"/>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8" name="Shape 24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25–4 </a:t>
            </a:r>
            <a:r>
              <a:rPr sz="1100">
                <a:solidFill>
                  <a:srgbClr val="482400"/>
                </a:solidFill>
                <a:latin typeface="Arial Bold"/>
                <a:ea typeface="Arial Bold"/>
                <a:cs typeface="Arial Bold"/>
                <a:sym typeface="Arial Bold"/>
              </a:rPr>
              <a:t>ASIA, 1880–1914</a:t>
            </a:r>
            <a:r>
              <a:rPr sz="1100">
                <a:solidFill>
                  <a:srgbClr val="482400"/>
                </a:solidFill>
                <a:latin typeface="Arial"/>
                <a:ea typeface="Arial"/>
                <a:cs typeface="Arial"/>
                <a:sym typeface="Arial"/>
              </a:rPr>
              <a:t> As in Africa, the decades before World War I saw imperialism spread widely and rapidly in Asia. Two new powers, Japan and the United States, joined the British, French, and Dutch in extending control both to islands and to the mainland and in exploiting an enfeebled China.</a:t>
            </a:r>
          </a:p>
        </p:txBody>
      </p:sp>
      <p:pic>
        <p:nvPicPr>
          <p:cNvPr id="249" name="KNB25M04.jpeg" descr="KNB25M04.jpg"/>
          <p:cNvPicPr/>
          <p:nvPr/>
        </p:nvPicPr>
        <p:blipFill>
          <a:blip r:embed="rId3">
            <a:extLst/>
          </a:blip>
          <a:stretch>
            <a:fillRect/>
          </a:stretch>
        </p:blipFill>
        <p:spPr>
          <a:xfrm>
            <a:off x="2425700" y="0"/>
            <a:ext cx="4902200" cy="640080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3" name="Shape 25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868680">
              <a:defRPr sz="1800">
                <a:solidFill>
                  <a:srgbClr val="000000"/>
                </a:solidFill>
              </a:defRPr>
            </a:pPr>
            <a:r>
              <a:rPr sz="1045">
                <a:solidFill>
                  <a:srgbClr val="482400"/>
                </a:solidFill>
                <a:latin typeface="Arial"/>
                <a:ea typeface="Arial"/>
                <a:cs typeface="Arial"/>
                <a:sym typeface="Arial"/>
              </a:rPr>
              <a:t>The Maxim was the first wholly portable machine gun, pictured here with its American-born inventor Hiram Stevens Maxim (1840–1916), who became a British citizen. Technological superiority in weaponry and naval ships accounted in large measure for the success of Western imperialism in the nineteenth century.</a:t>
            </a:r>
            <a:br>
              <a:rPr sz="1045">
                <a:solidFill>
                  <a:srgbClr val="482400"/>
                </a:solidFill>
                <a:latin typeface="Arial"/>
                <a:ea typeface="Arial"/>
                <a:cs typeface="Arial"/>
                <a:sym typeface="Arial"/>
              </a:rPr>
            </a:br>
            <a:r>
              <a:rPr sz="1045">
                <a:solidFill>
                  <a:srgbClr val="482400"/>
                </a:solidFill>
                <a:latin typeface="Arial"/>
                <a:ea typeface="Arial"/>
                <a:cs typeface="Arial"/>
                <a:sym typeface="Arial"/>
              </a:rPr>
              <a:t>© 2005 Roger Viollet/The Image Works</a:t>
            </a:r>
          </a:p>
        </p:txBody>
      </p:sp>
      <p:pic>
        <p:nvPicPr>
          <p:cNvPr id="254" name="AAHNHLL0.jpeg" descr="AAHNHLL0.jpg"/>
          <p:cNvPicPr/>
          <p:nvPr/>
        </p:nvPicPr>
        <p:blipFill>
          <a:blip r:embed="rId3">
            <a:extLst/>
          </a:blip>
          <a:stretch>
            <a:fillRect/>
          </a:stretch>
        </p:blipFill>
        <p:spPr>
          <a:xfrm>
            <a:off x="685800" y="152400"/>
            <a:ext cx="8477250" cy="6007100"/>
          </a:xfrm>
          <a:prstGeom prst="rect">
            <a:avLst/>
          </a:prstGeom>
          <a:ln w="12700">
            <a:miter lim="400000"/>
          </a:ln>
        </p:spPr>
      </p:pic>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Tools of Imperialism</a:t>
            </a:r>
          </a:p>
        </p:txBody>
      </p:sp>
      <p:sp>
        <p:nvSpPr>
          <p:cNvPr id="259" name="Shape 259"/>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lnSpc>
                <a:spcPct val="80000"/>
              </a:lnSpc>
              <a:buBlip>
                <a:blip r:embed="rId2"/>
              </a:buBlip>
              <a:defRPr sz="1800"/>
            </a:pPr>
            <a:r>
              <a:rPr sz="3000"/>
              <a:t>Steamboats</a:t>
            </a:r>
            <a:endParaRPr sz="3000"/>
          </a:p>
          <a:p>
            <a:pPr lvl="0">
              <a:lnSpc>
                <a:spcPct val="80000"/>
              </a:lnSpc>
              <a:buBlip>
                <a:blip r:embed="rId2"/>
              </a:buBlip>
              <a:defRPr sz="1800"/>
            </a:pPr>
            <a:r>
              <a:rPr sz="3000"/>
              <a:t>Conquest of tropical diseases</a:t>
            </a:r>
            <a:endParaRPr sz="3000"/>
          </a:p>
          <a:p>
            <a:pPr lvl="1" marL="742950" indent="-285750">
              <a:lnSpc>
                <a:spcPct val="80000"/>
              </a:lnSpc>
              <a:spcBef>
                <a:spcPts val="600"/>
              </a:spcBef>
              <a:buBlip>
                <a:blip r:embed="rId3"/>
              </a:buBlip>
              <a:defRPr sz="1800"/>
            </a:pPr>
            <a:r>
              <a:rPr sz="2600"/>
              <a:t>Quinine as a medical cure for malaria</a:t>
            </a:r>
            <a:endParaRPr sz="2600"/>
          </a:p>
          <a:p>
            <a:pPr lvl="0">
              <a:lnSpc>
                <a:spcPct val="80000"/>
              </a:lnSpc>
              <a:buBlip>
                <a:blip r:embed="rId2"/>
              </a:buBlip>
              <a:defRPr sz="1800"/>
            </a:pPr>
            <a:r>
              <a:rPr sz="3000"/>
              <a:t>Firearms</a:t>
            </a:r>
            <a:endParaRPr sz="3000"/>
          </a:p>
          <a:p>
            <a:pPr lvl="1" marL="742950" indent="-285750">
              <a:lnSpc>
                <a:spcPct val="80000"/>
              </a:lnSpc>
              <a:spcBef>
                <a:spcPts val="600"/>
              </a:spcBef>
              <a:buBlip>
                <a:blip r:embed="rId3"/>
              </a:buBlip>
              <a:defRPr sz="1800"/>
            </a:pPr>
            <a:r>
              <a:rPr sz="2600"/>
              <a:t>Machine guns</a:t>
            </a:r>
            <a:endParaRPr sz="2600"/>
          </a:p>
          <a:p>
            <a:pPr lvl="0">
              <a:lnSpc>
                <a:spcPct val="80000"/>
              </a:lnSpc>
              <a:buBlip>
                <a:blip r:embed="rId2"/>
              </a:buBlip>
              <a:defRPr sz="1800"/>
            </a:pPr>
            <a:r>
              <a:rPr sz="3000"/>
              <a:t>Telecommunications</a:t>
            </a:r>
            <a:endParaRPr sz="3000"/>
          </a:p>
          <a:p>
            <a:pPr lvl="1" marL="742950" indent="-285750">
              <a:lnSpc>
                <a:spcPct val="80000"/>
              </a:lnSpc>
              <a:spcBef>
                <a:spcPts val="600"/>
              </a:spcBef>
              <a:buBlip>
                <a:blip r:embed="rId3"/>
              </a:buBlip>
              <a:defRPr sz="1800"/>
            </a:pPr>
            <a:r>
              <a:rPr sz="2600"/>
              <a:t>Telegraphic cables</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lnSpc>
                <a:spcPct val="80000"/>
              </a:lnSpc>
              <a:defRPr sz="1800">
                <a:solidFill>
                  <a:srgbClr val="000000"/>
                </a:solidFill>
              </a:defRPr>
            </a:pPr>
            <a:r>
              <a:rPr sz="1100">
                <a:latin typeface="Arial"/>
                <a:ea typeface="Arial"/>
                <a:cs typeface="Arial"/>
                <a:sym typeface="Arial"/>
              </a:rPr>
              <a:t>Underwater telegraphic cables were among the important inventions of the mid-nineteenth century utilizing then new electrical technology. Submarine cables amazed people of that era and the early twentieth century much as the Internet does today. These cables also allowed for unprecedented international communication.</a:t>
            </a:r>
            <a:br>
              <a:rPr sz="1100">
                <a:latin typeface="Arial"/>
                <a:ea typeface="Arial"/>
                <a:cs typeface="Arial"/>
                <a:sym typeface="Arial"/>
              </a:rPr>
            </a:br>
            <a:r>
              <a:rPr sz="1100">
                <a:latin typeface="Times New Roman (Headings)"/>
                <a:ea typeface="Times New Roman (Headings)"/>
                <a:cs typeface="Times New Roman (Headings)"/>
                <a:sym typeface="Times New Roman (Headings)"/>
              </a:rPr>
              <a:t>FTL Design</a:t>
            </a:r>
          </a:p>
        </p:txBody>
      </p:sp>
      <p:pic>
        <p:nvPicPr>
          <p:cNvPr id="262" name="AAIHVLK0.jpeg" descr="AAIHVLK0.jpg"/>
          <p:cNvPicPr/>
          <p:nvPr/>
        </p:nvPicPr>
        <p:blipFill>
          <a:blip r:embed="rId3">
            <a:extLst/>
          </a:blip>
          <a:stretch>
            <a:fillRect/>
          </a:stretch>
        </p:blipFill>
        <p:spPr>
          <a:xfrm>
            <a:off x="685800" y="66675"/>
            <a:ext cx="8477250" cy="6334125"/>
          </a:xfrm>
          <a:prstGeom prst="rect">
            <a:avLst/>
          </a:prstGeom>
          <a:ln w="12700">
            <a:miter lim="400000"/>
          </a:ln>
        </p:spPr>
      </p:pic>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6" name="Shape 266"/>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Missionary Factor</a:t>
            </a:r>
          </a:p>
        </p:txBody>
      </p:sp>
      <p:sp>
        <p:nvSpPr>
          <p:cNvPr id="267" name="Shape 267"/>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Evangelical Protestant missionaries</a:t>
            </a:r>
            <a:endParaRPr sz="3000"/>
          </a:p>
          <a:p>
            <a:pPr lvl="0">
              <a:buBlip>
                <a:blip r:embed="rId2"/>
              </a:buBlip>
              <a:defRPr sz="1800"/>
            </a:pPr>
            <a:r>
              <a:rPr sz="3000"/>
              <a:t>Roman Catholic missionary advance</a:t>
            </a:r>
            <a:endParaRPr sz="3000"/>
          </a:p>
          <a:p>
            <a:pPr lvl="0">
              <a:buBlip>
                <a:blip r:embed="rId2"/>
              </a:buBlip>
              <a:defRPr sz="1800"/>
            </a:pPr>
            <a:r>
              <a:rPr sz="3000"/>
              <a:t>Women benefited from becoming missionaries or from missionaries in their region; schooling and traveling, ban of foot binding</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9" name="Shape 26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Missionary Factor (cont.)</a:t>
            </a:r>
          </a:p>
        </p:txBody>
      </p:sp>
      <p:sp>
        <p:nvSpPr>
          <p:cNvPr id="270" name="Shape 27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Tensions between missionaries and imperial administrators</a:t>
            </a:r>
            <a:endParaRPr sz="3000"/>
          </a:p>
          <a:p>
            <a:pPr lvl="1" marL="742950" indent="-285750">
              <a:spcBef>
                <a:spcPts val="600"/>
              </a:spcBef>
              <a:buBlip>
                <a:blip r:embed="rId3"/>
              </a:buBlip>
              <a:defRPr sz="1800"/>
            </a:pPr>
            <a:r>
              <a:rPr sz="2600"/>
              <a:t>Became informal spokespeople for Western civilization; left impression</a:t>
            </a:r>
            <a:endParaRPr sz="2600"/>
          </a:p>
          <a:p>
            <a:pPr lvl="1" marL="742950" indent="-285750">
              <a:spcBef>
                <a:spcPts val="600"/>
              </a:spcBef>
              <a:buBlip>
                <a:blip r:embed="rId3"/>
              </a:buBlip>
              <a:defRPr sz="1800"/>
            </a:pPr>
            <a:r>
              <a:rPr sz="2600"/>
              <a:t>Assumption that native cultures were inferior</a:t>
            </a:r>
            <a:endParaRPr sz="2600"/>
          </a:p>
          <a:p>
            <a:pPr lvl="1" marL="742950" indent="-285750">
              <a:spcBef>
                <a:spcPts val="600"/>
              </a:spcBef>
              <a:buBlip>
                <a:blip r:embed="rId3"/>
              </a:buBlip>
              <a:defRPr sz="1800"/>
            </a:pPr>
            <a:r>
              <a:rPr sz="2600"/>
              <a:t>Had to learn native languages to translate Bible</a:t>
            </a:r>
            <a:endParaRPr sz="2600"/>
          </a:p>
          <a:p>
            <a:pPr lvl="0">
              <a:buBlip>
                <a:blip r:embed="rId2"/>
              </a:buBlip>
              <a:defRPr sz="1800"/>
            </a:pPr>
            <a:r>
              <a:rPr sz="3000"/>
              <a:t>Missionaries and indigenous religious movements clashed</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Women played a prominent role as teachers in the Western foreign missionary effort. Miss Emily Hartwell was a turn-ofthe- century, American-born Protestant missionary to the Foochow Mission in Fuzhou Shi, China. Here, in a photo from the missionary magazine Light and Life, she is pictured with one of her Bible classes composed of Chinese women. Her letters home spoke of the disadvantages of women in Chinese culture. </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Courtesy of the Library of Congress</a:t>
            </a:r>
          </a:p>
        </p:txBody>
      </p:sp>
      <p:pic>
        <p:nvPicPr>
          <p:cNvPr id="273" name="AAFVVVJ0.jpeg" descr="AAFVVVJ0.jpg"/>
          <p:cNvPicPr/>
          <p:nvPr/>
        </p:nvPicPr>
        <p:blipFill>
          <a:blip r:embed="rId3">
            <a:extLst/>
          </a:blip>
          <a:stretch>
            <a:fillRect/>
          </a:stretch>
        </p:blipFill>
        <p:spPr>
          <a:xfrm>
            <a:off x="685800" y="709612"/>
            <a:ext cx="8477250" cy="5157788"/>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Age of British Imperial Dominance</a:t>
            </a:r>
          </a:p>
        </p:txBody>
      </p:sp>
      <p:sp>
        <p:nvSpPr>
          <p:cNvPr id="130" name="Shape 130"/>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Imperialism of Free Trade</a:t>
            </a:r>
            <a:endParaRPr sz="3000"/>
          </a:p>
          <a:p>
            <a:pPr lvl="1" marL="742950" indent="-285750">
              <a:spcBef>
                <a:spcPts val="600"/>
              </a:spcBef>
              <a:buBlip>
                <a:blip r:embed="rId3"/>
              </a:buBlip>
              <a:defRPr sz="1800"/>
            </a:pPr>
            <a:r>
              <a:rPr sz="2600"/>
              <a:t>The Industrial Revolution and British imperialism</a:t>
            </a:r>
            <a:endParaRPr sz="2600"/>
          </a:p>
          <a:p>
            <a:pPr lvl="1" marL="742950" indent="-285750">
              <a:spcBef>
                <a:spcPts val="600"/>
              </a:spcBef>
              <a:buBlip>
                <a:blip r:embed="rId3"/>
              </a:buBlip>
              <a:defRPr sz="1800"/>
            </a:pPr>
            <a:r>
              <a:rPr sz="2600"/>
              <a:t>Free trade and military conflict</a:t>
            </a:r>
            <a:endParaRPr sz="2600"/>
          </a:p>
          <a:p>
            <a:pPr lvl="1" marL="742950" indent="-285750">
              <a:spcBef>
                <a:spcPts val="600"/>
              </a:spcBef>
              <a:buBlip>
                <a:blip r:embed="rId3"/>
              </a:buBlip>
              <a:defRPr sz="1800"/>
            </a:pPr>
            <a:r>
              <a:rPr sz="2600"/>
              <a:t>The Opium Wars</a:t>
            </a:r>
            <a:endParaRPr sz="2600"/>
          </a:p>
          <a:p>
            <a:pPr lvl="0">
              <a:buBlip>
                <a:blip r:embed="rId2"/>
              </a:buBlip>
              <a:defRPr sz="1800"/>
            </a:pPr>
            <a:r>
              <a:rPr sz="3000"/>
              <a:t>British Settler Colonies</a:t>
            </a:r>
            <a:endParaRPr sz="3000"/>
          </a:p>
          <a:p>
            <a:pPr lvl="1" marL="742950" indent="-285750">
              <a:spcBef>
                <a:spcPts val="600"/>
              </a:spcBef>
              <a:buBlip>
                <a:blip r:embed="rId3"/>
              </a:buBlip>
              <a:defRPr sz="1800"/>
            </a:pPr>
            <a:r>
              <a:rPr sz="2600"/>
              <a:t>Canada, Australia, New Zealand</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7" name="Shape 27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Science and Imperialism</a:t>
            </a:r>
          </a:p>
        </p:txBody>
      </p:sp>
      <p:sp>
        <p:nvSpPr>
          <p:cNvPr id="278" name="Shape 27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lnSpc>
                <a:spcPct val="90000"/>
              </a:lnSpc>
              <a:spcBef>
                <a:spcPts val="600"/>
              </a:spcBef>
              <a:buBlip>
                <a:blip r:embed="rId2"/>
              </a:buBlip>
              <a:defRPr sz="1800"/>
            </a:pPr>
            <a:r>
              <a:rPr sz="2800"/>
              <a:t>Botany</a:t>
            </a:r>
            <a:endParaRPr sz="2800"/>
          </a:p>
          <a:p>
            <a:pPr lvl="1" marL="720969" indent="-263769">
              <a:lnSpc>
                <a:spcPct val="90000"/>
              </a:lnSpc>
              <a:spcBef>
                <a:spcPts val="500"/>
              </a:spcBef>
              <a:buBlip>
                <a:blip r:embed="rId3"/>
              </a:buBlip>
              <a:defRPr sz="1800"/>
            </a:pPr>
            <a:r>
              <a:rPr sz="2400"/>
              <a:t>Commercial applications</a:t>
            </a:r>
            <a:endParaRPr sz="2400"/>
          </a:p>
          <a:p>
            <a:pPr lvl="1" marL="720969" indent="-263769">
              <a:lnSpc>
                <a:spcPct val="90000"/>
              </a:lnSpc>
              <a:spcBef>
                <a:spcPts val="500"/>
              </a:spcBef>
              <a:buBlip>
                <a:blip r:embed="rId3"/>
              </a:buBlip>
              <a:defRPr sz="1800"/>
            </a:pPr>
            <a:r>
              <a:rPr sz="2400"/>
              <a:t>Botanical gardens</a:t>
            </a:r>
            <a:endParaRPr sz="2400"/>
          </a:p>
          <a:p>
            <a:pPr lvl="0" marL="320039" indent="-320039">
              <a:lnSpc>
                <a:spcPct val="90000"/>
              </a:lnSpc>
              <a:spcBef>
                <a:spcPts val="600"/>
              </a:spcBef>
              <a:buBlip>
                <a:blip r:embed="rId2"/>
              </a:buBlip>
              <a:defRPr sz="1800"/>
            </a:pPr>
            <a:r>
              <a:rPr sz="2800"/>
              <a:t>Zoology</a:t>
            </a:r>
            <a:endParaRPr sz="2800"/>
          </a:p>
          <a:p>
            <a:pPr lvl="0" marL="320039" indent="-320039">
              <a:lnSpc>
                <a:spcPct val="90000"/>
              </a:lnSpc>
              <a:spcBef>
                <a:spcPts val="600"/>
              </a:spcBef>
              <a:buBlip>
                <a:blip r:embed="rId2"/>
              </a:buBlip>
              <a:defRPr sz="1800"/>
            </a:pPr>
            <a:r>
              <a:rPr sz="2800"/>
              <a:t>Medicine</a:t>
            </a:r>
            <a:endParaRPr sz="2800"/>
          </a:p>
          <a:p>
            <a:pPr lvl="1" marL="720969" indent="-263769">
              <a:lnSpc>
                <a:spcPct val="90000"/>
              </a:lnSpc>
              <a:spcBef>
                <a:spcPts val="500"/>
              </a:spcBef>
              <a:buBlip>
                <a:blip r:embed="rId3"/>
              </a:buBlip>
              <a:defRPr sz="1800"/>
            </a:pPr>
            <a:r>
              <a:rPr sz="2400"/>
              <a:t>Medicine and the civilizing mission</a:t>
            </a:r>
            <a:endParaRPr sz="2400"/>
          </a:p>
          <a:p>
            <a:pPr lvl="1" marL="720969" indent="-263769">
              <a:lnSpc>
                <a:spcPct val="90000"/>
              </a:lnSpc>
              <a:spcBef>
                <a:spcPts val="500"/>
              </a:spcBef>
              <a:buBlip>
                <a:blip r:embed="rId3"/>
              </a:buBlip>
              <a:defRPr sz="1800"/>
            </a:pPr>
            <a:r>
              <a:rPr sz="2400"/>
              <a:t>Cures for tropical diseases</a:t>
            </a:r>
            <a:endParaRPr sz="2400"/>
          </a:p>
          <a:p>
            <a:pPr lvl="0" marL="320039" indent="-320039">
              <a:lnSpc>
                <a:spcPct val="90000"/>
              </a:lnSpc>
              <a:spcBef>
                <a:spcPts val="600"/>
              </a:spcBef>
              <a:buBlip>
                <a:blip r:embed="rId2"/>
              </a:buBlip>
              <a:defRPr sz="1800"/>
            </a:pPr>
            <a:r>
              <a:rPr sz="2800"/>
              <a:t>Anthropology</a:t>
            </a:r>
            <a:endParaRPr sz="2800"/>
          </a:p>
          <a:p>
            <a:pPr lvl="1" marL="720969" indent="-263769">
              <a:lnSpc>
                <a:spcPct val="90000"/>
              </a:lnSpc>
              <a:spcBef>
                <a:spcPts val="500"/>
              </a:spcBef>
              <a:buBlip>
                <a:blip r:embed="rId3"/>
              </a:buBlip>
              <a:defRPr sz="1800"/>
            </a:pPr>
            <a:r>
              <a:rPr sz="2400"/>
              <a:t>Racial thinking and imperial policy</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0" name="Shape 28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77240">
              <a:defRPr sz="1800">
                <a:solidFill>
                  <a:srgbClr val="000000"/>
                </a:solidFill>
              </a:defRPr>
            </a:pPr>
            <a:r>
              <a:rPr sz="935">
                <a:solidFill>
                  <a:srgbClr val="482400"/>
                </a:solidFill>
                <a:latin typeface="Arial"/>
                <a:ea typeface="Arial"/>
                <a:cs typeface="Arial"/>
                <a:sym typeface="Arial"/>
              </a:rPr>
              <a:t>Kew Garden near London was the center of a vast network of botanical research. Joseph Dalton Hooker, its director, persuaded collectors from around the world to send specimens to Kew. Tropical plants were grown in its greenhouse, where British citizens could visit the grounds and see the plants that populated the far regions of the British empire. This photo shows Kew Palace, located in Kew Garden. </a:t>
            </a:r>
            <a:br>
              <a:rPr sz="935">
                <a:solidFill>
                  <a:srgbClr val="482400"/>
                </a:solidFill>
                <a:latin typeface="Arial"/>
                <a:ea typeface="Arial"/>
                <a:cs typeface="Arial"/>
                <a:sym typeface="Arial"/>
              </a:rPr>
            </a:br>
            <a:r>
              <a:rPr sz="935">
                <a:solidFill>
                  <a:srgbClr val="482400"/>
                </a:solidFill>
                <a:latin typeface="Arial"/>
                <a:ea typeface="Arial"/>
                <a:cs typeface="Arial"/>
                <a:sym typeface="Arial"/>
              </a:rPr>
              <a:t>Dorling Kindersley © Jamie Marshall</a:t>
            </a:r>
          </a:p>
        </p:txBody>
      </p:sp>
      <p:pic>
        <p:nvPicPr>
          <p:cNvPr id="281" name="12937639.jpeg" descr="12937639.jpg"/>
          <p:cNvPicPr/>
          <p:nvPr/>
        </p:nvPicPr>
        <p:blipFill>
          <a:blip r:embed="rId3">
            <a:extLst/>
          </a:blip>
          <a:stretch>
            <a:fillRect/>
          </a:stretch>
        </p:blipFill>
        <p:spPr>
          <a:xfrm>
            <a:off x="685800" y="304800"/>
            <a:ext cx="8477250" cy="5830888"/>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12648">
              <a:defRPr sz="1800">
                <a:solidFill>
                  <a:srgbClr val="000000"/>
                </a:solidFill>
              </a:defRPr>
            </a:pPr>
            <a:r>
              <a:rPr sz="737">
                <a:solidFill>
                  <a:srgbClr val="482400"/>
                </a:solidFill>
                <a:latin typeface="Arial"/>
                <a:ea typeface="Arial"/>
                <a:cs typeface="Arial"/>
                <a:sym typeface="Arial"/>
              </a:rPr>
              <a:t>Peoples from colonized nations were transported to various world’s fairs and similar exhibitions during the late nineteenth and early twentieth centuries. They constituted living exhibitions, where they were expected to portray “native customs” or the like. Here at the St. Louis World’s Fair of 1904 African Pygmies demonstrated beheading. In this and other similar examples, native peoples were frequently presented in demeaning roles that filled the expectations of spectators to see “exotic” behavior. Such performances and exhibitions served to convince the Western spectators of the superiority of their civilization over that of the peoples living in the colonized world.</a:t>
            </a:r>
            <a:br>
              <a:rPr sz="737">
                <a:solidFill>
                  <a:srgbClr val="482400"/>
                </a:solidFill>
                <a:latin typeface="Arial"/>
                <a:ea typeface="Arial"/>
                <a:cs typeface="Arial"/>
                <a:sym typeface="Arial"/>
              </a:rPr>
            </a:br>
            <a:r>
              <a:rPr sz="737">
                <a:solidFill>
                  <a:srgbClr val="482400"/>
                </a:solidFill>
                <a:latin typeface="Arial"/>
                <a:ea typeface="Arial"/>
                <a:cs typeface="Arial"/>
                <a:sym typeface="Arial"/>
              </a:rPr>
              <a:t>Courtesy of the Library of Congress</a:t>
            </a:r>
          </a:p>
        </p:txBody>
      </p:sp>
      <p:pic>
        <p:nvPicPr>
          <p:cNvPr id="286" name="AAETCWH0.jpeg" descr="AAETCWH0.jpg"/>
          <p:cNvPicPr/>
          <p:nvPr/>
        </p:nvPicPr>
        <p:blipFill>
          <a:blip r:embed="rId3">
            <a:extLst/>
          </a:blip>
          <a:stretch>
            <a:fillRect/>
          </a:stretch>
        </p:blipFill>
        <p:spPr>
          <a:xfrm>
            <a:off x="744537" y="0"/>
            <a:ext cx="8247063" cy="64008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Imperialism:</a:t>
            </a:r>
            <a:br>
              <a:rPr sz="4000">
                <a:solidFill>
                  <a:srgbClr val="482400"/>
                </a:solidFill>
              </a:rPr>
            </a:br>
            <a:r>
              <a:rPr sz="4000">
                <a:solidFill>
                  <a:srgbClr val="482400"/>
                </a:solidFill>
              </a:rPr>
              <a:t>Ancient and Modern</a:t>
            </a:r>
          </a:p>
        </p:txBody>
      </p:sp>
      <p:sp>
        <p:nvSpPr>
          <p:cNvPr id="291" name="Shape 29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The Greeks: from city-states to being united under Alexander the Great, who seizes Persia</a:t>
            </a:r>
            <a:endParaRPr sz="3000"/>
          </a:p>
          <a:p>
            <a:pPr lvl="0">
              <a:buBlip>
                <a:blip r:embed="rId2"/>
              </a:buBlip>
              <a:defRPr sz="1800"/>
            </a:pPr>
            <a:r>
              <a:rPr sz="3000"/>
              <a:t>The Romans and democracy</a:t>
            </a:r>
            <a:endParaRPr sz="3000"/>
          </a:p>
          <a:p>
            <a:pPr lvl="0">
              <a:buBlip>
                <a:blip r:embed="rId2"/>
              </a:buBlip>
              <a:defRPr sz="1800"/>
            </a:pPr>
            <a:r>
              <a:rPr sz="3000"/>
              <a:t>Muslims, Mongols, and Ottomans</a:t>
            </a:r>
            <a:endParaRPr sz="3000"/>
          </a:p>
          <a:p>
            <a:pPr lvl="1" marL="742950" indent="-285750">
              <a:spcBef>
                <a:spcPts val="600"/>
              </a:spcBef>
              <a:buBlip>
                <a:blip r:embed="rId3"/>
              </a:buBlip>
              <a:defRPr sz="1800"/>
            </a:pPr>
            <a:r>
              <a:rPr sz="2600"/>
              <a:t>Rise of Islam</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Shape 293"/>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649223">
              <a:defRPr sz="1800">
                <a:solidFill>
                  <a:srgbClr val="000000"/>
                </a:solidFill>
              </a:defRPr>
            </a:pPr>
            <a:r>
              <a:rPr sz="781">
                <a:solidFill>
                  <a:srgbClr val="482400"/>
                </a:solidFill>
                <a:latin typeface="Arial"/>
                <a:ea typeface="Arial"/>
                <a:cs typeface="Arial"/>
                <a:sym typeface="Arial"/>
              </a:rPr>
              <a:t>The ancient world was fascinated by the clash of empires that marked its history. The Romans created the grandest of the ancient empires, but they knew theirs had been preceded by others. On the walls of the House of the Faun in Pompeii, there resides an ancient mosaic depicting the Battle of Issus (333 B.C.E.), when the Macedonian Alexander the Great defeated the Persian Empire ruled by Darius III. Alexander appears on the left of the mosaic and Darius appears on his chariot. The mosaic, based on a still more ancient lost painting, probably dates from the second century B.C.E. and was rediscovered in 1831.</a:t>
            </a:r>
            <a:br>
              <a:rPr sz="781">
                <a:solidFill>
                  <a:srgbClr val="482400"/>
                </a:solidFill>
                <a:latin typeface="Arial"/>
                <a:ea typeface="Arial"/>
                <a:cs typeface="Arial"/>
                <a:sym typeface="Arial"/>
              </a:rPr>
            </a:br>
            <a:r>
              <a:rPr sz="781">
                <a:solidFill>
                  <a:srgbClr val="482400"/>
                </a:solidFill>
                <a:latin typeface="Arial"/>
                <a:ea typeface="Arial"/>
                <a:cs typeface="Arial"/>
                <a:sym typeface="Arial"/>
              </a:rPr>
              <a:t>Alinari/Art Resource, NY</a:t>
            </a:r>
          </a:p>
        </p:txBody>
      </p:sp>
      <p:pic>
        <p:nvPicPr>
          <p:cNvPr id="294" name="AAHGILV0.jpeg" descr="AAHGILV0.jpg"/>
          <p:cNvPicPr/>
          <p:nvPr/>
        </p:nvPicPr>
        <p:blipFill>
          <a:blip r:embed="rId3">
            <a:extLst/>
          </a:blip>
          <a:stretch>
            <a:fillRect/>
          </a:stretch>
        </p:blipFill>
        <p:spPr>
          <a:xfrm>
            <a:off x="685800" y="457200"/>
            <a:ext cx="8477250" cy="5584825"/>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defTabSz="713231">
              <a:defRPr sz="1800">
                <a:solidFill>
                  <a:srgbClr val="000000"/>
                </a:solidFill>
              </a:defRPr>
            </a:pPr>
            <a:r>
              <a:rPr sz="858">
                <a:solidFill>
                  <a:srgbClr val="482400"/>
                </a:solidFill>
                <a:latin typeface="Arial"/>
                <a:ea typeface="Arial"/>
                <a:cs typeface="Arial"/>
                <a:sym typeface="Arial"/>
              </a:rPr>
              <a:t>The Ottoman Turks began to overrun the Balkans in the mid-1300s. In 1526, Sultan Suleyman the Magnificent destroyed a Hungarian army at the Battle of Mohacs. The Ottoman Empire ruled most of the Balkans until the late nineteenth century.</a:t>
            </a:r>
            <a:br>
              <a:rPr sz="858">
                <a:solidFill>
                  <a:srgbClr val="482400"/>
                </a:solidFill>
                <a:latin typeface="Arial"/>
                <a:ea typeface="Arial"/>
                <a:cs typeface="Arial"/>
                <a:sym typeface="Arial"/>
              </a:rPr>
            </a:br>
            <a:r>
              <a:rPr sz="858">
                <a:solidFill>
                  <a:srgbClr val="482400"/>
                </a:solidFill>
                <a:latin typeface="Arial"/>
                <a:ea typeface="Arial"/>
                <a:cs typeface="Arial"/>
                <a:sym typeface="Arial"/>
              </a:rPr>
              <a:t>Suleyman I the Magnificent (1494–1566). Sultan Suleyman at the Battles of Mahocs (detail). Lokman, The Military Campaigns of Suleyman the Magnificent. Hunername manuscript. Ottoman dynasty, Istanbul. Topkapi Palace Museum, Istanbul, Turkey. Bridgeman-Giraudon/Art Resource, NY</a:t>
            </a:r>
          </a:p>
        </p:txBody>
      </p:sp>
      <p:pic>
        <p:nvPicPr>
          <p:cNvPr id="299" name="AABSRYZ0.jpeg" descr="AABSRYZ0.jpg"/>
          <p:cNvPicPr/>
          <p:nvPr/>
        </p:nvPicPr>
        <p:blipFill>
          <a:blip r:embed="rId3">
            <a:extLst/>
          </a:blip>
          <a:stretch>
            <a:fillRect/>
          </a:stretch>
        </p:blipFill>
        <p:spPr>
          <a:xfrm>
            <a:off x="2300287" y="0"/>
            <a:ext cx="5153026" cy="6400800"/>
          </a:xfrm>
          <a:prstGeom prst="rect">
            <a:avLst/>
          </a:prstGeom>
          <a:ln w="12700">
            <a:miter lim="400000"/>
          </a:ln>
        </p:spPr>
      </p:pic>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Imperialism:</a:t>
            </a:r>
            <a:br>
              <a:rPr sz="4000">
                <a:solidFill>
                  <a:srgbClr val="482400"/>
                </a:solidFill>
              </a:rPr>
            </a:br>
            <a:r>
              <a:rPr sz="4000">
                <a:solidFill>
                  <a:srgbClr val="482400"/>
                </a:solidFill>
              </a:rPr>
              <a:t>Ancient and Modern (cont.)</a:t>
            </a:r>
          </a:p>
        </p:txBody>
      </p:sp>
      <p:sp>
        <p:nvSpPr>
          <p:cNvPr id="304" name="Shape 304"/>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a:buBlip>
                <a:blip r:embed="rId2"/>
              </a:buBlip>
              <a:defRPr sz="1800"/>
            </a:pPr>
            <a:r>
              <a:rPr sz="3000"/>
              <a:t>European Expansion</a:t>
            </a:r>
            <a:endParaRPr sz="3000"/>
          </a:p>
          <a:p>
            <a:pPr lvl="1" marL="742950" indent="-285750">
              <a:spcBef>
                <a:spcPts val="600"/>
              </a:spcBef>
              <a:buBlip>
                <a:blip r:embed="rId3"/>
              </a:buBlip>
              <a:defRPr sz="1800"/>
            </a:pPr>
            <a:r>
              <a:rPr sz="2600"/>
              <a:t>European willingness to use force</a:t>
            </a:r>
            <a:endParaRPr sz="2600"/>
          </a:p>
          <a:p>
            <a:pPr lvl="0">
              <a:buBlip>
                <a:blip r:embed="rId2"/>
              </a:buBlip>
              <a:defRPr sz="1800"/>
            </a:pPr>
            <a:r>
              <a:rPr sz="3000"/>
              <a:t>Toward Decolonization</a:t>
            </a:r>
            <a:endParaRPr sz="3000"/>
          </a:p>
          <a:p>
            <a:pPr lvl="1" marL="742950" indent="-285750">
              <a:spcBef>
                <a:spcPts val="600"/>
              </a:spcBef>
              <a:buBlip>
                <a:blip r:embed="rId3"/>
              </a:buBlip>
              <a:defRPr sz="1800"/>
            </a:pPr>
            <a:r>
              <a:rPr sz="2600"/>
              <a:t>Concept of empire came to be condemned in the mid to late 20</a:t>
            </a:r>
            <a:r>
              <a:rPr baseline="30000" sz="2600"/>
              <a:t>th</a:t>
            </a:r>
            <a:r>
              <a:rPr sz="2600"/>
              <a:t> century and independence was championed</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European imperialism ultimately rested on the willingness to use force. When anti- British agitation mounted in India after World War I, General Reginald Dyer’s troops fired on unarmed Indian demonstrators at Amritsar. More than three hundred Indians were killed.</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UPI/CORBIS/Bettmann</a:t>
            </a:r>
          </a:p>
        </p:txBody>
      </p:sp>
      <p:pic>
        <p:nvPicPr>
          <p:cNvPr id="307" name="AAAAKUZ0.jpeg" descr="AAAAKUZ0.jpg"/>
          <p:cNvPicPr/>
          <p:nvPr/>
        </p:nvPicPr>
        <p:blipFill>
          <a:blip r:embed="rId3">
            <a:extLst/>
          </a:blip>
          <a:stretch>
            <a:fillRect/>
          </a:stretch>
        </p:blipFill>
        <p:spPr>
          <a:xfrm>
            <a:off x="2393950" y="0"/>
            <a:ext cx="4965700" cy="6400800"/>
          </a:xfrm>
          <a:prstGeom prst="rect">
            <a:avLst/>
          </a:prstGeom>
          <a:ln w="12700">
            <a:miter lim="400000"/>
          </a:ln>
        </p:spPr>
      </p:pic>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Armed Chinese junks were no match for British warships during the first Opium War. The war ended in 1842 with the Treaty of Nanjing.</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 NYC—All rights reserved</a:t>
            </a:r>
          </a:p>
        </p:txBody>
      </p:sp>
      <p:pic>
        <p:nvPicPr>
          <p:cNvPr id="133" name="0061047.jpeg" descr="0061047.jpg"/>
          <p:cNvPicPr/>
          <p:nvPr/>
        </p:nvPicPr>
        <p:blipFill>
          <a:blip r:embed="rId3">
            <a:extLst/>
          </a:blip>
          <a:stretch>
            <a:fillRect/>
          </a:stretch>
        </p:blipFill>
        <p:spPr>
          <a:xfrm>
            <a:off x="685800" y="361950"/>
            <a:ext cx="8477250" cy="5657850"/>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India – The Jewel in the Crown </a:t>
            </a:r>
            <a:br>
              <a:rPr sz="4000">
                <a:solidFill>
                  <a:srgbClr val="482400"/>
                </a:solidFill>
              </a:rPr>
            </a:br>
            <a:r>
              <a:rPr sz="4000">
                <a:solidFill>
                  <a:srgbClr val="482400"/>
                </a:solidFill>
              </a:rPr>
              <a:t>of the British Empire</a:t>
            </a:r>
          </a:p>
        </p:txBody>
      </p:sp>
      <p:sp>
        <p:nvSpPr>
          <p:cNvPr id="138" name="Shape 138"/>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British shift away from Atlantic to Asia</a:t>
            </a:r>
            <a:endParaRPr sz="2800"/>
          </a:p>
          <a:p>
            <a:pPr lvl="0" marL="320039" indent="-320039">
              <a:spcBef>
                <a:spcPts val="600"/>
              </a:spcBef>
              <a:buBlip>
                <a:blip r:embed="rId2"/>
              </a:buBlip>
              <a:defRPr sz="1800"/>
            </a:pPr>
            <a:r>
              <a:rPr sz="2800"/>
              <a:t>Challenges of controlling India</a:t>
            </a:r>
            <a:endParaRPr sz="2800"/>
          </a:p>
          <a:p>
            <a:pPr lvl="1" marL="720969" indent="-263769">
              <a:spcBef>
                <a:spcPts val="500"/>
              </a:spcBef>
              <a:buBlip>
                <a:blip r:embed="rId3"/>
              </a:buBlip>
              <a:defRPr sz="1800"/>
            </a:pPr>
            <a:r>
              <a:rPr sz="2400"/>
              <a:t>Vast heterogeneous population</a:t>
            </a:r>
            <a:endParaRPr sz="2400"/>
          </a:p>
          <a:p>
            <a:pPr lvl="1" marL="720969" indent="-263769">
              <a:spcBef>
                <a:spcPts val="500"/>
              </a:spcBef>
              <a:buBlip>
                <a:blip r:embed="rId3"/>
              </a:buBlip>
              <a:defRPr sz="1800"/>
            </a:pPr>
            <a:r>
              <a:rPr sz="2400"/>
              <a:t>Complex social and economic conditions</a:t>
            </a:r>
            <a:endParaRPr sz="2400"/>
          </a:p>
          <a:p>
            <a:pPr lvl="1" marL="720969" indent="-263769">
              <a:spcBef>
                <a:spcPts val="500"/>
              </a:spcBef>
              <a:buBlip>
                <a:blip r:embed="rId3"/>
              </a:buBlip>
              <a:defRPr sz="1800"/>
            </a:pPr>
            <a:r>
              <a:rPr sz="2400"/>
              <a:t>Non-Western religions</a:t>
            </a:r>
            <a:endParaRPr sz="2400"/>
          </a:p>
          <a:p>
            <a:pPr lvl="0" marL="320039" indent="-320039">
              <a:spcBef>
                <a:spcPts val="600"/>
              </a:spcBef>
              <a:buBlip>
                <a:blip r:embed="rId2"/>
              </a:buBlip>
              <a:defRPr sz="1800"/>
            </a:pPr>
            <a:r>
              <a:rPr sz="2800"/>
              <a:t>The East India Company</a:t>
            </a:r>
            <a:endParaRPr sz="2800"/>
          </a:p>
          <a:p>
            <a:pPr lvl="0" marL="320039" indent="-320039">
              <a:spcBef>
                <a:spcPts val="600"/>
              </a:spcBef>
              <a:buBlip>
                <a:blip r:embed="rId2"/>
              </a:buBlip>
              <a:defRPr sz="1800"/>
            </a:pPr>
            <a:r>
              <a:rPr sz="2800"/>
              <a:t>Changing rationale for British rule in India</a:t>
            </a:r>
            <a:endParaRPr sz="2800"/>
          </a:p>
          <a:p>
            <a:pPr lvl="0" marL="320039" indent="-320039">
              <a:spcBef>
                <a:spcPts val="600"/>
              </a:spcBef>
              <a:buBlip>
                <a:blip r:embed="rId2"/>
              </a:buBlip>
              <a:defRPr sz="1800"/>
            </a:pPr>
            <a:r>
              <a:rPr sz="2800"/>
              <a:t>The 1857 Sepoy Rebellion</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Map 25–1 </a:t>
            </a:r>
            <a:r>
              <a:rPr sz="1100">
                <a:solidFill>
                  <a:srgbClr val="482400"/>
                </a:solidFill>
                <a:latin typeface="Arial Bold"/>
                <a:ea typeface="Arial Bold"/>
                <a:cs typeface="Arial Bold"/>
                <a:sym typeface="Arial Bold"/>
              </a:rPr>
              <a:t>BRITISH INDIA</a:t>
            </a:r>
            <a:r>
              <a:rPr sz="1100">
                <a:solidFill>
                  <a:srgbClr val="482400"/>
                </a:solidFill>
                <a:latin typeface="Arial"/>
                <a:ea typeface="Arial"/>
                <a:cs typeface="Arial"/>
                <a:sym typeface="Arial"/>
              </a:rPr>
              <a:t>, 1820 and 1856.</a:t>
            </a:r>
          </a:p>
        </p:txBody>
      </p:sp>
      <p:pic>
        <p:nvPicPr>
          <p:cNvPr id="141" name="KNB25M01.jpeg" descr="KNB25M01.jpg"/>
          <p:cNvPicPr/>
          <p:nvPr/>
        </p:nvPicPr>
        <p:blipFill>
          <a:blip r:embed="rId3">
            <a:extLst/>
          </a:blip>
          <a:stretch>
            <a:fillRect/>
          </a:stretch>
        </p:blipFill>
        <p:spPr>
          <a:xfrm>
            <a:off x="685800" y="39687"/>
            <a:ext cx="8477250" cy="6284913"/>
          </a:xfrm>
          <a:prstGeom prst="rect">
            <a:avLst/>
          </a:prstGeom>
          <a:ln w="12700">
            <a:miter lim="400000"/>
          </a:ln>
        </p:spPr>
      </p:pic>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ph type="title" idx="4294967295"/>
          </p:nvPr>
        </p:nvSpPr>
        <p:spPr>
          <a:xfrm>
            <a:off x="3048000" y="2857500"/>
            <a:ext cx="3657600" cy="1143001"/>
          </a:xfrm>
          <a:prstGeom prst="rect">
            <a:avLst/>
          </a:prstGeom>
        </p:spPr>
        <p:txBody>
          <a:bodyPr lIns="0" tIns="0" rIns="0" bIns="0">
            <a:normAutofit fontScale="100000" lnSpcReduction="0"/>
          </a:bodyPr>
          <a:lstStyle/>
          <a:p>
            <a:pPr lvl="0">
              <a:defRPr sz="1800">
                <a:solidFill>
                  <a:srgbClr val="000000"/>
                </a:solidFill>
              </a:defRPr>
            </a:pPr>
            <a:r>
              <a:rPr sz="1100">
                <a:solidFill>
                  <a:srgbClr val="482400"/>
                </a:solidFill>
                <a:latin typeface="Arial"/>
                <a:ea typeface="Arial"/>
                <a:cs typeface="Arial"/>
                <a:sym typeface="Arial"/>
              </a:rPr>
              <a:t>The mutinous sepoy cavalry attacking a British infantry division at the Battle of Cawnpore in 1857. Although the uprising was suppressed, it was not easily forgotten. In its aftermath the British reorganized the government of India.</a:t>
            </a:r>
            <a:br>
              <a:rPr sz="1100">
                <a:solidFill>
                  <a:srgbClr val="482400"/>
                </a:solidFill>
                <a:latin typeface="Arial"/>
                <a:ea typeface="Arial"/>
                <a:cs typeface="Arial"/>
                <a:sym typeface="Arial"/>
              </a:rPr>
            </a:br>
            <a:r>
              <a:rPr sz="1100">
                <a:solidFill>
                  <a:srgbClr val="482400"/>
                </a:solidFill>
                <a:latin typeface="Arial"/>
                <a:ea typeface="Arial"/>
                <a:cs typeface="Arial"/>
                <a:sym typeface="Arial"/>
              </a:rPr>
              <a:t>The Granger Collection, New York</a:t>
            </a:r>
          </a:p>
        </p:txBody>
      </p:sp>
      <p:pic>
        <p:nvPicPr>
          <p:cNvPr id="146" name="AABILEG0.jpeg" descr="AABILEG0.jpg"/>
          <p:cNvPicPr/>
          <p:nvPr/>
        </p:nvPicPr>
        <p:blipFill>
          <a:blip r:embed="rId3">
            <a:extLst/>
          </a:blip>
          <a:stretch>
            <a:fillRect/>
          </a:stretch>
        </p:blipFill>
        <p:spPr>
          <a:xfrm>
            <a:off x="685800" y="381000"/>
            <a:ext cx="8477250" cy="5627688"/>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idx="4294967295"/>
          </p:nvPr>
        </p:nvSpPr>
        <p:spPr>
          <a:xfrm>
            <a:off x="838200" y="76200"/>
            <a:ext cx="8229600" cy="1371600"/>
          </a:xfrm>
          <a:prstGeom prst="rect">
            <a:avLst/>
          </a:prstGeom>
        </p:spPr>
        <p:txBody>
          <a:bodyPr lIns="0" tIns="0" rIns="0" bIns="0">
            <a:normAutofit fontScale="100000" lnSpcReduction="0"/>
          </a:bodyPr>
          <a:lstStyle/>
          <a:p>
            <a:pPr lvl="0">
              <a:defRPr sz="1800">
                <a:solidFill>
                  <a:srgbClr val="000000"/>
                </a:solidFill>
              </a:defRPr>
            </a:pPr>
            <a:r>
              <a:rPr sz="4000">
                <a:solidFill>
                  <a:srgbClr val="482400"/>
                </a:solidFill>
              </a:rPr>
              <a:t>The New Imperialism, 1870 – 1914 </a:t>
            </a:r>
          </a:p>
        </p:txBody>
      </p:sp>
      <p:sp>
        <p:nvSpPr>
          <p:cNvPr id="151" name="Shape 151"/>
          <p:cNvSpPr/>
          <p:nvPr>
            <p:ph type="body" idx="4294967295"/>
          </p:nvPr>
        </p:nvSpPr>
        <p:spPr>
          <a:xfrm>
            <a:off x="1062037" y="1524000"/>
            <a:ext cx="7769226" cy="4727575"/>
          </a:xfrm>
          <a:prstGeom prst="rect">
            <a:avLst/>
          </a:prstGeom>
        </p:spPr>
        <p:txBody>
          <a:bodyPr lIns="0" tIns="0" rIns="0" bIns="0">
            <a:normAutofit fontScale="100000" lnSpcReduction="0"/>
          </a:bodyPr>
          <a:lstStyle/>
          <a:p>
            <a:pPr lvl="0" marL="320039" indent="-320039">
              <a:spcBef>
                <a:spcPts val="600"/>
              </a:spcBef>
              <a:buBlip>
                <a:blip r:embed="rId2"/>
              </a:buBlip>
              <a:defRPr sz="1800"/>
            </a:pPr>
            <a:r>
              <a:rPr sz="2800"/>
              <a:t>Expansion of Western control between 1870 and 1900</a:t>
            </a:r>
            <a:endParaRPr sz="2800"/>
          </a:p>
          <a:p>
            <a:pPr lvl="0" marL="320039" indent="-320039">
              <a:spcBef>
                <a:spcPts val="600"/>
              </a:spcBef>
              <a:buBlip>
                <a:blip r:embed="rId2"/>
              </a:buBlip>
              <a:defRPr sz="1800"/>
            </a:pPr>
            <a:r>
              <a:rPr sz="2800"/>
              <a:t>What was “new” about the new imperialism?</a:t>
            </a:r>
            <a:endParaRPr sz="2800"/>
          </a:p>
          <a:p>
            <a:pPr lvl="1" marL="720969" indent="-263769">
              <a:spcBef>
                <a:spcPts val="500"/>
              </a:spcBef>
              <a:buBlip>
                <a:blip r:embed="rId3"/>
              </a:buBlip>
              <a:defRPr sz="1800"/>
            </a:pPr>
            <a:r>
              <a:rPr sz="2400"/>
              <a:t>More intentionally imperial and involved direct control by Westerners</a:t>
            </a:r>
            <a:endParaRPr sz="2400"/>
          </a:p>
          <a:p>
            <a:pPr lvl="1" marL="720969" indent="-263769">
              <a:spcBef>
                <a:spcPts val="500"/>
              </a:spcBef>
              <a:buBlip>
                <a:blip r:embed="rId3"/>
              </a:buBlip>
              <a:defRPr sz="1800"/>
            </a:pPr>
            <a:r>
              <a:rPr sz="2400"/>
              <a:t>Occurred over a brief period of time and involved many nations</a:t>
            </a:r>
            <a:endParaRPr sz="2400"/>
          </a:p>
          <a:p>
            <a:pPr lvl="1" marL="720969" indent="-263769">
              <a:spcBef>
                <a:spcPts val="500"/>
              </a:spcBef>
              <a:buBlip>
                <a:blip r:embed="rId3"/>
              </a:buBlip>
              <a:defRPr sz="1800"/>
            </a:pPr>
            <a:r>
              <a:rPr sz="2400"/>
              <a:t>Few settlers</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DFD6C3"/>
      </a:accent1>
      <a:accent2>
        <a:srgbClr val="D69B80"/>
      </a:accent2>
      <a:accent3>
        <a:srgbClr val="8F8F8F"/>
      </a:accent3>
      <a:accent4>
        <a:srgbClr val="707070"/>
      </a:accent4>
      <a:accent5>
        <a:srgbClr val="EBE6DC"/>
      </a:accent5>
      <a:accent6>
        <a:srgbClr val="C28C74"/>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DFD6C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DFD6C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Verdana"/>
            <a:ea typeface="Verdana"/>
            <a:cs typeface="Verdana"/>
            <a:sym typeface="Verdan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