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media/image3.jpeg" ContentType="image/jpeg"/>
  <Override PartName="/ppt/notesSlides/notesSlide3.xml" ContentType="application/vnd.openxmlformats-officedocument.presentationml.notesSlide+xml"/>
  <Override PartName="/ppt/media/image4.jpeg" ContentType="image/jpeg"/>
  <Override PartName="/ppt/notesSlides/notesSlide4.xml" ContentType="application/vnd.openxmlformats-officedocument.presentationml.notesSlide+xml"/>
  <Override PartName="/ppt/media/image5.jpeg" ContentType="image/jpeg"/>
  <Override PartName="/ppt/notesSlides/notesSlide5.xml" ContentType="application/vnd.openxmlformats-officedocument.presentationml.notesSlide+xml"/>
  <Override PartName="/ppt/media/image6.jpeg" ContentType="image/jpeg"/>
  <Override PartName="/ppt/notesSlides/notesSlide6.xml" ContentType="application/vnd.openxmlformats-officedocument.presentationml.notesSlide+xml"/>
  <Override PartName="/ppt/media/image7.jpeg" ContentType="image/jpeg"/>
  <Override PartName="/ppt/notesSlides/notesSlide7.xml" ContentType="application/vnd.openxmlformats-officedocument.presentationml.notesSlide+xml"/>
  <Override PartName="/ppt/media/image8.jpeg" ContentType="image/jpeg"/>
  <Override PartName="/ppt/notesSlides/notesSlide8.xml" ContentType="application/vnd.openxmlformats-officedocument.presentationml.notesSlide+xml"/>
  <Override PartName="/ppt/media/image9.jpeg" ContentType="image/jpeg"/>
  <Override PartName="/ppt/notesSlides/notesSlide9.xml" ContentType="application/vnd.openxmlformats-officedocument.presentationml.notesSlide+xml"/>
  <Override PartName="/ppt/media/image10.jpeg" ContentType="image/jpeg"/>
  <Override PartName="/ppt/notesSlides/notesSlide10.xml" ContentType="application/vnd.openxmlformats-officedocument.presentationml.notesSlide+xml"/>
  <Override PartName="/ppt/media/image11.jpeg" ContentType="image/jpeg"/>
  <Override PartName="/ppt/notesSlides/notesSlide11.xml" ContentType="application/vnd.openxmlformats-officedocument.presentationml.notesSlide+xml"/>
  <Override PartName="/ppt/media/image12.jpeg" ContentType="image/jpeg"/>
  <Override PartName="/ppt/notesSlides/notesSlide12.xml" ContentType="application/vnd.openxmlformats-officedocument.presentationml.notesSlide+xml"/>
  <Override PartName="/ppt/media/image13.jpeg" ContentType="image/jpeg"/>
  <Override PartName="/ppt/notesSlides/notesSlide13.xml" ContentType="application/vnd.openxmlformats-officedocument.presentationml.notesSlide+xml"/>
  <Override PartName="/ppt/media/image14.jpeg" ContentType="image/jpeg"/>
  <Override PartName="/ppt/notesSlides/notesSlide14.xml" ContentType="application/vnd.openxmlformats-officedocument.presentationml.notesSlide+xml"/>
  <Override PartName="/ppt/media/image15.jpeg" ContentType="image/jpeg"/>
  <Override PartName="/ppt/notesSlides/notesSlide15.xml" ContentType="application/vnd.openxmlformats-officedocument.presentationml.notesSlide+xml"/>
  <Override PartName="/ppt/media/image1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Lst>
  <p:sldSz cx="9144000" cy="6858000"/>
  <p:notesSz cx="6858000" cy="9144000"/>
  <p:defaultTextStyle>
    <a:lvl1pPr>
      <a:defRPr sz="2400">
        <a:latin typeface="Verdana"/>
        <a:ea typeface="Verdana"/>
        <a:cs typeface="Verdana"/>
        <a:sym typeface="Verdana"/>
      </a:defRPr>
    </a:lvl1pPr>
    <a:lvl2pPr indent="457200">
      <a:defRPr sz="2400">
        <a:latin typeface="Verdana"/>
        <a:ea typeface="Verdana"/>
        <a:cs typeface="Verdana"/>
        <a:sym typeface="Verdana"/>
      </a:defRPr>
    </a:lvl2pPr>
    <a:lvl3pPr indent="914400">
      <a:defRPr sz="2400">
        <a:latin typeface="Verdana"/>
        <a:ea typeface="Verdana"/>
        <a:cs typeface="Verdana"/>
        <a:sym typeface="Verdana"/>
      </a:defRPr>
    </a:lvl3pPr>
    <a:lvl4pPr indent="1371600">
      <a:defRPr sz="2400">
        <a:latin typeface="Verdana"/>
        <a:ea typeface="Verdana"/>
        <a:cs typeface="Verdana"/>
        <a:sym typeface="Verdana"/>
      </a:defRPr>
    </a:lvl4pPr>
    <a:lvl5pPr indent="1828800">
      <a:defRPr sz="2400">
        <a:latin typeface="Verdana"/>
        <a:ea typeface="Verdana"/>
        <a:cs typeface="Verdana"/>
        <a:sym typeface="Verdana"/>
      </a:defRPr>
    </a:lvl5pPr>
    <a:lvl6pPr>
      <a:defRPr sz="2400">
        <a:latin typeface="Verdana"/>
        <a:ea typeface="Verdana"/>
        <a:cs typeface="Verdana"/>
        <a:sym typeface="Verdana"/>
      </a:defRPr>
    </a:lvl6pPr>
    <a:lvl7pPr>
      <a:defRPr sz="2400">
        <a:latin typeface="Verdana"/>
        <a:ea typeface="Verdana"/>
        <a:cs typeface="Verdana"/>
        <a:sym typeface="Verdana"/>
      </a:defRPr>
    </a:lvl7pPr>
    <a:lvl8pPr>
      <a:defRPr sz="2400">
        <a:latin typeface="Verdana"/>
        <a:ea typeface="Verdana"/>
        <a:cs typeface="Verdana"/>
        <a:sym typeface="Verdana"/>
      </a:defRPr>
    </a:lvl8pPr>
    <a:lvl9pPr>
      <a:defRPr sz="2400">
        <a:latin typeface="Verdana"/>
        <a:ea typeface="Verdana"/>
        <a:cs typeface="Verdana"/>
        <a:sym typeface="Verdan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Verdana"/>
          <a:ea typeface="Verdana"/>
          <a:cs typeface="Verdan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3F0E9"/>
          </a:solidFill>
        </a:fill>
      </a:tcStyle>
    </a:wholeTbl>
    <a:band2H>
      <a:tcTxStyle b="def" i="def"/>
      <a:tcStyle>
        <a:tcBdr/>
        <a:fill>
          <a:solidFill>
            <a:srgbClr val="F9F7F4"/>
          </a:solidFill>
        </a:fill>
      </a:tcStyle>
    </a:band2H>
    <a:firstCol>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6C3"/>
          </a:solidFill>
        </a:fill>
      </a:tcStyle>
    </a:firstCol>
    <a:la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6C3"/>
          </a:solidFill>
        </a:fill>
      </a:tcStyle>
    </a:lastRow>
    <a:fir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6C3"/>
          </a:solidFill>
        </a:fill>
      </a:tcStyle>
    </a:firstRow>
  </a:tblStyle>
  <a:tblStyle styleId="{C7B018BB-80A7-4F77-B60F-C8B233D01FF8}" styleName="">
    <a:tblBg/>
    <a:wholeTbl>
      <a:tcTxStyle b="on" i="on">
        <a:font>
          <a:latin typeface="Verdana"/>
          <a:ea typeface="Verdana"/>
          <a:cs typeface="Verdan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Verdana"/>
          <a:ea typeface="Verdana"/>
          <a:cs typeface="Verdan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9DAD5"/>
          </a:solidFill>
        </a:fill>
      </a:tcStyle>
    </a:wholeTbl>
    <a:band2H>
      <a:tcTxStyle b="def" i="def"/>
      <a:tcStyle>
        <a:tcBdr/>
        <a:fill>
          <a:solidFill>
            <a:srgbClr val="F4EDEB"/>
          </a:solidFill>
        </a:fill>
      </a:tcStyle>
    </a:band2H>
    <a:firstCol>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28C74"/>
          </a:solidFill>
        </a:fill>
      </a:tcStyle>
    </a:firstCol>
    <a:la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28C74"/>
          </a:solidFill>
        </a:fill>
      </a:tcStyle>
    </a:lastRow>
    <a:fir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28C74"/>
          </a:solidFill>
        </a:fill>
      </a:tcStyle>
    </a:firstRow>
  </a:tblStyle>
  <a:tblStyle styleId="{CF821DB8-F4EB-4A41-A1BA-3FCAFE7338EE}" styleName="">
    <a:tblBg/>
    <a:wholeTbl>
      <a:tcTxStyle b="on" i="on">
        <a:font>
          <a:latin typeface="Verdana"/>
          <a:ea typeface="Verdana"/>
          <a:cs typeface="Verdan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Verdana"/>
          <a:ea typeface="Verdana"/>
          <a:cs typeface="Verdan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FD6C3"/>
          </a:solidFill>
        </a:fill>
      </a:tcStyle>
    </a:firstCol>
    <a:lastRow>
      <a:tcTxStyle b="on" i="on">
        <a:font>
          <a:latin typeface="Verdana"/>
          <a:ea typeface="Verdana"/>
          <a:cs typeface="Verdan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Verdana"/>
          <a:ea typeface="Verdana"/>
          <a:cs typeface="Verdana"/>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DFD6C3"/>
          </a:solidFill>
        </a:fill>
      </a:tcStyle>
    </a:firstRow>
  </a:tblStyle>
  <a:tblStyle styleId="{33BA23B1-9221-436E-865A-0063620EA4FD}" styleName="">
    <a:tblBg/>
    <a:wholeTbl>
      <a:tcTxStyle b="on" i="on">
        <a:font>
          <a:latin typeface="Verdana"/>
          <a:ea typeface="Verdana"/>
          <a:cs typeface="Verdan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Verdana"/>
          <a:ea typeface="Verdana"/>
          <a:cs typeface="Verdan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Verdana"/>
          <a:ea typeface="Verdana"/>
          <a:cs typeface="Verdan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Verdana"/>
          <a:ea typeface="Verdana"/>
          <a:cs typeface="Verdana"/>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Verdana"/>
          <a:ea typeface="Verdana"/>
          <a:cs typeface="Verdan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lvl="0"/>
          </a:p>
        </p:txBody>
      </p:sp>
      <p:sp>
        <p:nvSpPr>
          <p:cNvPr id="116" name="Shape 11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lvl="0"/>
          </a:p>
        </p:txBody>
      </p:sp>
      <p:sp>
        <p:nvSpPr>
          <p:cNvPr id="126" name="Shape 126"/>
          <p:cNvSpPr/>
          <p:nvPr>
            <p:ph type="body" sz="quarter" idx="1"/>
          </p:nvPr>
        </p:nvSpPr>
        <p:spPr>
          <a:prstGeom prst="rect">
            <a:avLst/>
          </a:prstGeom>
        </p:spPr>
        <p:txBody>
          <a:bodyPr/>
          <a:lstStyle/>
          <a:p>
            <a:pPr lvl="0">
              <a:lnSpc>
                <a:spcPct val="100000"/>
              </a:lnSpc>
              <a:spcBef>
                <a:spcPts val="400"/>
              </a:spcBef>
              <a:defRPr sz="1800"/>
            </a:pPr>
            <a:r>
              <a:rPr sz="1200">
                <a:latin typeface="Arial"/>
                <a:ea typeface="Arial"/>
                <a:cs typeface="Arial"/>
                <a:sym typeface="Arial"/>
              </a:rPr>
              <a:t>This poster shows an idealized Soviet collective farm on which tractors owned by the state have replaced peasant labor. In reality, collectivization provoked fierce resistance and caused famines in which millions of peasants died.</a:t>
            </a:r>
            <a:endParaRPr sz="1200">
              <a:latin typeface="Calibri"/>
              <a:ea typeface="Calibri"/>
              <a:cs typeface="Calibri"/>
              <a:sym typeface="Calibri"/>
            </a:endParaRPr>
          </a:p>
          <a:p>
            <a:pPr lvl="0">
              <a:lnSpc>
                <a:spcPct val="100000"/>
              </a:lnSpc>
              <a:spcBef>
                <a:spcPts val="400"/>
              </a:spcBef>
              <a:defRPr sz="1800"/>
            </a:pPr>
            <a:r>
              <a:rPr sz="1200">
                <a:latin typeface="Arial"/>
                <a:ea typeface="Arial"/>
                <a:cs typeface="Arial"/>
                <a:sym typeface="Arial"/>
              </a:rPr>
              <a:t>Poster concerning the first Five Year Plan with a photograph of Joseph Stalin (1879–1953), “At the end of the Plan, the basis of collectivisation must be completed,” 1932 (colour litho.) by Klutchis (fl. 1932). Deutsches Plakat Museum, Essen, Germany/Archives Charmet/The Bridgeman Art Library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Shape 323"/>
          <p:cNvSpPr/>
          <p:nvPr>
            <p:ph type="sldImg"/>
          </p:nvPr>
        </p:nvSpPr>
        <p:spPr>
          <a:prstGeom prst="rect">
            <a:avLst/>
          </a:prstGeom>
        </p:spPr>
        <p:txBody>
          <a:bodyPr/>
          <a:lstStyle/>
          <a:p>
            <a:pPr lvl="0"/>
          </a:p>
        </p:txBody>
      </p:sp>
      <p:sp>
        <p:nvSpPr>
          <p:cNvPr id="324" name="Shape 324"/>
          <p:cNvSpPr/>
          <p:nvPr>
            <p:ph type="body" sz="quarter" idx="1"/>
          </p:nvPr>
        </p:nvSpPr>
        <p:spPr>
          <a:prstGeom prst="rect">
            <a:avLst/>
          </a:prstGeom>
        </p:spPr>
        <p:txBody>
          <a:bodyPr/>
          <a:lstStyle/>
          <a:p>
            <a:pPr lvl="0">
              <a:lnSpc>
                <a:spcPct val="100000"/>
              </a:lnSpc>
              <a:spcBef>
                <a:spcPts val="400"/>
              </a:spcBef>
              <a:defRPr sz="1800"/>
            </a:pPr>
            <a:r>
              <a:rPr sz="1200">
                <a:latin typeface="Arial"/>
                <a:ea typeface="Arial"/>
                <a:cs typeface="Arial"/>
                <a:sym typeface="Arial"/>
              </a:rPr>
              <a:t>Map 26–1 </a:t>
            </a:r>
            <a:r>
              <a:rPr sz="1200">
                <a:latin typeface="Arial Bold"/>
                <a:ea typeface="Arial Bold"/>
                <a:cs typeface="Arial Bold"/>
                <a:sym typeface="Arial Bold"/>
              </a:rPr>
              <a:t>GERMANY’S WESTERN FRONTIER</a:t>
            </a:r>
            <a:r>
              <a:rPr sz="1200">
                <a:latin typeface="Arial"/>
                <a:ea typeface="Arial"/>
                <a:cs typeface="Arial"/>
                <a:sym typeface="Arial"/>
              </a:rPr>
              <a:t> The French-Belgian-German border area between the two world wars was sensitive. Despite efforts to restrain tensions, there were persistent difficulties related to the Ruhr, Rhineland, Saar, and Eupen-Malmédy regions that required strong defenses.</a:t>
            </a:r>
            <a:endParaRPr sz="12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Shape 329"/>
          <p:cNvSpPr/>
          <p:nvPr>
            <p:ph type="sldImg"/>
          </p:nvPr>
        </p:nvSpPr>
        <p:spPr>
          <a:prstGeom prst="rect">
            <a:avLst/>
          </a:prstGeom>
        </p:spPr>
        <p:txBody>
          <a:bodyPr/>
          <a:lstStyle/>
          <a:p>
            <a:pPr lvl="0"/>
          </a:p>
        </p:txBody>
      </p:sp>
      <p:sp>
        <p:nvSpPr>
          <p:cNvPr id="330" name="Shape 330"/>
          <p:cNvSpPr/>
          <p:nvPr>
            <p:ph type="body" sz="quarter" idx="1"/>
          </p:nvPr>
        </p:nvSpPr>
        <p:spPr>
          <a:prstGeom prst="rect">
            <a:avLst/>
          </a:prstGeom>
        </p:spPr>
        <p:txBody>
          <a:bodyPr/>
          <a:lstStyle/>
          <a:p>
            <a:pPr lvl="0">
              <a:lnSpc>
                <a:spcPct val="100000"/>
              </a:lnSpc>
              <a:spcBef>
                <a:spcPts val="400"/>
              </a:spcBef>
              <a:defRPr sz="1800"/>
            </a:pPr>
            <a:r>
              <a:rPr sz="1200">
                <a:latin typeface="Calibri"/>
                <a:ea typeface="Calibri"/>
                <a:cs typeface="Calibri"/>
                <a:sym typeface="Calibri"/>
              </a:rPr>
              <a:t>Leni Riefenstahl filming the 1936 Olympic Games in Berlin with Hitler on the reviewing stand.</a:t>
            </a:r>
            <a:endParaRPr sz="1200">
              <a:latin typeface="Calibri"/>
              <a:ea typeface="Calibri"/>
              <a:cs typeface="Calibri"/>
              <a:sym typeface="Calibri"/>
            </a:endParaRPr>
          </a:p>
          <a:p>
            <a:pPr lvl="0">
              <a:lnSpc>
                <a:spcPct val="100000"/>
              </a:lnSpc>
              <a:spcBef>
                <a:spcPts val="400"/>
              </a:spcBef>
              <a:defRPr sz="1800"/>
            </a:pPr>
            <a:r>
              <a:rPr sz="1200">
                <a:latin typeface="Calibri"/>
                <a:ea typeface="Calibri"/>
                <a:cs typeface="Calibri"/>
                <a:sym typeface="Calibri"/>
              </a:rPr>
              <a:t>© Bettmann/CORBIS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ph type="sldImg"/>
          </p:nvPr>
        </p:nvSpPr>
        <p:spPr>
          <a:prstGeom prst="rect">
            <a:avLst/>
          </a:prstGeom>
        </p:spPr>
        <p:txBody>
          <a:bodyPr/>
          <a:lstStyle/>
          <a:p>
            <a:pPr lvl="0"/>
          </a:p>
        </p:txBody>
      </p:sp>
      <p:sp>
        <p:nvSpPr>
          <p:cNvPr id="356" name="Shape 356"/>
          <p:cNvSpPr/>
          <p:nvPr>
            <p:ph type="body" sz="quarter" idx="1"/>
          </p:nvPr>
        </p:nvSpPr>
        <p:spPr>
          <a:prstGeom prst="rect">
            <a:avLst/>
          </a:prstGeom>
        </p:spPr>
        <p:txBody>
          <a:bodyPr/>
          <a:lstStyle/>
          <a:p>
            <a:pPr lvl="0">
              <a:lnSpc>
                <a:spcPct val="100000"/>
              </a:lnSpc>
              <a:spcBef>
                <a:spcPts val="400"/>
              </a:spcBef>
              <a:defRPr sz="1800"/>
            </a:pPr>
            <a:r>
              <a:rPr sz="1200">
                <a:latin typeface="Calibri"/>
                <a:ea typeface="Calibri"/>
                <a:cs typeface="Calibri"/>
                <a:sym typeface="Calibri"/>
              </a:rPr>
              <a:t>The </a:t>
            </a:r>
            <a:r>
              <a:rPr i="1" sz="1200">
                <a:latin typeface="Calibri"/>
                <a:ea typeface="Calibri"/>
                <a:cs typeface="Calibri"/>
                <a:sym typeface="Calibri"/>
              </a:rPr>
              <a:t>Reichstag </a:t>
            </a:r>
            <a:r>
              <a:rPr sz="1200">
                <a:latin typeface="Calibri"/>
                <a:ea typeface="Calibri"/>
                <a:cs typeface="Calibri"/>
                <a:sym typeface="Calibri"/>
              </a:rPr>
              <a:t>fire in 1933 provided Hitler with an excuse to consolidate his power.</a:t>
            </a:r>
            <a:endParaRPr sz="1200">
              <a:latin typeface="Calibri"/>
              <a:ea typeface="Calibri"/>
              <a:cs typeface="Calibri"/>
              <a:sym typeface="Calibri"/>
            </a:endParaRPr>
          </a:p>
          <a:p>
            <a:pPr lvl="0">
              <a:lnSpc>
                <a:spcPct val="100000"/>
              </a:lnSpc>
              <a:spcBef>
                <a:spcPts val="400"/>
              </a:spcBef>
              <a:defRPr sz="1800"/>
            </a:pPr>
            <a:r>
              <a:rPr sz="1200">
                <a:latin typeface="Calibri"/>
                <a:ea typeface="Calibri"/>
                <a:cs typeface="Calibri"/>
                <a:sym typeface="Calibri"/>
              </a:rPr>
              <a:t>Bildarchiv Preussischer Kulturbesitz</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Shape 373"/>
          <p:cNvSpPr/>
          <p:nvPr>
            <p:ph type="sldImg"/>
          </p:nvPr>
        </p:nvSpPr>
        <p:spPr>
          <a:prstGeom prst="rect">
            <a:avLst/>
          </a:prstGeom>
        </p:spPr>
        <p:txBody>
          <a:bodyPr/>
          <a:lstStyle/>
          <a:p>
            <a:pPr lvl="0"/>
          </a:p>
        </p:txBody>
      </p:sp>
      <p:sp>
        <p:nvSpPr>
          <p:cNvPr id="374" name="Shape 374"/>
          <p:cNvSpPr/>
          <p:nvPr>
            <p:ph type="body" sz="quarter" idx="1"/>
          </p:nvPr>
        </p:nvSpPr>
        <p:spPr>
          <a:prstGeom prst="rect">
            <a:avLst/>
          </a:prstGeom>
        </p:spPr>
        <p:txBody>
          <a:bodyPr/>
          <a:lstStyle/>
          <a:p>
            <a:pPr lvl="0">
              <a:lnSpc>
                <a:spcPct val="100000"/>
              </a:lnSpc>
              <a:spcBef>
                <a:spcPts val="400"/>
              </a:spcBef>
              <a:defRPr sz="1800"/>
            </a:pPr>
            <a:r>
              <a:rPr sz="1200">
                <a:latin typeface="Arial"/>
                <a:ea typeface="Arial"/>
                <a:cs typeface="Arial"/>
                <a:sym typeface="Arial"/>
              </a:rPr>
              <a:t>Soon after seizing power, the Nazi government began harassing German Jewish businesses. Non-Jewish German citizens were urged not to buy merchandise from shops owned by Jews.</a:t>
            </a:r>
            <a:endParaRPr sz="1200">
              <a:latin typeface="Calibri"/>
              <a:ea typeface="Calibri"/>
              <a:cs typeface="Calibri"/>
              <a:sym typeface="Calibri"/>
            </a:endParaRPr>
          </a:p>
          <a:p>
            <a:pPr lvl="0">
              <a:lnSpc>
                <a:spcPct val="100000"/>
              </a:lnSpc>
              <a:spcBef>
                <a:spcPts val="400"/>
              </a:spcBef>
              <a:defRPr sz="1800"/>
            </a:pPr>
            <a:r>
              <a:rPr sz="1200">
                <a:latin typeface="Arial"/>
                <a:ea typeface="Arial"/>
                <a:cs typeface="Arial"/>
                <a:sym typeface="Arial"/>
              </a:rPr>
              <a:t>Art Resource/Bildarchiv Preussischer Kulturbesitz</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7" name="Shape 387"/>
          <p:cNvSpPr/>
          <p:nvPr>
            <p:ph type="sldImg"/>
          </p:nvPr>
        </p:nvSpPr>
        <p:spPr>
          <a:prstGeom prst="rect">
            <a:avLst/>
          </a:prstGeom>
        </p:spPr>
        <p:txBody>
          <a:bodyPr/>
          <a:lstStyle/>
          <a:p>
            <a:pPr lvl="0"/>
          </a:p>
        </p:txBody>
      </p:sp>
      <p:sp>
        <p:nvSpPr>
          <p:cNvPr id="388" name="Shape 388"/>
          <p:cNvSpPr/>
          <p:nvPr>
            <p:ph type="body" sz="quarter" idx="1"/>
          </p:nvPr>
        </p:nvSpPr>
        <p:spPr>
          <a:prstGeom prst="rect">
            <a:avLst/>
          </a:prstGeom>
        </p:spPr>
        <p:txBody>
          <a:bodyPr/>
          <a:lstStyle/>
          <a:p>
            <a:pPr lvl="0">
              <a:lnSpc>
                <a:spcPct val="100000"/>
              </a:lnSpc>
              <a:spcBef>
                <a:spcPts val="400"/>
              </a:spcBef>
              <a:defRPr sz="1800"/>
            </a:pPr>
            <a:r>
              <a:rPr sz="1200">
                <a:latin typeface="Arial"/>
                <a:ea typeface="Arial"/>
                <a:cs typeface="Arial"/>
                <a:sym typeface="Arial"/>
              </a:rPr>
              <a:t>This Soviet poster illustrates the role of women in communist society as key players in industrial and agricultural development and progress. This differs greatly from the traditional role assigned to women in Nazi ideology.</a:t>
            </a:r>
            <a:endParaRPr sz="1200">
              <a:latin typeface="Calibri"/>
              <a:ea typeface="Calibri"/>
              <a:cs typeface="Calibri"/>
              <a:sym typeface="Calibri"/>
            </a:endParaRPr>
          </a:p>
          <a:p>
            <a:pPr lvl="0">
              <a:lnSpc>
                <a:spcPct val="100000"/>
              </a:lnSpc>
              <a:spcBef>
                <a:spcPts val="400"/>
              </a:spcBef>
              <a:defRPr sz="1800"/>
            </a:pPr>
            <a:r>
              <a:rPr sz="1200">
                <a:latin typeface="Arial"/>
                <a:ea typeface="Arial"/>
                <a:cs typeface="Arial"/>
                <a:sym typeface="Arial"/>
              </a:rPr>
              <a:t>CORBIS/Bettmann © Swim Inc./CORBIS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3" name="Shape 393"/>
          <p:cNvSpPr/>
          <p:nvPr>
            <p:ph type="sldImg"/>
          </p:nvPr>
        </p:nvSpPr>
        <p:spPr>
          <a:prstGeom prst="rect">
            <a:avLst/>
          </a:prstGeom>
        </p:spPr>
        <p:txBody>
          <a:bodyPr/>
          <a:lstStyle/>
          <a:p>
            <a:pPr lvl="0"/>
          </a:p>
        </p:txBody>
      </p:sp>
      <p:sp>
        <p:nvSpPr>
          <p:cNvPr id="394" name="Shape 394"/>
          <p:cNvSpPr/>
          <p:nvPr>
            <p:ph type="body" sz="quarter" idx="1"/>
          </p:nvPr>
        </p:nvSpPr>
        <p:spPr>
          <a:prstGeom prst="rect">
            <a:avLst/>
          </a:prstGeom>
        </p:spPr>
        <p:txBody>
          <a:bodyPr/>
          <a:lstStyle/>
          <a:p>
            <a:pPr lvl="0">
              <a:lnSpc>
                <a:spcPct val="100000"/>
              </a:lnSpc>
              <a:spcBef>
                <a:spcPts val="400"/>
              </a:spcBef>
              <a:defRPr sz="1800"/>
            </a:pPr>
            <a:r>
              <a:rPr sz="1200">
                <a:latin typeface="Arial Bold"/>
                <a:ea typeface="Arial Bold"/>
                <a:cs typeface="Arial Bold"/>
                <a:sym typeface="Arial Bold"/>
              </a:rPr>
              <a:t>The Nazi Party Rally </a:t>
            </a:r>
            <a:r>
              <a:rPr sz="1200">
                <a:latin typeface="Arial"/>
                <a:ea typeface="Arial"/>
                <a:cs typeface="Arial"/>
                <a:sym typeface="Arial"/>
              </a:rPr>
              <a:t>Young women were enthusiastic supporters among the crowd extending the Nazi salute in a 1938 rally. </a:t>
            </a:r>
            <a:br>
              <a:rPr sz="1200">
                <a:latin typeface="Arial"/>
                <a:ea typeface="Arial"/>
                <a:cs typeface="Arial"/>
                <a:sym typeface="Arial"/>
              </a:rPr>
            </a:br>
            <a:r>
              <a:rPr sz="1200">
                <a:latin typeface="Arial"/>
                <a:ea typeface="Arial"/>
                <a:cs typeface="Arial"/>
                <a:sym typeface="Arial"/>
              </a:rPr>
              <a:t>Bildarchiv Preussischer Kulturbesitz</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lvl="0"/>
          </a:p>
        </p:txBody>
      </p:sp>
      <p:sp>
        <p:nvSpPr>
          <p:cNvPr id="152" name="Shape 152"/>
          <p:cNvSpPr/>
          <p:nvPr>
            <p:ph type="body" sz="quarter" idx="1"/>
          </p:nvPr>
        </p:nvSpPr>
        <p:spPr>
          <a:prstGeom prst="rect">
            <a:avLst/>
          </a:prstGeom>
        </p:spPr>
        <p:txBody>
          <a:bodyPr/>
          <a:lstStyle/>
          <a:p>
            <a:pPr lvl="0">
              <a:lnSpc>
                <a:spcPct val="100000"/>
              </a:lnSpc>
              <a:defRPr sz="1800"/>
            </a:pPr>
            <a:r>
              <a:rPr sz="1200">
                <a:latin typeface="Arial"/>
                <a:ea typeface="Arial"/>
                <a:cs typeface="Arial"/>
                <a:sym typeface="Arial"/>
              </a:rPr>
              <a:t>The French invasion of the German Ruhr (1923) began a crisis that brought strikes and rampant inflation in Germany. Here French troops have commandeered a German locomotive during one of the strikes.</a:t>
            </a:r>
            <a:endParaRPr sz="1200">
              <a:latin typeface="Calibri"/>
              <a:ea typeface="Calibri"/>
              <a:cs typeface="Calibri"/>
              <a:sym typeface="Calibri"/>
            </a:endParaRPr>
          </a:p>
          <a:p>
            <a:pPr lvl="0">
              <a:lnSpc>
                <a:spcPct val="100000"/>
              </a:lnSpc>
              <a:defRPr sz="1800"/>
            </a:pPr>
            <a:r>
              <a:rPr sz="1200">
                <a:latin typeface="Arial"/>
                <a:ea typeface="Arial"/>
                <a:cs typeface="Arial"/>
                <a:sym typeface="Arial"/>
              </a:rPr>
              <a:t>UPI/CORBIS/Bettmann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sldImg"/>
          </p:nvPr>
        </p:nvSpPr>
        <p:spPr>
          <a:prstGeom prst="rect">
            <a:avLst/>
          </a:prstGeom>
        </p:spPr>
        <p:txBody>
          <a:bodyPr/>
          <a:lstStyle/>
          <a:p>
            <a:pPr lvl="0"/>
          </a:p>
        </p:txBody>
      </p:sp>
      <p:sp>
        <p:nvSpPr>
          <p:cNvPr id="186" name="Shape 186"/>
          <p:cNvSpPr/>
          <p:nvPr>
            <p:ph type="body" sz="quarter" idx="1"/>
          </p:nvPr>
        </p:nvSpPr>
        <p:spPr>
          <a:prstGeom prst="rect">
            <a:avLst/>
          </a:prstGeom>
        </p:spPr>
        <p:txBody>
          <a:bodyPr/>
          <a:lstStyle/>
          <a:p>
            <a:pPr lvl="0">
              <a:lnSpc>
                <a:spcPct val="100000"/>
              </a:lnSpc>
              <a:defRPr sz="1800"/>
            </a:pPr>
            <a:r>
              <a:rPr sz="1200">
                <a:latin typeface="Arial"/>
                <a:ea typeface="Arial"/>
                <a:cs typeface="Arial"/>
                <a:sym typeface="Arial"/>
              </a:rPr>
              <a:t>Anxiety over the spread of the Bolshevik Revolution was a fundamental factor of European politics during the 1920s and 1930s. Images like this Soviet portrait of Lenin as a heroic revolutionary conjured fears among people in the rest of Europe of a political force determined to overturn their social, political, and economic institutions.</a:t>
            </a:r>
            <a:endParaRPr sz="1200">
              <a:latin typeface="Calibri"/>
              <a:ea typeface="Calibri"/>
              <a:cs typeface="Calibri"/>
              <a:sym typeface="Calibri"/>
            </a:endParaRPr>
          </a:p>
          <a:p>
            <a:pPr lvl="0">
              <a:lnSpc>
                <a:spcPct val="100000"/>
              </a:lnSpc>
              <a:defRPr sz="1800"/>
            </a:pPr>
            <a:r>
              <a:rPr sz="1200">
                <a:latin typeface="Arial"/>
                <a:ea typeface="Arial"/>
                <a:cs typeface="Arial"/>
                <a:sym typeface="Arial"/>
              </a:rPr>
              <a:t>Bildarchiv Preussischer Kulturbesitz/Art Resource, NY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sldImg"/>
          </p:nvPr>
        </p:nvSpPr>
        <p:spPr>
          <a:prstGeom prst="rect">
            <a:avLst/>
          </a:prstGeom>
        </p:spPr>
        <p:txBody>
          <a:bodyPr/>
          <a:lstStyle/>
          <a:p>
            <a:pPr lvl="0"/>
          </a:p>
        </p:txBody>
      </p:sp>
      <p:sp>
        <p:nvSpPr>
          <p:cNvPr id="228" name="Shape 228"/>
          <p:cNvSpPr/>
          <p:nvPr>
            <p:ph type="body" sz="quarter" idx="1"/>
          </p:nvPr>
        </p:nvSpPr>
        <p:spPr>
          <a:prstGeom prst="rect">
            <a:avLst/>
          </a:prstGeom>
        </p:spPr>
        <p:txBody>
          <a:bodyPr/>
          <a:lstStyle/>
          <a:p>
            <a:pPr lvl="0">
              <a:lnSpc>
                <a:spcPct val="100000"/>
              </a:lnSpc>
              <a:spcBef>
                <a:spcPts val="400"/>
              </a:spcBef>
              <a:defRPr sz="1800"/>
            </a:pPr>
            <a:r>
              <a:rPr sz="1200">
                <a:latin typeface="Arial"/>
                <a:ea typeface="Arial"/>
                <a:cs typeface="Arial"/>
                <a:sym typeface="Arial"/>
              </a:rPr>
              <a:t>Magnitogorsk was a city that became a monument to Stalin’s drive toward rapid industrialization. Located in the Ural Mountains near a vast supply of iron ore, the city became the site of major iron and steel production. It was one of the new industrial cities founded under the Five Year Plan designed to challenge the capitalist production of the Western nations.</a:t>
            </a:r>
            <a:endParaRPr sz="1200">
              <a:latin typeface="Calibri"/>
              <a:ea typeface="Calibri"/>
              <a:cs typeface="Calibri"/>
              <a:sym typeface="Calibri"/>
            </a:endParaRPr>
          </a:p>
          <a:p>
            <a:pPr lvl="0">
              <a:lnSpc>
                <a:spcPct val="100000"/>
              </a:lnSpc>
              <a:spcBef>
                <a:spcPts val="400"/>
              </a:spcBef>
              <a:defRPr sz="1800"/>
            </a:pPr>
            <a:r>
              <a:rPr sz="1200">
                <a:latin typeface="Arial"/>
                <a:ea typeface="Arial"/>
                <a:cs typeface="Arial"/>
                <a:sym typeface="Arial"/>
              </a:rPr>
              <a:t>National Archives and Records Administration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lvl="0"/>
          </a:p>
        </p:txBody>
      </p:sp>
      <p:sp>
        <p:nvSpPr>
          <p:cNvPr id="246" name="Shape 246"/>
          <p:cNvSpPr/>
          <p:nvPr>
            <p:ph type="body" sz="quarter" idx="1"/>
          </p:nvPr>
        </p:nvSpPr>
        <p:spPr>
          <a:prstGeom prst="rect">
            <a:avLst/>
          </a:prstGeom>
        </p:spPr>
        <p:txBody>
          <a:bodyPr/>
          <a:lstStyle/>
          <a:p>
            <a:pPr lvl="0">
              <a:lnSpc>
                <a:spcPct val="100000"/>
              </a:lnSpc>
              <a:spcBef>
                <a:spcPts val="400"/>
              </a:spcBef>
              <a:defRPr sz="1800"/>
            </a:pPr>
            <a:r>
              <a:rPr sz="1200">
                <a:latin typeface="Calibri"/>
                <a:ea typeface="Calibri"/>
                <a:cs typeface="Calibri"/>
                <a:sym typeface="Calibri"/>
              </a:rPr>
              <a:t>Stalin used intimidation and propaganda to support his drive to collectivize Soviet agriculture. Communist Party agitators led groups of peasants such as these to demand the seizure of the farms worked by the better-off and more successful farmers known as kulaks.</a:t>
            </a:r>
            <a:endParaRPr sz="1200">
              <a:latin typeface="Calibri"/>
              <a:ea typeface="Calibri"/>
              <a:cs typeface="Calibri"/>
              <a:sym typeface="Calibri"/>
            </a:endParaRPr>
          </a:p>
          <a:p>
            <a:pPr lvl="0">
              <a:lnSpc>
                <a:spcPct val="100000"/>
              </a:lnSpc>
              <a:spcBef>
                <a:spcPts val="400"/>
              </a:spcBef>
              <a:defRPr sz="1800"/>
            </a:pPr>
            <a:r>
              <a:rPr sz="1200">
                <a:latin typeface="Calibri"/>
                <a:ea typeface="Calibri"/>
                <a:cs typeface="Calibri"/>
                <a:sym typeface="Calibri"/>
              </a:rPr>
              <a:t>AP/Wide World Photos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sldImg"/>
          </p:nvPr>
        </p:nvSpPr>
        <p:spPr>
          <a:prstGeom prst="rect">
            <a:avLst/>
          </a:prstGeom>
        </p:spPr>
        <p:txBody>
          <a:bodyPr/>
          <a:lstStyle/>
          <a:p>
            <a:pPr lvl="0"/>
          </a:p>
        </p:txBody>
      </p:sp>
      <p:sp>
        <p:nvSpPr>
          <p:cNvPr id="264" name="Shape 264"/>
          <p:cNvSpPr/>
          <p:nvPr>
            <p:ph type="body" sz="quarter" idx="1"/>
          </p:nvPr>
        </p:nvSpPr>
        <p:spPr>
          <a:prstGeom prst="rect">
            <a:avLst/>
          </a:prstGeom>
        </p:spPr>
        <p:txBody>
          <a:bodyPr/>
          <a:lstStyle/>
          <a:p>
            <a:pPr lvl="0">
              <a:lnSpc>
                <a:spcPct val="100000"/>
              </a:lnSpc>
              <a:spcBef>
                <a:spcPts val="400"/>
              </a:spcBef>
              <a:defRPr sz="1800"/>
            </a:pPr>
            <a:r>
              <a:rPr sz="1200">
                <a:latin typeface="Arial"/>
                <a:ea typeface="Arial"/>
                <a:cs typeface="Arial"/>
                <a:sym typeface="Arial"/>
              </a:rPr>
              <a:t>By the mid-1930s, Stalin’s purges had eliminated many leaders and other members from the Soviet Communist Party. This photograph of a meeting of a party congress in 1936 shows a number of the surviving leaders with Stalin, who sits fourth from the right in the front row. To his left is Vyacheslav Molotov, longtime foreign minister. The first person on the left in the front row is Nikita Khrushchev, who headed the Soviet Union in the late 1950s and early 1960s.</a:t>
            </a:r>
            <a:endParaRPr sz="1200">
              <a:latin typeface="Calibri"/>
              <a:ea typeface="Calibri"/>
              <a:cs typeface="Calibri"/>
              <a:sym typeface="Calibri"/>
            </a:endParaRPr>
          </a:p>
          <a:p>
            <a:pPr lvl="0">
              <a:lnSpc>
                <a:spcPct val="100000"/>
              </a:lnSpc>
              <a:spcBef>
                <a:spcPts val="400"/>
              </a:spcBef>
              <a:defRPr sz="1800"/>
            </a:pPr>
            <a:r>
              <a:rPr sz="1200">
                <a:latin typeface="Arial"/>
                <a:ea typeface="Arial"/>
                <a:cs typeface="Arial"/>
                <a:sym typeface="Arial"/>
              </a:rPr>
              <a:t>Itar-Tass/Sovfoto/Eastfoto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ph type="sldImg"/>
          </p:nvPr>
        </p:nvSpPr>
        <p:spPr>
          <a:prstGeom prst="rect">
            <a:avLst/>
          </a:prstGeom>
        </p:spPr>
        <p:txBody>
          <a:bodyPr/>
          <a:lstStyle/>
          <a:p>
            <a:pPr lvl="0"/>
          </a:p>
        </p:txBody>
      </p:sp>
      <p:sp>
        <p:nvSpPr>
          <p:cNvPr id="278" name="Shape 278"/>
          <p:cNvSpPr/>
          <p:nvPr>
            <p:ph type="body" sz="quarter" idx="1"/>
          </p:nvPr>
        </p:nvSpPr>
        <p:spPr>
          <a:prstGeom prst="rect">
            <a:avLst/>
          </a:prstGeom>
        </p:spPr>
        <p:txBody>
          <a:bodyPr/>
          <a:lstStyle/>
          <a:p>
            <a:pPr lvl="0">
              <a:lnSpc>
                <a:spcPct val="100000"/>
              </a:lnSpc>
              <a:spcBef>
                <a:spcPts val="400"/>
              </a:spcBef>
              <a:defRPr sz="1800"/>
            </a:pPr>
            <a:r>
              <a:rPr sz="1200">
                <a:latin typeface="Arial"/>
                <a:ea typeface="Arial"/>
                <a:cs typeface="Arial"/>
                <a:sym typeface="Arial"/>
              </a:rPr>
              <a:t>Benito Mussolini became famous for bombastic public speeches delivered in settings surrounded by his Fascist followers and military supporters.</a:t>
            </a:r>
            <a:endParaRPr sz="1200">
              <a:latin typeface="Calibri"/>
              <a:ea typeface="Calibri"/>
              <a:cs typeface="Calibri"/>
              <a:sym typeface="Calibri"/>
            </a:endParaRPr>
          </a:p>
          <a:p>
            <a:pPr lvl="0">
              <a:lnSpc>
                <a:spcPct val="100000"/>
              </a:lnSpc>
              <a:spcBef>
                <a:spcPts val="400"/>
              </a:spcBef>
              <a:defRPr sz="1800"/>
            </a:pPr>
            <a:r>
              <a:rPr sz="1200">
                <a:latin typeface="Arial"/>
                <a:ea typeface="Arial"/>
                <a:cs typeface="Arial"/>
                <a:sym typeface="Arial"/>
              </a:rPr>
              <a:t>AP Wide World Photos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Shape 303"/>
          <p:cNvSpPr/>
          <p:nvPr>
            <p:ph type="sldImg"/>
          </p:nvPr>
        </p:nvSpPr>
        <p:spPr>
          <a:prstGeom prst="rect">
            <a:avLst/>
          </a:prstGeom>
        </p:spPr>
        <p:txBody>
          <a:bodyPr/>
          <a:lstStyle/>
          <a:p>
            <a:pPr lvl="0"/>
          </a:p>
        </p:txBody>
      </p:sp>
      <p:sp>
        <p:nvSpPr>
          <p:cNvPr id="304" name="Shape 304"/>
          <p:cNvSpPr/>
          <p:nvPr>
            <p:ph type="body" sz="quarter" idx="1"/>
          </p:nvPr>
        </p:nvSpPr>
        <p:spPr>
          <a:prstGeom prst="rect">
            <a:avLst/>
          </a:prstGeom>
        </p:spPr>
        <p:txBody>
          <a:bodyPr/>
          <a:lstStyle/>
          <a:p>
            <a:pPr lvl="0">
              <a:lnSpc>
                <a:spcPct val="100000"/>
              </a:lnSpc>
              <a:spcBef>
                <a:spcPts val="400"/>
              </a:spcBef>
              <a:defRPr sz="1800"/>
            </a:pPr>
            <a:r>
              <a:rPr sz="1200">
                <a:latin typeface="Arial"/>
                <a:ea typeface="Arial"/>
                <a:cs typeface="Arial"/>
                <a:sym typeface="Arial"/>
              </a:rPr>
              <a:t>In 1923, Germany suffered from cataclysmic inflation. Paper money became worthless and people used it as fuel for kitchen stoves.</a:t>
            </a:r>
            <a:endParaRPr sz="1200">
              <a:latin typeface="Calibri"/>
              <a:ea typeface="Calibri"/>
              <a:cs typeface="Calibri"/>
              <a:sym typeface="Calibri"/>
            </a:endParaRPr>
          </a:p>
          <a:p>
            <a:pPr lvl="0">
              <a:lnSpc>
                <a:spcPct val="100000"/>
              </a:lnSpc>
              <a:spcBef>
                <a:spcPts val="400"/>
              </a:spcBef>
              <a:defRPr sz="1800"/>
            </a:pPr>
            <a:r>
              <a:rPr sz="1200">
                <a:latin typeface="Arial"/>
                <a:ea typeface="Arial"/>
                <a:cs typeface="Arial"/>
                <a:sym typeface="Arial"/>
              </a:rPr>
              <a:t>Library of Congress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Shape 317"/>
          <p:cNvSpPr/>
          <p:nvPr>
            <p:ph type="sldImg"/>
          </p:nvPr>
        </p:nvSpPr>
        <p:spPr>
          <a:prstGeom prst="rect">
            <a:avLst/>
          </a:prstGeom>
        </p:spPr>
        <p:txBody>
          <a:bodyPr/>
          <a:lstStyle/>
          <a:p>
            <a:pPr lvl="0"/>
          </a:p>
        </p:txBody>
      </p:sp>
      <p:sp>
        <p:nvSpPr>
          <p:cNvPr id="318" name="Shape 318"/>
          <p:cNvSpPr/>
          <p:nvPr>
            <p:ph type="body" sz="quarter" idx="1"/>
          </p:nvPr>
        </p:nvSpPr>
        <p:spPr>
          <a:prstGeom prst="rect">
            <a:avLst/>
          </a:prstGeom>
        </p:spPr>
        <p:txBody>
          <a:bodyPr/>
          <a:lstStyle/>
          <a:p>
            <a:pPr lvl="0">
              <a:lnSpc>
                <a:spcPct val="100000"/>
              </a:lnSpc>
              <a:spcBef>
                <a:spcPts val="400"/>
              </a:spcBef>
              <a:defRPr sz="1800"/>
            </a:pPr>
            <a:r>
              <a:rPr sz="1200">
                <a:latin typeface="Arial"/>
                <a:ea typeface="Arial"/>
                <a:cs typeface="Arial"/>
                <a:sym typeface="Arial"/>
              </a:rPr>
              <a:t>During a Nazi Party rally in Nuremberg in 1927, Adolf Hitler stops his motorcade to receive the applause of the surrounding crowd. In the late 1920s, the Nazi movement was only one of many bringing strife to the Weimar Republic.</a:t>
            </a:r>
            <a:endParaRPr sz="1200">
              <a:latin typeface="Calibri"/>
              <a:ea typeface="Calibri"/>
              <a:cs typeface="Calibri"/>
              <a:sym typeface="Calibri"/>
            </a:endParaRPr>
          </a:p>
          <a:p>
            <a:pPr lvl="0">
              <a:lnSpc>
                <a:spcPct val="100000"/>
              </a:lnSpc>
              <a:spcBef>
                <a:spcPts val="400"/>
              </a:spcBef>
              <a:defRPr sz="1800"/>
            </a:pPr>
            <a:r>
              <a:rPr sz="1200">
                <a:latin typeface="Arial"/>
                <a:ea typeface="Arial"/>
                <a:cs typeface="Arial"/>
                <a:sym typeface="Arial"/>
              </a:rPr>
              <a:t>Heinrich Hoffman/ Bildarchiv Preussischer Kulturbesitz</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8.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18.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3.png"/><Relationship Id="rId6"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9"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10" name="Shape 10"/>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11"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12"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13" name="Shape 13"/>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14" name="Shape 14"/>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86"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87" name="Shape 87"/>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88"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89"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90" name="Shape 90"/>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91" name="Shape 91"/>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92" name="Shape 92"/>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93" name="Shape 93"/>
          <p:cNvSpPr/>
          <p:nvPr>
            <p:ph type="body" idx="1"/>
          </p:nvPr>
        </p:nvSpPr>
        <p:spPr>
          <a:prstGeom prst="rect">
            <a:avLst/>
          </a:prstGeom>
        </p:spPr>
        <p:txBody>
          <a:bodyPr/>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94" name="Shape 9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96"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97" name="Shape 97"/>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98"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99"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100" name="Shape 100"/>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101" name="Shape 101"/>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102" name="Shape 102"/>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103" name="Shape 103"/>
          <p:cNvSpPr/>
          <p:nvPr>
            <p:ph type="body" idx="1"/>
          </p:nvPr>
        </p:nvSpPr>
        <p:spPr>
          <a:prstGeom prst="rect">
            <a:avLst/>
          </a:prstGeom>
        </p:spPr>
        <p:txBody>
          <a:bodyPr/>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104" name="Shape 10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06"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107" name="Shape 107"/>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108"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109"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110" name="Shape 110"/>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111" name="Shape 111"/>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112" name="Shape 112"/>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113" name="Shape 113"/>
          <p:cNvSpPr/>
          <p:nvPr>
            <p:ph type="body" idx="1"/>
          </p:nvPr>
        </p:nvSpPr>
        <p:spPr>
          <a:prstGeom prst="rect">
            <a:avLst/>
          </a:prstGeom>
        </p:spPr>
        <p:txBody>
          <a:bodyPr/>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114" name="Shape 11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17" name="Shape 17"/>
          <p:cNvSpPr/>
          <p:nvPr>
            <p:ph type="body" idx="1"/>
          </p:nvPr>
        </p:nvSpPr>
        <p:spPr>
          <a:prstGeom prst="rect">
            <a:avLst/>
          </a:prstGeom>
        </p:spPr>
        <p:txBody>
          <a:bodyPr/>
          <a:lstStyle>
            <a:lvl1pPr>
              <a:buBlip>
                <a:blip r:embed="rId2"/>
              </a:buBlip>
            </a:lvl1pPr>
            <a:lvl2pPr>
              <a:buBlip>
                <a:blip r:embed="rId3"/>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18" name="Shape 1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20"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21" name="Shape 21"/>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22"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23"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24" name="Shape 24"/>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25" name="Shape 25"/>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26" name="Shape 2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28"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29" name="Shape 29"/>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30"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31"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32" name="Shape 32"/>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33" name="Shape 33"/>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34" name="Shape 34"/>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35" name="Shape 35"/>
          <p:cNvSpPr/>
          <p:nvPr>
            <p:ph type="body" idx="1"/>
          </p:nvPr>
        </p:nvSpPr>
        <p:spPr>
          <a:prstGeom prst="rect">
            <a:avLst/>
          </a:prstGeom>
        </p:spPr>
        <p:txBody>
          <a:bodyPr/>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36" name="Shape 3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38"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39" name="Shape 39"/>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40"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41"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42" name="Shape 42"/>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43" name="Shape 43"/>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44" name="Shape 44"/>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45" name="Shape 45"/>
          <p:cNvSpPr/>
          <p:nvPr>
            <p:ph type="body" idx="1"/>
          </p:nvPr>
        </p:nvSpPr>
        <p:spPr>
          <a:prstGeom prst="rect">
            <a:avLst/>
          </a:prstGeom>
        </p:spPr>
        <p:txBody>
          <a:bodyPr/>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46" name="Shape 4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48"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49" name="Shape 49"/>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50"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51"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52" name="Shape 52"/>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53" name="Shape 53"/>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54" name="Shape 54"/>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55" name="Shape 55"/>
          <p:cNvSpPr/>
          <p:nvPr>
            <p:ph type="body" idx="1"/>
          </p:nvPr>
        </p:nvSpPr>
        <p:spPr>
          <a:prstGeom prst="rect">
            <a:avLst/>
          </a:prstGeom>
        </p:spPr>
        <p:txBody>
          <a:bodyPr/>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56" name="Shape 5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58"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59" name="Shape 59"/>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60"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61"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62" name="Shape 62"/>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63" name="Shape 63"/>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64" name="Shape 64"/>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65" name="Shape 65"/>
          <p:cNvSpPr/>
          <p:nvPr>
            <p:ph type="body" idx="1"/>
          </p:nvPr>
        </p:nvSpPr>
        <p:spPr>
          <a:prstGeom prst="rect">
            <a:avLst/>
          </a:prstGeom>
        </p:spPr>
        <p:txBody>
          <a:bodyPr/>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66" name="Shape 6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68"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69" name="Shape 69"/>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70"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71"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72" name="Shape 72"/>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73" name="Shape 73"/>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74" name="Shape 7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76"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77" name="Shape 77"/>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78"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79"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80" name="Shape 80"/>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81" name="Shape 81"/>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82" name="Shape 82"/>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83" name="Shape 83"/>
          <p:cNvSpPr/>
          <p:nvPr>
            <p:ph type="body" idx="1"/>
          </p:nvPr>
        </p:nvSpPr>
        <p:spPr>
          <a:prstGeom prst="rect">
            <a:avLst/>
          </a:prstGeom>
        </p:spPr>
        <p:txBody>
          <a:bodyPr/>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84" name="Shape 8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grpSp>
        <p:nvGrpSpPr>
          <p:cNvPr id="4" name="Group 4"/>
          <p:cNvGrpSpPr/>
          <p:nvPr/>
        </p:nvGrpSpPr>
        <p:grpSpPr>
          <a:xfrm>
            <a:off x="0" y="0"/>
            <a:ext cx="6362700" cy="6858000"/>
            <a:chOff x="0" y="0"/>
            <a:chExt cx="6362700" cy="6858000"/>
          </a:xfrm>
        </p:grpSpPr>
        <p:pic>
          <p:nvPicPr>
            <p:cNvPr id="2" name="Expbanna.png" descr="Expbanna"/>
            <p:cNvPicPr/>
            <p:nvPr/>
          </p:nvPicPr>
          <p:blipFill>
            <a:blip r:embed="rId3">
              <a:extLst/>
            </a:blip>
            <a:stretch>
              <a:fillRect/>
            </a:stretch>
          </p:blipFill>
          <p:spPr>
            <a:xfrm>
              <a:off x="0" y="0"/>
              <a:ext cx="685800" cy="6858000"/>
            </a:xfrm>
            <a:prstGeom prst="rect">
              <a:avLst/>
            </a:prstGeom>
            <a:ln w="12700" cap="flat">
              <a:noFill/>
              <a:miter lim="400000"/>
            </a:ln>
            <a:effectLst/>
          </p:spPr>
        </p:pic>
        <p:pic>
          <p:nvPicPr>
            <p:cNvPr id="3" name="EXPHORSA.png" descr="EXPHORSA"/>
            <p:cNvPicPr/>
            <p:nvPr/>
          </p:nvPicPr>
          <p:blipFill>
            <a:blip r:embed="rId4">
              <a:extLst/>
            </a:blip>
            <a:stretch>
              <a:fillRect/>
            </a:stretch>
          </p:blipFill>
          <p:spPr>
            <a:xfrm>
              <a:off x="3505200" y="5715000"/>
              <a:ext cx="2857500" cy="95250"/>
            </a:xfrm>
            <a:prstGeom prst="rect">
              <a:avLst/>
            </a:prstGeom>
            <a:ln w="12700" cap="flat">
              <a:noFill/>
              <a:miter lim="400000"/>
            </a:ln>
            <a:effectLst/>
          </p:spPr>
        </p:pic>
      </p:grpSp>
      <p:sp>
        <p:nvSpPr>
          <p:cNvPr id="5" name="Shape 5"/>
          <p:cNvSpPr/>
          <p:nvPr>
            <p:ph type="title"/>
          </p:nvPr>
        </p:nvSpPr>
        <p:spPr>
          <a:xfrm>
            <a:off x="838200" y="0"/>
            <a:ext cx="8229600" cy="15240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solidFill>
                  <a:srgbClr val="000000"/>
                </a:solidFill>
              </a:defRPr>
            </a:pPr>
            <a:r>
              <a:rPr sz="4000">
                <a:solidFill>
                  <a:srgbClr val="482400"/>
                </a:solidFill>
              </a:rPr>
              <a:t>Title Text</a:t>
            </a:r>
          </a:p>
        </p:txBody>
      </p:sp>
      <p:sp>
        <p:nvSpPr>
          <p:cNvPr id="6" name="Shape 6"/>
          <p:cNvSpPr/>
          <p:nvPr>
            <p:ph type="body" idx="1"/>
          </p:nvPr>
        </p:nvSpPr>
        <p:spPr>
          <a:xfrm>
            <a:off x="1062037" y="1524000"/>
            <a:ext cx="7769226" cy="53340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7" name="Shape 7"/>
          <p:cNvSpPr/>
          <p:nvPr>
            <p:ph type="sldNum" sz="quarter" idx="2"/>
          </p:nvPr>
        </p:nvSpPr>
        <p:spPr>
          <a:xfrm>
            <a:off x="7010400" y="6400800"/>
            <a:ext cx="1905000" cy="348429"/>
          </a:xfrm>
          <a:prstGeom prst="rect">
            <a:avLst/>
          </a:prstGeom>
          <a:ln w="12700">
            <a:miter lim="400000"/>
          </a:ln>
        </p:spPr>
        <p:txBody>
          <a:bodyPr lIns="45719" rIns="45719">
            <a:spAutoFit/>
          </a:bodyPr>
          <a:lstStyle>
            <a:lvl1pPr defTabSz="457200">
              <a:defRPr sz="1800">
                <a:latin typeface="Times New Roman"/>
                <a:ea typeface="Times New Roman"/>
                <a:cs typeface="Times New Roman"/>
                <a:sym typeface="Times New Roman"/>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Lst>
  <p:transition spd="med" advClick="1"/>
  <p:txStyles>
    <p:titleStyle>
      <a:lvl1pPr algn="ctr">
        <a:defRPr sz="4000">
          <a:solidFill>
            <a:srgbClr val="482400"/>
          </a:solidFill>
          <a:latin typeface="Verdana"/>
          <a:ea typeface="Verdana"/>
          <a:cs typeface="Verdana"/>
          <a:sym typeface="Verdana"/>
        </a:defRPr>
      </a:lvl1pPr>
      <a:lvl2pPr algn="ctr">
        <a:defRPr sz="4000">
          <a:solidFill>
            <a:srgbClr val="482400"/>
          </a:solidFill>
          <a:latin typeface="Verdana"/>
          <a:ea typeface="Verdana"/>
          <a:cs typeface="Verdana"/>
          <a:sym typeface="Verdana"/>
        </a:defRPr>
      </a:lvl2pPr>
      <a:lvl3pPr algn="ctr">
        <a:defRPr sz="4000">
          <a:solidFill>
            <a:srgbClr val="482400"/>
          </a:solidFill>
          <a:latin typeface="Verdana"/>
          <a:ea typeface="Verdana"/>
          <a:cs typeface="Verdana"/>
          <a:sym typeface="Verdana"/>
        </a:defRPr>
      </a:lvl3pPr>
      <a:lvl4pPr algn="ctr">
        <a:defRPr sz="4000">
          <a:solidFill>
            <a:srgbClr val="482400"/>
          </a:solidFill>
          <a:latin typeface="Verdana"/>
          <a:ea typeface="Verdana"/>
          <a:cs typeface="Verdana"/>
          <a:sym typeface="Verdana"/>
        </a:defRPr>
      </a:lvl4pPr>
      <a:lvl5pPr algn="ctr">
        <a:defRPr sz="4000">
          <a:solidFill>
            <a:srgbClr val="482400"/>
          </a:solidFill>
          <a:latin typeface="Verdana"/>
          <a:ea typeface="Verdana"/>
          <a:cs typeface="Verdana"/>
          <a:sym typeface="Verdana"/>
        </a:defRPr>
      </a:lvl5pPr>
      <a:lvl6pPr indent="457200" algn="ctr">
        <a:defRPr sz="4000">
          <a:solidFill>
            <a:srgbClr val="482400"/>
          </a:solidFill>
          <a:latin typeface="Verdana"/>
          <a:ea typeface="Verdana"/>
          <a:cs typeface="Verdana"/>
          <a:sym typeface="Verdana"/>
        </a:defRPr>
      </a:lvl6pPr>
      <a:lvl7pPr indent="914400" algn="ctr">
        <a:defRPr sz="4000">
          <a:solidFill>
            <a:srgbClr val="482400"/>
          </a:solidFill>
          <a:latin typeface="Verdana"/>
          <a:ea typeface="Verdana"/>
          <a:cs typeface="Verdana"/>
          <a:sym typeface="Verdana"/>
        </a:defRPr>
      </a:lvl7pPr>
      <a:lvl8pPr indent="1371600" algn="ctr">
        <a:defRPr sz="4000">
          <a:solidFill>
            <a:srgbClr val="482400"/>
          </a:solidFill>
          <a:latin typeface="Verdana"/>
          <a:ea typeface="Verdana"/>
          <a:cs typeface="Verdana"/>
          <a:sym typeface="Verdana"/>
        </a:defRPr>
      </a:lvl8pPr>
      <a:lvl9pPr indent="1828800" algn="ctr">
        <a:defRPr sz="4000">
          <a:solidFill>
            <a:srgbClr val="482400"/>
          </a:solidFill>
          <a:latin typeface="Verdana"/>
          <a:ea typeface="Verdana"/>
          <a:cs typeface="Verdana"/>
          <a:sym typeface="Verdana"/>
        </a:defRPr>
      </a:lvl9pPr>
    </p:titleStyle>
    <p:bodyStyle>
      <a:lvl1pPr marL="342900" indent="-342900">
        <a:spcBef>
          <a:spcPts val="700"/>
        </a:spcBef>
        <a:buSzPct val="100000"/>
        <a:buBlip>
          <a:blip r:embed="rId5"/>
        </a:buBlip>
        <a:defRPr sz="3000">
          <a:latin typeface="Verdana"/>
          <a:ea typeface="Verdana"/>
          <a:cs typeface="Verdana"/>
          <a:sym typeface="Verdana"/>
        </a:defRPr>
      </a:lvl1pPr>
      <a:lvl2pPr marL="786911" indent="-329711">
        <a:spcBef>
          <a:spcPts val="700"/>
        </a:spcBef>
        <a:buSzPct val="100000"/>
        <a:buBlip>
          <a:blip r:embed="rId6"/>
        </a:buBlip>
        <a:defRPr sz="3000">
          <a:latin typeface="Verdana"/>
          <a:ea typeface="Verdana"/>
          <a:cs typeface="Verdana"/>
          <a:sym typeface="Verdana"/>
        </a:defRPr>
      </a:lvl2pPr>
      <a:lvl3pPr marL="1200150" indent="-285750">
        <a:spcBef>
          <a:spcPts val="700"/>
        </a:spcBef>
        <a:buSzPct val="100000"/>
        <a:buChar char="•"/>
        <a:defRPr sz="3000">
          <a:latin typeface="Verdana"/>
          <a:ea typeface="Verdana"/>
          <a:cs typeface="Verdana"/>
          <a:sym typeface="Verdana"/>
        </a:defRPr>
      </a:lvl3pPr>
      <a:lvl4pPr marL="1683327" indent="-311727">
        <a:spcBef>
          <a:spcPts val="700"/>
        </a:spcBef>
        <a:buSzPct val="100000"/>
        <a:buChar char="⬧"/>
        <a:defRPr sz="3000">
          <a:latin typeface="Verdana"/>
          <a:ea typeface="Verdana"/>
          <a:cs typeface="Verdana"/>
          <a:sym typeface="Verdana"/>
        </a:defRPr>
      </a:lvl4pPr>
      <a:lvl5pPr marL="2171700" indent="-342900">
        <a:spcBef>
          <a:spcPts val="700"/>
        </a:spcBef>
        <a:buSzPct val="100000"/>
        <a:buChar char="⬧"/>
        <a:defRPr sz="3000">
          <a:latin typeface="Verdana"/>
          <a:ea typeface="Verdana"/>
          <a:cs typeface="Verdana"/>
          <a:sym typeface="Verdana"/>
        </a:defRPr>
      </a:lvl5pPr>
      <a:lvl6pPr marL="2628900" indent="-342900">
        <a:spcBef>
          <a:spcPts val="700"/>
        </a:spcBef>
        <a:buSzPct val="100000"/>
        <a:buChar char="•"/>
        <a:defRPr sz="3000">
          <a:latin typeface="Verdana"/>
          <a:ea typeface="Verdana"/>
          <a:cs typeface="Verdana"/>
          <a:sym typeface="Verdana"/>
        </a:defRPr>
      </a:lvl6pPr>
      <a:lvl7pPr marL="3086100" indent="-342900">
        <a:spcBef>
          <a:spcPts val="700"/>
        </a:spcBef>
        <a:buSzPct val="100000"/>
        <a:buChar char="•"/>
        <a:defRPr sz="3000">
          <a:latin typeface="Verdana"/>
          <a:ea typeface="Verdana"/>
          <a:cs typeface="Verdana"/>
          <a:sym typeface="Verdana"/>
        </a:defRPr>
      </a:lvl7pPr>
      <a:lvl8pPr marL="3543300" indent="-342900">
        <a:spcBef>
          <a:spcPts val="700"/>
        </a:spcBef>
        <a:buSzPct val="100000"/>
        <a:buChar char="•"/>
        <a:defRPr sz="3000">
          <a:latin typeface="Verdana"/>
          <a:ea typeface="Verdana"/>
          <a:cs typeface="Verdana"/>
          <a:sym typeface="Verdana"/>
        </a:defRPr>
      </a:lvl8pPr>
      <a:lvl9pPr marL="4000500" indent="-342900">
        <a:spcBef>
          <a:spcPts val="700"/>
        </a:spcBef>
        <a:buSzPct val="100000"/>
        <a:buChar char="•"/>
        <a:defRPr sz="3000">
          <a:latin typeface="Verdana"/>
          <a:ea typeface="Verdana"/>
          <a:cs typeface="Verdana"/>
          <a:sym typeface="Verdana"/>
        </a:defRPr>
      </a:lvl9pPr>
    </p:bodyStyle>
    <p:otherStyle>
      <a:lvl1pPr defTabSz="457200">
        <a:defRPr>
          <a:solidFill>
            <a:schemeClr val="tx1"/>
          </a:solidFill>
          <a:latin typeface="+mn-lt"/>
          <a:ea typeface="+mn-ea"/>
          <a:cs typeface="+mn-cs"/>
          <a:sym typeface="Times New Roman"/>
        </a:defRPr>
      </a:lvl1pPr>
      <a:lvl2pPr indent="457200" defTabSz="457200">
        <a:defRPr>
          <a:solidFill>
            <a:schemeClr val="tx1"/>
          </a:solidFill>
          <a:latin typeface="+mn-lt"/>
          <a:ea typeface="+mn-ea"/>
          <a:cs typeface="+mn-cs"/>
          <a:sym typeface="Times New Roman"/>
        </a:defRPr>
      </a:lvl2pPr>
      <a:lvl3pPr indent="914400" defTabSz="457200">
        <a:defRPr>
          <a:solidFill>
            <a:schemeClr val="tx1"/>
          </a:solidFill>
          <a:latin typeface="+mn-lt"/>
          <a:ea typeface="+mn-ea"/>
          <a:cs typeface="+mn-cs"/>
          <a:sym typeface="Times New Roman"/>
        </a:defRPr>
      </a:lvl3pPr>
      <a:lvl4pPr indent="1371600" defTabSz="457200">
        <a:defRPr>
          <a:solidFill>
            <a:schemeClr val="tx1"/>
          </a:solidFill>
          <a:latin typeface="+mn-lt"/>
          <a:ea typeface="+mn-ea"/>
          <a:cs typeface="+mn-cs"/>
          <a:sym typeface="Times New Roman"/>
        </a:defRPr>
      </a:lvl4pPr>
      <a:lvl5pPr indent="1828800" defTabSz="457200">
        <a:defRPr>
          <a:solidFill>
            <a:schemeClr val="tx1"/>
          </a:solidFill>
          <a:latin typeface="+mn-lt"/>
          <a:ea typeface="+mn-ea"/>
          <a:cs typeface="+mn-cs"/>
          <a:sym typeface="Times New Roman"/>
        </a:defRPr>
      </a:lvl5pPr>
      <a:lvl6pPr defTabSz="457200">
        <a:defRPr>
          <a:solidFill>
            <a:schemeClr val="tx1"/>
          </a:solidFill>
          <a:latin typeface="+mn-lt"/>
          <a:ea typeface="+mn-ea"/>
          <a:cs typeface="+mn-cs"/>
          <a:sym typeface="Times New Roman"/>
        </a:defRPr>
      </a:lvl6pPr>
      <a:lvl7pPr defTabSz="457200">
        <a:defRPr>
          <a:solidFill>
            <a:schemeClr val="tx1"/>
          </a:solidFill>
          <a:latin typeface="+mn-lt"/>
          <a:ea typeface="+mn-ea"/>
          <a:cs typeface="+mn-cs"/>
          <a:sym typeface="Times New Roman"/>
        </a:defRPr>
      </a:lvl7pPr>
      <a:lvl8pPr defTabSz="457200">
        <a:defRPr>
          <a:solidFill>
            <a:schemeClr val="tx1"/>
          </a:solidFill>
          <a:latin typeface="+mn-lt"/>
          <a:ea typeface="+mn-ea"/>
          <a:cs typeface="+mn-cs"/>
          <a:sym typeface="Times New Roman"/>
        </a:defRPr>
      </a:lvl8pPr>
      <a:lvl9pPr defTabSz="457200">
        <a:defRPr>
          <a:solidFill>
            <a:schemeClr val="tx1"/>
          </a:solidFill>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nvSpPr>
        <p:spPr>
          <a:xfrm>
            <a:off x="990600" y="4191000"/>
            <a:ext cx="7848600" cy="2462855"/>
          </a:xfrm>
          <a:prstGeom prst="rect">
            <a:avLst/>
          </a:prstGeom>
          <a:ln w="12700">
            <a:miter lim="400000"/>
          </a:ln>
          <a:effectLst>
            <a:outerShdw sx="100000" sy="100000" kx="0" ky="0" algn="b" rotWithShape="0" blurRad="63500" dist="35921" dir="2700000">
              <a:srgbClr val="808080">
                <a:alpha val="74996"/>
              </a:srgbClr>
            </a:outerShdw>
          </a:effectLst>
          <a:extLst>
            <a:ext uri="{C572A759-6A51-4108-AA02-DFA0A04FC94B}">
              <ma14:wrappingTextBoxFlag xmlns:ma14="http://schemas.microsoft.com/office/mac/drawingml/2011/main" val="1"/>
            </a:ext>
          </a:extLst>
        </p:spPr>
        <p:txBody>
          <a:bodyPr lIns="0" tIns="0" rIns="0" bIns="0">
            <a:spAutoFit/>
          </a:bodyPr>
          <a:lstStyle/>
          <a:p>
            <a:pPr lvl="0" algn="ctr" defTabSz="457200">
              <a:defRPr sz="1800"/>
            </a:pPr>
            <a:r>
              <a:rPr sz="4500">
                <a:latin typeface="Times New Roman"/>
                <a:ea typeface="Times New Roman"/>
                <a:cs typeface="Times New Roman"/>
                <a:sym typeface="Times New Roman"/>
              </a:rPr>
              <a:t>Chapter 27</a:t>
            </a:r>
            <a:endParaRPr sz="7000">
              <a:latin typeface="Times New Roman"/>
              <a:ea typeface="Times New Roman"/>
              <a:cs typeface="Times New Roman"/>
              <a:sym typeface="Times New Roman"/>
            </a:endParaRPr>
          </a:p>
          <a:p>
            <a:pPr lvl="0" algn="ctr" defTabSz="457200">
              <a:defRPr sz="1800"/>
            </a:pPr>
            <a:r>
              <a:rPr sz="3000">
                <a:latin typeface="Times New Roman"/>
                <a:ea typeface="Times New Roman"/>
                <a:cs typeface="Times New Roman"/>
                <a:sym typeface="Times New Roman"/>
              </a:rPr>
              <a:t>The Interwar Years: </a:t>
            </a:r>
            <a:br>
              <a:rPr sz="3000">
                <a:latin typeface="Times New Roman"/>
                <a:ea typeface="Times New Roman"/>
                <a:cs typeface="Times New Roman"/>
                <a:sym typeface="Times New Roman"/>
              </a:rPr>
            </a:br>
            <a:r>
              <a:rPr sz="3000">
                <a:latin typeface="Times New Roman"/>
                <a:ea typeface="Times New Roman"/>
                <a:cs typeface="Times New Roman"/>
                <a:sym typeface="Times New Roman"/>
              </a:rPr>
              <a:t>the Challenge of Dictators and Depression</a:t>
            </a:r>
            <a:endParaRPr sz="3000">
              <a:latin typeface="Times New Roman"/>
              <a:ea typeface="Times New Roman"/>
              <a:cs typeface="Times New Roman"/>
              <a:sym typeface="Times New Roman"/>
            </a:endParaRPr>
          </a:p>
          <a:p>
            <a:pPr lvl="0" algn="ctr" defTabSz="457200">
              <a:defRPr sz="1800"/>
            </a:pPr>
            <a:r>
              <a:rPr sz="3000">
                <a:latin typeface="Times New Roman"/>
                <a:ea typeface="Times New Roman"/>
                <a:cs typeface="Times New Roman"/>
                <a:sym typeface="Times New Roman"/>
              </a:rPr>
              <a:t>(our Chapter 26: Political Experiments)</a:t>
            </a:r>
            <a:endParaRPr sz="3000">
              <a:latin typeface="Times New Roman"/>
              <a:ea typeface="Times New Roman"/>
              <a:cs typeface="Times New Roman"/>
              <a:sym typeface="Times New Roman"/>
            </a:endParaRPr>
          </a:p>
        </p:txBody>
      </p:sp>
      <p:pic>
        <p:nvPicPr>
          <p:cNvPr id="119" name="title.png" descr="title"/>
          <p:cNvPicPr/>
          <p:nvPr/>
        </p:nvPicPr>
        <p:blipFill>
          <a:blip r:embed="rId2">
            <a:extLst/>
          </a:blip>
          <a:stretch>
            <a:fillRect/>
          </a:stretch>
        </p:blipFill>
        <p:spPr>
          <a:xfrm>
            <a:off x="1549400" y="762000"/>
            <a:ext cx="6680200" cy="3413125"/>
          </a:xfrm>
          <a:prstGeom prst="rect">
            <a:avLst/>
          </a:prstGeom>
          <a:ln w="12700">
            <a:miter lim="400000"/>
          </a:ln>
        </p:spPr>
      </p:pic>
      <p:sp>
        <p:nvSpPr>
          <p:cNvPr id="120" name="Shape 120"/>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idx="4294967295"/>
          </p:nvPr>
        </p:nvSpPr>
        <p:spPr>
          <a:xfrm>
            <a:off x="1066800" y="520699"/>
            <a:ext cx="7772400" cy="1143002"/>
          </a:xfrm>
          <a:prstGeom prst="rect">
            <a:avLst/>
          </a:prstGeom>
        </p:spPr>
        <p:txBody>
          <a:bodyPr lIns="0" tIns="0" rIns="0" bIns="0">
            <a:normAutofit fontScale="100000" lnSpcReduction="0"/>
          </a:bodyPr>
          <a:lstStyle/>
          <a:p>
            <a:pPr lvl="0" defTabSz="777240">
              <a:defRPr sz="1800">
                <a:solidFill>
                  <a:srgbClr val="000000"/>
                </a:solidFill>
              </a:defRPr>
            </a:pPr>
            <a:r>
              <a:rPr sz="3400">
                <a:solidFill>
                  <a:srgbClr val="482400"/>
                </a:solidFill>
              </a:rPr>
              <a:t>Government Policies </a:t>
            </a:r>
            <a:br>
              <a:rPr sz="3400">
                <a:solidFill>
                  <a:srgbClr val="482400"/>
                </a:solidFill>
              </a:rPr>
            </a:br>
            <a:r>
              <a:rPr sz="3400">
                <a:solidFill>
                  <a:srgbClr val="482400"/>
                </a:solidFill>
              </a:rPr>
              <a:t>Toward the Depression</a:t>
            </a:r>
          </a:p>
        </p:txBody>
      </p:sp>
      <p:sp>
        <p:nvSpPr>
          <p:cNvPr id="159" name="Shape 159"/>
          <p:cNvSpPr/>
          <p:nvPr>
            <p:ph type="body" idx="4294967295"/>
          </p:nvPr>
        </p:nvSpPr>
        <p:spPr>
          <a:xfrm>
            <a:off x="1062037" y="1906587"/>
            <a:ext cx="7769226" cy="4494213"/>
          </a:xfrm>
          <a:prstGeom prst="rect">
            <a:avLst/>
          </a:prstGeom>
        </p:spPr>
        <p:txBody>
          <a:bodyPr lIns="0" tIns="0" rIns="0" bIns="0">
            <a:normAutofit fontScale="100000" lnSpcReduction="0"/>
          </a:bodyPr>
          <a:lstStyle/>
          <a:p>
            <a:pPr lvl="0">
              <a:lnSpc>
                <a:spcPct val="90000"/>
              </a:lnSpc>
              <a:buBlip>
                <a:blip r:embed="rId2"/>
              </a:buBlip>
              <a:defRPr sz="1800"/>
            </a:pPr>
            <a:r>
              <a:rPr sz="3000"/>
              <a:t>Orthodox economic theory felt cuts in government spending would prevent inflation</a:t>
            </a:r>
            <a:endParaRPr sz="3000"/>
          </a:p>
          <a:p>
            <a:pPr lvl="0">
              <a:lnSpc>
                <a:spcPct val="90000"/>
              </a:lnSpc>
              <a:buBlip>
                <a:blip r:embed="rId2"/>
              </a:buBlip>
              <a:defRPr sz="1800"/>
            </a:pPr>
            <a:r>
              <a:rPr sz="3000">
                <a:latin typeface="Verdana Bold"/>
                <a:ea typeface="Verdana Bold"/>
                <a:cs typeface="Verdana Bold"/>
                <a:sym typeface="Verdana Bold"/>
              </a:rPr>
              <a:t>John Maynard Keynes</a:t>
            </a:r>
            <a:r>
              <a:rPr sz="3000"/>
              <a:t> – urged government spending to expand overall demand</a:t>
            </a:r>
            <a:endParaRPr sz="3000"/>
          </a:p>
          <a:p>
            <a:pPr lvl="0">
              <a:lnSpc>
                <a:spcPct val="90000"/>
              </a:lnSpc>
              <a:buBlip>
                <a:blip r:embed="rId2"/>
              </a:buBlip>
              <a:defRPr sz="1800"/>
            </a:pPr>
            <a:r>
              <a:rPr sz="3000"/>
              <a:t>Private economic enterprise becomes subject to new trade, labor, and currency regulations</a:t>
            </a:r>
          </a:p>
        </p:txBody>
      </p:sp>
      <p:sp>
        <p:nvSpPr>
          <p:cNvPr id="160" name="Shape 160"/>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idx="4294967295"/>
          </p:nvPr>
        </p:nvSpPr>
        <p:spPr>
          <a:xfrm>
            <a:off x="838200" y="76200"/>
            <a:ext cx="8229600" cy="1371600"/>
          </a:xfrm>
          <a:prstGeom prst="rect">
            <a:avLst/>
          </a:prstGeom>
        </p:spPr>
        <p:txBody>
          <a:bodyPr lIns="0" tIns="0" rIns="0" bIns="0">
            <a:normAutofit fontScale="100000" lnSpcReduction="0"/>
          </a:bodyPr>
          <a:lstStyle>
            <a:lvl1pPr>
              <a:defRPr sz="3200"/>
            </a:lvl1pPr>
          </a:lstStyle>
          <a:p>
            <a:pPr lvl="0">
              <a:defRPr sz="1800">
                <a:solidFill>
                  <a:srgbClr val="000000"/>
                </a:solidFill>
              </a:defRPr>
            </a:pPr>
            <a:r>
              <a:rPr sz="3200">
                <a:solidFill>
                  <a:srgbClr val="482400"/>
                </a:solidFill>
              </a:rPr>
              <a:t>Great Britain’s Response to the Great Depression: The National Government</a:t>
            </a:r>
          </a:p>
        </p:txBody>
      </p:sp>
      <p:sp>
        <p:nvSpPr>
          <p:cNvPr id="163" name="Shape 16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66090" indent="-266090" defTabSz="886968">
              <a:lnSpc>
                <a:spcPct val="90000"/>
              </a:lnSpc>
              <a:spcBef>
                <a:spcPts val="500"/>
              </a:spcBef>
              <a:buBlip>
                <a:blip r:embed="rId2"/>
              </a:buBlip>
              <a:defRPr sz="1800"/>
            </a:pPr>
            <a:r>
              <a:rPr sz="2328">
                <a:latin typeface="Verdana Bold"/>
                <a:ea typeface="Verdana Bold"/>
                <a:cs typeface="Verdana Bold"/>
                <a:sym typeface="Verdana Bold"/>
              </a:rPr>
              <a:t>Ramsay MacDonald</a:t>
            </a:r>
            <a:r>
              <a:rPr sz="2328"/>
              <a:t> – headed Labour government, wanted to slash the budget, reduce government salaries, and cut unemployment benefits</a:t>
            </a:r>
            <a:endParaRPr sz="2328"/>
          </a:p>
          <a:p>
            <a:pPr lvl="0" marL="266090" indent="-266090" defTabSz="886968">
              <a:lnSpc>
                <a:spcPct val="90000"/>
              </a:lnSpc>
              <a:spcBef>
                <a:spcPts val="500"/>
              </a:spcBef>
              <a:buBlip>
                <a:blip r:embed="rId2"/>
              </a:buBlip>
              <a:defRPr sz="1800"/>
            </a:pPr>
            <a:r>
              <a:rPr sz="2328"/>
              <a:t>National Government – in 1931 takes three steps to end the depression</a:t>
            </a:r>
            <a:endParaRPr sz="2328"/>
          </a:p>
          <a:p>
            <a:pPr lvl="1" marL="656697" indent="-213213" defTabSz="886968">
              <a:lnSpc>
                <a:spcPct val="90000"/>
              </a:lnSpc>
              <a:spcBef>
                <a:spcPts val="400"/>
              </a:spcBef>
              <a:buBlip>
                <a:blip r:embed="rId3"/>
              </a:buBlip>
              <a:defRPr sz="1800"/>
            </a:pPr>
            <a:r>
              <a:rPr sz="1940"/>
              <a:t>(1) raised taxes, cut benefits, and lowered government salaries</a:t>
            </a:r>
            <a:endParaRPr sz="1940"/>
          </a:p>
          <a:p>
            <a:pPr lvl="1" marL="656697" indent="-213213" defTabSz="886968">
              <a:lnSpc>
                <a:spcPct val="90000"/>
              </a:lnSpc>
              <a:spcBef>
                <a:spcPts val="400"/>
              </a:spcBef>
              <a:buBlip>
                <a:blip r:embed="rId3"/>
              </a:buBlip>
              <a:defRPr sz="1800"/>
            </a:pPr>
            <a:r>
              <a:rPr sz="1940"/>
              <a:t>(2) took Britain off the gold standard</a:t>
            </a:r>
            <a:endParaRPr sz="1940"/>
          </a:p>
          <a:p>
            <a:pPr lvl="1" marL="656697" indent="-213213" defTabSz="886968">
              <a:lnSpc>
                <a:spcPct val="90000"/>
              </a:lnSpc>
              <a:spcBef>
                <a:spcPts val="400"/>
              </a:spcBef>
              <a:buBlip>
                <a:blip r:embed="rId3"/>
              </a:buBlip>
              <a:defRPr sz="1800"/>
            </a:pPr>
            <a:r>
              <a:rPr sz="1940"/>
              <a:t>(3) </a:t>
            </a:r>
            <a:r>
              <a:rPr sz="1940">
                <a:latin typeface="Verdana Bold"/>
                <a:ea typeface="Verdana Bold"/>
                <a:cs typeface="Verdana Bold"/>
                <a:sym typeface="Verdana Bold"/>
              </a:rPr>
              <a:t>Import Duties Bill</a:t>
            </a:r>
            <a:r>
              <a:rPr sz="1940"/>
              <a:t> – leveled a tariff on all imports, except those from the empire</a:t>
            </a:r>
            <a:endParaRPr sz="1940"/>
          </a:p>
          <a:p>
            <a:pPr lvl="0" marL="266090" indent="-266090" defTabSz="886968">
              <a:lnSpc>
                <a:spcPct val="90000"/>
              </a:lnSpc>
              <a:spcBef>
                <a:spcPts val="500"/>
              </a:spcBef>
              <a:buBlip>
                <a:blip r:embed="rId2"/>
              </a:buBlip>
              <a:defRPr sz="1800"/>
            </a:pPr>
            <a:r>
              <a:rPr sz="2328"/>
              <a:t>Banking crisis that plagued most of Europe is avoided, but unemployment remains high and the economy remains stagnant</a:t>
            </a:r>
          </a:p>
        </p:txBody>
      </p:sp>
      <p:sp>
        <p:nvSpPr>
          <p:cNvPr id="164" name="Shape 164"/>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France’s Response to the Great Depression: The Popular Front</a:t>
            </a:r>
          </a:p>
        </p:txBody>
      </p:sp>
      <p:sp>
        <p:nvSpPr>
          <p:cNvPr id="167" name="Shape 16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Depression in France started later and lasted longer due in part to the stoppage of the payment of reparations</a:t>
            </a:r>
            <a:endParaRPr sz="3000"/>
          </a:p>
          <a:p>
            <a:pPr lvl="0">
              <a:buBlip>
                <a:blip r:embed="rId2"/>
              </a:buBlip>
              <a:defRPr sz="1800"/>
            </a:pPr>
            <a:r>
              <a:rPr sz="3000"/>
              <a:t>Popular Front dissolves in 1938, leaving France divided; faith lost in the republic</a:t>
            </a:r>
          </a:p>
        </p:txBody>
      </p:sp>
      <p:sp>
        <p:nvSpPr>
          <p:cNvPr id="168" name="Shape 168"/>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idx="4294967295"/>
          </p:nvPr>
        </p:nvSpPr>
        <p:spPr>
          <a:xfrm>
            <a:off x="838200" y="76200"/>
            <a:ext cx="8229600" cy="1371600"/>
          </a:xfrm>
          <a:prstGeom prst="rect">
            <a:avLst/>
          </a:prstGeom>
        </p:spPr>
        <p:txBody>
          <a:bodyPr lIns="0" tIns="0" rIns="0" bIns="0">
            <a:normAutofit fontScale="100000" lnSpcReduction="0"/>
          </a:bodyPr>
          <a:lstStyle>
            <a:lvl1pPr>
              <a:defRPr sz="3300"/>
            </a:lvl1pPr>
          </a:lstStyle>
          <a:p>
            <a:pPr lvl="0">
              <a:defRPr sz="1800">
                <a:solidFill>
                  <a:srgbClr val="000000"/>
                </a:solidFill>
              </a:defRPr>
            </a:pPr>
            <a:r>
              <a:rPr sz="3300">
                <a:solidFill>
                  <a:srgbClr val="482400"/>
                </a:solidFill>
              </a:rPr>
              <a:t>France’s Response to the Great Depression: The Popular Front (cont.)</a:t>
            </a:r>
          </a:p>
        </p:txBody>
      </p:sp>
      <p:sp>
        <p:nvSpPr>
          <p:cNvPr id="171" name="Shape 17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Right-wing violence </a:t>
            </a:r>
            <a:endParaRPr sz="3000"/>
          </a:p>
          <a:p>
            <a:pPr lvl="1" marL="742950" indent="-285750">
              <a:spcBef>
                <a:spcPts val="600"/>
              </a:spcBef>
              <a:buBlip>
                <a:blip r:embed="rId3"/>
              </a:buBlip>
              <a:defRPr sz="1800"/>
            </a:pPr>
            <a:r>
              <a:rPr sz="2600"/>
              <a:t>Large demonstration of right-wingers leads to the death of fourteen demonstrators in Paris in 1934</a:t>
            </a:r>
            <a:endParaRPr sz="2600"/>
          </a:p>
          <a:p>
            <a:pPr lvl="0">
              <a:buBlip>
                <a:blip r:embed="rId2"/>
              </a:buBlip>
              <a:defRPr sz="1800"/>
            </a:pPr>
            <a:r>
              <a:rPr sz="3000"/>
              <a:t>Socialist-communist cooperation – the </a:t>
            </a:r>
            <a:r>
              <a:rPr sz="3000">
                <a:latin typeface="Verdana Bold"/>
                <a:ea typeface="Verdana Bold"/>
                <a:cs typeface="Verdana Bold"/>
                <a:sym typeface="Verdana Bold"/>
              </a:rPr>
              <a:t>Popular Front </a:t>
            </a:r>
            <a:r>
              <a:rPr sz="3000"/>
              <a:t>– a coalition of left-wing parties takes over the government </a:t>
            </a:r>
          </a:p>
        </p:txBody>
      </p:sp>
      <p:sp>
        <p:nvSpPr>
          <p:cNvPr id="172" name="Shape 172"/>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idx="4294967295"/>
          </p:nvPr>
        </p:nvSpPr>
        <p:spPr>
          <a:xfrm>
            <a:off x="838200" y="76200"/>
            <a:ext cx="8229600" cy="1371600"/>
          </a:xfrm>
          <a:prstGeom prst="rect">
            <a:avLst/>
          </a:prstGeom>
        </p:spPr>
        <p:txBody>
          <a:bodyPr lIns="0" tIns="0" rIns="0" bIns="0">
            <a:normAutofit fontScale="100000" lnSpcReduction="0"/>
          </a:bodyPr>
          <a:lstStyle>
            <a:lvl1pPr>
              <a:defRPr sz="3300"/>
            </a:lvl1pPr>
          </a:lstStyle>
          <a:p>
            <a:pPr lvl="0">
              <a:defRPr sz="1800">
                <a:solidFill>
                  <a:srgbClr val="000000"/>
                </a:solidFill>
              </a:defRPr>
            </a:pPr>
            <a:r>
              <a:rPr sz="3300">
                <a:solidFill>
                  <a:srgbClr val="482400"/>
                </a:solidFill>
              </a:rPr>
              <a:t>France’s Response to the Great Depression: The Popular Front (cont.)</a:t>
            </a:r>
          </a:p>
        </p:txBody>
      </p:sp>
      <p:sp>
        <p:nvSpPr>
          <p:cNvPr id="175" name="Shape 17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latin typeface="Verdana Bold"/>
                <a:ea typeface="Verdana Bold"/>
                <a:cs typeface="Verdana Bold"/>
                <a:sym typeface="Verdana Bold"/>
              </a:rPr>
              <a:t>Leon Blum </a:t>
            </a:r>
            <a:r>
              <a:rPr sz="3000"/>
              <a:t>- Popular Front’s elected leader</a:t>
            </a:r>
            <a:endParaRPr sz="3000"/>
          </a:p>
          <a:p>
            <a:pPr lvl="1" marL="742950" indent="-285750">
              <a:spcBef>
                <a:spcPts val="600"/>
              </a:spcBef>
              <a:buBlip>
                <a:blip r:embed="rId3"/>
              </a:buBlip>
              <a:defRPr sz="1800"/>
            </a:pPr>
            <a:r>
              <a:rPr sz="2600"/>
              <a:t>Calls for massive labor reforms involving wages, working hours, recognition of unions, and the establishment of a National Wheat Board that managed the sale of grain</a:t>
            </a:r>
            <a:endParaRPr sz="2600"/>
          </a:p>
          <a:p>
            <a:pPr lvl="1" marL="742950" indent="-285750">
              <a:spcBef>
                <a:spcPts val="600"/>
              </a:spcBef>
              <a:buBlip>
                <a:blip r:embed="rId3"/>
              </a:buBlip>
              <a:defRPr sz="1800"/>
            </a:pPr>
            <a:r>
              <a:rPr sz="2600"/>
              <a:t>French bankers and businessmen outraged</a:t>
            </a:r>
          </a:p>
        </p:txBody>
      </p:sp>
      <p:sp>
        <p:nvSpPr>
          <p:cNvPr id="176" name="Shape 176"/>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Beginning </a:t>
            </a:r>
            <a:br>
              <a:rPr sz="4000">
                <a:solidFill>
                  <a:srgbClr val="482400"/>
                </a:solidFill>
              </a:rPr>
            </a:br>
            <a:r>
              <a:rPr sz="4000">
                <a:solidFill>
                  <a:srgbClr val="482400"/>
                </a:solidFill>
              </a:rPr>
              <a:t>of the Soviet Project</a:t>
            </a:r>
          </a:p>
        </p:txBody>
      </p:sp>
      <p:sp>
        <p:nvSpPr>
          <p:cNvPr id="179" name="Shape 17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The Bolsheviks had consolidated power</a:t>
            </a:r>
            <a:endParaRPr sz="3000"/>
          </a:p>
          <a:p>
            <a:pPr lvl="1" marL="742950" indent="-285750">
              <a:spcBef>
                <a:spcPts val="600"/>
              </a:spcBef>
              <a:buBlip>
                <a:blip r:embed="rId3"/>
              </a:buBlip>
              <a:defRPr sz="1800"/>
            </a:pPr>
            <a:r>
              <a:rPr sz="2600"/>
              <a:t>Party membership did not exceed 1% of the population</a:t>
            </a:r>
            <a:endParaRPr sz="2600"/>
          </a:p>
          <a:p>
            <a:pPr lvl="1" marL="742950" indent="-285750">
              <a:spcBef>
                <a:spcPts val="600"/>
              </a:spcBef>
              <a:buBlip>
                <a:blip r:embed="rId3"/>
              </a:buBlip>
              <a:defRPr sz="1800"/>
            </a:pPr>
            <a:r>
              <a:rPr sz="2600"/>
              <a:t>Some opposition still remained</a:t>
            </a:r>
            <a:endParaRPr sz="2600"/>
          </a:p>
          <a:p>
            <a:pPr lvl="1" marL="742950" indent="-285750">
              <a:spcBef>
                <a:spcPts val="600"/>
              </a:spcBef>
              <a:buBlip>
                <a:blip r:embed="rId3"/>
              </a:buBlip>
              <a:defRPr sz="1800"/>
            </a:pPr>
            <a:r>
              <a:rPr sz="2600"/>
              <a:t>They viewed their revolution as internationally significant</a:t>
            </a:r>
          </a:p>
        </p:txBody>
      </p:sp>
      <p:sp>
        <p:nvSpPr>
          <p:cNvPr id="180" name="Shape 180"/>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
        <p:nvSpPr>
          <p:cNvPr id="183" name="Shape 183"/>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defTabSz="868680">
              <a:defRPr sz="1800">
                <a:solidFill>
                  <a:srgbClr val="000000"/>
                </a:solidFill>
              </a:defRPr>
            </a:pPr>
            <a:r>
              <a:rPr sz="1045">
                <a:solidFill>
                  <a:srgbClr val="482400"/>
                </a:solidFill>
                <a:latin typeface="Arial"/>
                <a:ea typeface="Arial"/>
                <a:cs typeface="Arial"/>
                <a:sym typeface="Arial"/>
              </a:rPr>
              <a:t>Anxiety over the spread of the Bolshevik Revolution was a fundamental factor of European politics during the 1920s and 1930s. Images like this Soviet portrait of Lenin as a heroic revolutionary conjured fears among people in the rest of Europe of a political force determined to overturn their social, political, and economic institutions.</a:t>
            </a:r>
            <a:br>
              <a:rPr sz="1045">
                <a:solidFill>
                  <a:srgbClr val="482400"/>
                </a:solidFill>
                <a:latin typeface="Arial"/>
                <a:ea typeface="Arial"/>
                <a:cs typeface="Arial"/>
                <a:sym typeface="Arial"/>
              </a:rPr>
            </a:br>
            <a:r>
              <a:rPr sz="1045">
                <a:solidFill>
                  <a:srgbClr val="482400"/>
                </a:solidFill>
                <a:latin typeface="Arial"/>
                <a:ea typeface="Arial"/>
                <a:cs typeface="Arial"/>
                <a:sym typeface="Arial"/>
              </a:rPr>
              <a:t>Bildarchiv Preussischer Kulturbesitz/Art Resource, NY</a:t>
            </a:r>
          </a:p>
        </p:txBody>
      </p:sp>
      <p:pic>
        <p:nvPicPr>
          <p:cNvPr id="184" name="AAACMHR0.jpeg" descr="AAACMHR0.jpg"/>
          <p:cNvPicPr/>
          <p:nvPr/>
        </p:nvPicPr>
        <p:blipFill>
          <a:blip r:embed="rId3">
            <a:extLst/>
          </a:blip>
          <a:stretch>
            <a:fillRect/>
          </a:stretch>
        </p:blipFill>
        <p:spPr>
          <a:xfrm>
            <a:off x="2563812" y="0"/>
            <a:ext cx="4625976" cy="6400800"/>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War Communism</a:t>
            </a:r>
          </a:p>
        </p:txBody>
      </p:sp>
      <p:sp>
        <p:nvSpPr>
          <p:cNvPr id="189" name="Shape 18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Leon Trotsky (1879–1940) organized the Red Army to suppress both internal and foreign opposition</a:t>
            </a:r>
            <a:endParaRPr sz="3000"/>
          </a:p>
          <a:p>
            <a:pPr lvl="1" marL="742950" indent="-285750">
              <a:spcBef>
                <a:spcPts val="600"/>
              </a:spcBef>
              <a:buBlip>
                <a:blip r:embed="rId3"/>
              </a:buBlip>
              <a:defRPr sz="1800"/>
            </a:pPr>
            <a:r>
              <a:rPr sz="2600"/>
              <a:t>White Russian opposition could not get properly organized</a:t>
            </a:r>
            <a:endParaRPr sz="2600"/>
          </a:p>
          <a:p>
            <a:pPr lvl="0">
              <a:buBlip>
                <a:blip r:embed="rId2"/>
              </a:buBlip>
              <a:defRPr sz="1800"/>
            </a:pPr>
            <a:r>
              <a:rPr sz="3000"/>
              <a:t>The nation was run by Lenin from the top, undemocratically</a:t>
            </a:r>
            <a:endParaRPr sz="3000"/>
          </a:p>
          <a:p>
            <a:pPr lvl="1" marL="742950" indent="-285750">
              <a:spcBef>
                <a:spcPts val="600"/>
              </a:spcBef>
              <a:buBlip>
                <a:blip r:embed="rId3"/>
              </a:buBlip>
              <a:defRPr sz="1800"/>
            </a:pPr>
            <a:r>
              <a:rPr sz="2600"/>
              <a:t>The government ran the banks, the transport system, and heavy industry</a:t>
            </a:r>
            <a:endParaRPr sz="2600"/>
          </a:p>
          <a:p>
            <a:pPr lvl="1" marL="742950" indent="-285750">
              <a:spcBef>
                <a:spcPts val="600"/>
              </a:spcBef>
              <a:buBlip>
                <a:blip r:embed="rId3"/>
              </a:buBlip>
              <a:defRPr sz="1800"/>
            </a:pPr>
            <a:r>
              <a:rPr sz="2600"/>
              <a:t>All opposition was repressed</a:t>
            </a:r>
          </a:p>
        </p:txBody>
      </p:sp>
      <p:sp>
        <p:nvSpPr>
          <p:cNvPr id="190" name="Shape 190"/>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War Communism (cont.)</a:t>
            </a:r>
          </a:p>
        </p:txBody>
      </p:sp>
      <p:sp>
        <p:nvSpPr>
          <p:cNvPr id="193" name="Shape 19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War Communism generated opposition</a:t>
            </a:r>
            <a:endParaRPr sz="3000"/>
          </a:p>
          <a:p>
            <a:pPr lvl="1" marL="742950" indent="-285750">
              <a:spcBef>
                <a:spcPts val="600"/>
              </a:spcBef>
              <a:buBlip>
                <a:blip r:embed="rId3"/>
              </a:buBlip>
              <a:defRPr sz="1800"/>
            </a:pPr>
            <a:r>
              <a:rPr sz="2600"/>
              <a:t>Peasants resisted the requisition of grain</a:t>
            </a:r>
            <a:endParaRPr sz="2600"/>
          </a:p>
          <a:p>
            <a:pPr lvl="1" marL="742950" indent="-285750">
              <a:spcBef>
                <a:spcPts val="600"/>
              </a:spcBef>
              <a:buBlip>
                <a:blip r:embed="rId3"/>
              </a:buBlip>
              <a:defRPr sz="1800"/>
            </a:pPr>
            <a:r>
              <a:rPr sz="2600"/>
              <a:t>Strikes in 1920 and 1921</a:t>
            </a:r>
            <a:endParaRPr sz="2600"/>
          </a:p>
          <a:p>
            <a:pPr lvl="1" marL="742950" indent="-285750">
              <a:spcBef>
                <a:spcPts val="600"/>
              </a:spcBef>
              <a:buBlip>
                <a:blip r:embed="rId3"/>
              </a:buBlip>
              <a:defRPr sz="1800"/>
            </a:pPr>
            <a:r>
              <a:rPr sz="2600"/>
              <a:t>Baltic fleet mutiny in March 1921</a:t>
            </a:r>
          </a:p>
        </p:txBody>
      </p:sp>
      <p:sp>
        <p:nvSpPr>
          <p:cNvPr id="194" name="Shape 194"/>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New Economic Plan (NEP)</a:t>
            </a:r>
          </a:p>
        </p:txBody>
      </p:sp>
      <p:sp>
        <p:nvSpPr>
          <p:cNvPr id="197" name="Shape 19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Outlined by Lenin in March 1921</a:t>
            </a:r>
            <a:endParaRPr sz="3000"/>
          </a:p>
          <a:p>
            <a:pPr lvl="1" marL="742950" indent="-285750">
              <a:spcBef>
                <a:spcPts val="600"/>
              </a:spcBef>
              <a:buBlip>
                <a:blip r:embed="rId3"/>
              </a:buBlip>
              <a:defRPr sz="1800"/>
            </a:pPr>
            <a:r>
              <a:rPr sz="2600"/>
              <a:t>Private industry would be tolerated except in:</a:t>
            </a:r>
            <a:endParaRPr sz="2600"/>
          </a:p>
          <a:p>
            <a:pPr lvl="2" marL="1143000" indent="-228600">
              <a:spcBef>
                <a:spcPts val="500"/>
              </a:spcBef>
              <a:defRPr sz="1800"/>
            </a:pPr>
            <a:r>
              <a:rPr sz="2400"/>
              <a:t>Banking</a:t>
            </a:r>
            <a:endParaRPr sz="2400"/>
          </a:p>
          <a:p>
            <a:pPr lvl="2" marL="1143000" indent="-228600">
              <a:spcBef>
                <a:spcPts val="500"/>
              </a:spcBef>
              <a:defRPr sz="1800"/>
            </a:pPr>
            <a:r>
              <a:rPr sz="2400"/>
              <a:t>Heavy Industry</a:t>
            </a:r>
            <a:endParaRPr sz="2400"/>
          </a:p>
          <a:p>
            <a:pPr lvl="2" marL="1143000" indent="-228600">
              <a:spcBef>
                <a:spcPts val="500"/>
              </a:spcBef>
              <a:defRPr sz="1800"/>
            </a:pPr>
            <a:r>
              <a:rPr sz="2400"/>
              <a:t>Transportation </a:t>
            </a:r>
            <a:endParaRPr sz="2400"/>
          </a:p>
          <a:p>
            <a:pPr lvl="2" marL="1143000" indent="-228600">
              <a:spcBef>
                <a:spcPts val="500"/>
              </a:spcBef>
              <a:defRPr sz="1800"/>
            </a:pPr>
            <a:r>
              <a:rPr sz="2400"/>
              <a:t>International Commerce</a:t>
            </a:r>
            <a:endParaRPr sz="2400"/>
          </a:p>
          <a:p>
            <a:pPr lvl="1" marL="742950" indent="-285750">
              <a:spcBef>
                <a:spcPts val="600"/>
              </a:spcBef>
              <a:buBlip>
                <a:blip r:embed="rId3"/>
              </a:buBlip>
              <a:defRPr sz="1800"/>
            </a:pPr>
            <a:r>
              <a:rPr sz="2600"/>
              <a:t>Peasant farming for profit was legalized</a:t>
            </a:r>
            <a:endParaRPr sz="2600"/>
          </a:p>
          <a:p>
            <a:pPr lvl="1" marL="742950" indent="-285750">
              <a:spcBef>
                <a:spcPts val="600"/>
              </a:spcBef>
              <a:buBlip>
                <a:blip r:embed="rId3"/>
              </a:buBlip>
              <a:defRPr sz="1800"/>
            </a:pPr>
            <a:r>
              <a:rPr sz="2600"/>
              <a:t>The countryside was stabilized</a:t>
            </a:r>
          </a:p>
        </p:txBody>
      </p:sp>
      <p:sp>
        <p:nvSpPr>
          <p:cNvPr id="198" name="Shape 198"/>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
        <p:nvSpPr>
          <p:cNvPr id="123" name="Shape 123"/>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defTabSz="685800">
              <a:defRPr sz="1800">
                <a:solidFill>
                  <a:srgbClr val="000000"/>
                </a:solidFill>
              </a:defRPr>
            </a:pPr>
            <a:r>
              <a:rPr sz="825">
                <a:solidFill>
                  <a:srgbClr val="482400"/>
                </a:solidFill>
                <a:latin typeface="Arial"/>
                <a:ea typeface="Arial"/>
                <a:cs typeface="Arial"/>
                <a:sym typeface="Arial"/>
              </a:rPr>
              <a:t>This poster shows an idealized Soviet collective farm on which tractors owned by the state have replaced peasant labor. In reality, collectivization provoked fierce resistance and caused famines in which millions of peasants died.</a:t>
            </a:r>
            <a:br>
              <a:rPr sz="825">
                <a:solidFill>
                  <a:srgbClr val="482400"/>
                </a:solidFill>
                <a:latin typeface="Arial"/>
                <a:ea typeface="Arial"/>
                <a:cs typeface="Arial"/>
                <a:sym typeface="Arial"/>
              </a:rPr>
            </a:br>
            <a:r>
              <a:rPr sz="825">
                <a:solidFill>
                  <a:srgbClr val="482400"/>
                </a:solidFill>
                <a:latin typeface="Arial"/>
                <a:ea typeface="Arial"/>
                <a:cs typeface="Arial"/>
                <a:sym typeface="Arial"/>
              </a:rPr>
              <a:t>Poster concerning the first Five Year Plan with a photograph of Joseph Stalin (1879–1953), “At the end of the Plan, the basis of collectivisation must be completed,” 1932 (colour litho.) by Klutchis (fl. 1932). Deutsches Plakat Museum, Essen, Germany/Archives Charmet/The Bridgeman Art Library</a:t>
            </a:r>
          </a:p>
        </p:txBody>
      </p:sp>
      <p:pic>
        <p:nvPicPr>
          <p:cNvPr id="124" name="AADVMKE0.jpeg" descr="AADVMKE0.jpg"/>
          <p:cNvPicPr/>
          <p:nvPr/>
        </p:nvPicPr>
        <p:blipFill>
          <a:blip r:embed="rId3">
            <a:extLst/>
          </a:blip>
          <a:stretch>
            <a:fillRect/>
          </a:stretch>
        </p:blipFill>
        <p:spPr>
          <a:xfrm>
            <a:off x="2555875" y="0"/>
            <a:ext cx="4641850" cy="6400800"/>
          </a:xfrm>
          <a:prstGeom prst="rect">
            <a:avLst/>
          </a:prstGeom>
          <a:ln w="12700">
            <a:miter lim="400000"/>
          </a:ln>
        </p:spPr>
      </p:pic>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Third International</a:t>
            </a:r>
          </a:p>
        </p:txBody>
      </p:sp>
      <p:sp>
        <p:nvSpPr>
          <p:cNvPr id="201" name="Shape 20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20039" indent="-320039">
              <a:spcBef>
                <a:spcPts val="600"/>
              </a:spcBef>
              <a:buBlip>
                <a:blip r:embed="rId2"/>
              </a:buBlip>
              <a:defRPr sz="1800"/>
            </a:pPr>
            <a:r>
              <a:rPr sz="2800"/>
              <a:t>Also called the Comintern, the Third International of the European Socialist Movement was designed by Lenin to promote the Bolshevik style of socialism in Europe</a:t>
            </a:r>
            <a:endParaRPr sz="2800"/>
          </a:p>
          <a:p>
            <a:pPr lvl="1" marL="720969" indent="-263769">
              <a:spcBef>
                <a:spcPts val="500"/>
              </a:spcBef>
              <a:buBlip>
                <a:blip r:embed="rId3"/>
              </a:buBlip>
              <a:defRPr sz="1800"/>
            </a:pPr>
            <a:r>
              <a:rPr sz="2400"/>
              <a:t>1920–21 conditions were imposed on any socialist party that wanted to join</a:t>
            </a:r>
            <a:endParaRPr sz="2400"/>
          </a:p>
          <a:p>
            <a:pPr lvl="1" marL="720969" indent="-263769">
              <a:spcBef>
                <a:spcPts val="500"/>
              </a:spcBef>
              <a:buBlip>
                <a:blip r:embed="rId3"/>
              </a:buBlip>
              <a:defRPr sz="1800"/>
            </a:pPr>
            <a:r>
              <a:rPr sz="2400"/>
              <a:t>Every major European party was split on whether to accept these policies</a:t>
            </a:r>
            <a:endParaRPr sz="2400"/>
          </a:p>
          <a:p>
            <a:pPr lvl="1" marL="720969" indent="-263769">
              <a:spcBef>
                <a:spcPts val="500"/>
              </a:spcBef>
              <a:buBlip>
                <a:blip r:embed="rId3"/>
              </a:buBlip>
              <a:defRPr sz="1800"/>
            </a:pPr>
            <a:r>
              <a:rPr sz="2400"/>
              <a:t>These splits helped lead to the rise of fascism</a:t>
            </a:r>
          </a:p>
        </p:txBody>
      </p:sp>
      <p:sp>
        <p:nvSpPr>
          <p:cNvPr id="202" name="Shape 202"/>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Stalin/Trotsky Rivalry</a:t>
            </a:r>
          </a:p>
        </p:txBody>
      </p:sp>
      <p:sp>
        <p:nvSpPr>
          <p:cNvPr id="205" name="Shape 20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20039" indent="-320039">
              <a:spcBef>
                <a:spcPts val="600"/>
              </a:spcBef>
              <a:buBlip>
                <a:blip r:embed="rId2"/>
              </a:buBlip>
              <a:defRPr sz="1800"/>
            </a:pPr>
            <a:r>
              <a:rPr sz="2800"/>
              <a:t>After Lenin’s stroke in 1922 and his subsequent death in 1924, a power vacuum was left</a:t>
            </a:r>
            <a:endParaRPr sz="2800"/>
          </a:p>
          <a:p>
            <a:pPr lvl="0" marL="320039" indent="-320039">
              <a:spcBef>
                <a:spcPts val="600"/>
              </a:spcBef>
              <a:buBlip>
                <a:blip r:embed="rId2"/>
              </a:buBlip>
              <a:defRPr sz="1800"/>
            </a:pPr>
            <a:r>
              <a:rPr sz="2800"/>
              <a:t>Two factions emerged</a:t>
            </a:r>
            <a:endParaRPr sz="2800"/>
          </a:p>
          <a:p>
            <a:pPr lvl="1" marL="720969" indent="-263769">
              <a:spcBef>
                <a:spcPts val="500"/>
              </a:spcBef>
              <a:buBlip>
                <a:blip r:embed="rId3"/>
              </a:buBlip>
              <a:defRPr sz="1800"/>
            </a:pPr>
            <a:r>
              <a:rPr sz="2400"/>
              <a:t>Trotsky Faction</a:t>
            </a:r>
            <a:endParaRPr sz="2400"/>
          </a:p>
          <a:p>
            <a:pPr lvl="1" marL="720969" indent="-263769">
              <a:spcBef>
                <a:spcPts val="500"/>
              </a:spcBef>
              <a:buBlip>
                <a:blip r:embed="rId3"/>
              </a:buBlip>
              <a:defRPr sz="1800"/>
            </a:pPr>
            <a:r>
              <a:rPr sz="2400"/>
              <a:t>Faction of Joseph Stalin (1879-1953), general secretary of the party </a:t>
            </a:r>
            <a:endParaRPr sz="2400"/>
          </a:p>
          <a:p>
            <a:pPr lvl="0" marL="320039" indent="-320039">
              <a:spcBef>
                <a:spcPts val="600"/>
              </a:spcBef>
              <a:buBlip>
                <a:blip r:embed="rId2"/>
              </a:buBlip>
              <a:defRPr sz="1800"/>
            </a:pPr>
            <a:r>
              <a:rPr sz="2800"/>
              <a:t>Lenin had criticized both before his death, but especially Stalin</a:t>
            </a:r>
          </a:p>
        </p:txBody>
      </p:sp>
      <p:sp>
        <p:nvSpPr>
          <p:cNvPr id="206" name="Shape 206"/>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Trotsky’s Position</a:t>
            </a:r>
          </a:p>
        </p:txBody>
      </p:sp>
      <p:sp>
        <p:nvSpPr>
          <p:cNvPr id="209" name="Shape 20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Urged rapid industrialization financed by expropriation of farm production</a:t>
            </a:r>
            <a:endParaRPr sz="3000"/>
          </a:p>
          <a:p>
            <a:pPr lvl="0">
              <a:buBlip>
                <a:blip r:embed="rId2"/>
              </a:buBlip>
              <a:defRPr sz="1800"/>
            </a:pPr>
            <a:r>
              <a:rPr sz="3000"/>
              <a:t>Collectivization of agriculture</a:t>
            </a:r>
            <a:endParaRPr sz="3000"/>
          </a:p>
          <a:p>
            <a:pPr lvl="0">
              <a:buBlip>
                <a:blip r:embed="rId2"/>
              </a:buBlip>
              <a:defRPr sz="1800"/>
            </a:pPr>
            <a:r>
              <a:rPr sz="3000"/>
              <a:t>The Soviet Union should encourage worldwide socialist revolution</a:t>
            </a:r>
          </a:p>
        </p:txBody>
      </p:sp>
      <p:sp>
        <p:nvSpPr>
          <p:cNvPr id="210" name="Shape 210"/>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Stalin’s Rise</a:t>
            </a:r>
          </a:p>
        </p:txBody>
      </p:sp>
      <p:sp>
        <p:nvSpPr>
          <p:cNvPr id="213" name="Shape 21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13639" indent="-313639" defTabSz="896111">
              <a:spcBef>
                <a:spcPts val="600"/>
              </a:spcBef>
              <a:buBlip>
                <a:blip r:embed="rId2"/>
              </a:buBlip>
              <a:defRPr sz="1800"/>
            </a:pPr>
            <a:r>
              <a:rPr sz="2744"/>
              <a:t>His position of general secretary allowed him to amass bureaucratic and administrative power</a:t>
            </a:r>
            <a:endParaRPr sz="2744"/>
          </a:p>
          <a:p>
            <a:pPr lvl="0" marL="313639" indent="-313639" defTabSz="896111">
              <a:spcBef>
                <a:spcPts val="600"/>
              </a:spcBef>
              <a:buBlip>
                <a:blip r:embed="rId2"/>
              </a:buBlip>
              <a:defRPr sz="1800"/>
            </a:pPr>
            <a:r>
              <a:rPr sz="2744"/>
              <a:t>Manipulated intraparty rivalries</a:t>
            </a:r>
            <a:endParaRPr sz="2744"/>
          </a:p>
          <a:p>
            <a:pPr lvl="1" marL="706549" indent="-258493" defTabSz="896111">
              <a:spcBef>
                <a:spcPts val="500"/>
              </a:spcBef>
              <a:buBlip>
                <a:blip r:embed="rId3"/>
              </a:buBlip>
              <a:defRPr sz="1800"/>
            </a:pPr>
            <a:r>
              <a:rPr sz="2352"/>
              <a:t>Backed Nikolai Bukharin (1888–1938) in his battle with Trotsky over rapid industrialization</a:t>
            </a:r>
            <a:endParaRPr sz="2352"/>
          </a:p>
          <a:p>
            <a:pPr lvl="1" marL="706549" indent="-258493" defTabSz="896111">
              <a:spcBef>
                <a:spcPts val="500"/>
              </a:spcBef>
              <a:buBlip>
                <a:blip r:embed="rId3"/>
              </a:buBlip>
              <a:defRPr sz="1800"/>
            </a:pPr>
            <a:r>
              <a:rPr sz="2352"/>
              <a:t>Also opposed Trotsky’s position on worldwide revolution</a:t>
            </a:r>
            <a:endParaRPr sz="2352"/>
          </a:p>
          <a:p>
            <a:pPr lvl="0" marL="313639" indent="-313639" defTabSz="896111">
              <a:spcBef>
                <a:spcPts val="600"/>
              </a:spcBef>
              <a:buBlip>
                <a:blip r:embed="rId2"/>
              </a:buBlip>
              <a:defRPr sz="1800"/>
            </a:pPr>
            <a:r>
              <a:rPr sz="2744"/>
              <a:t>He was thus able to eventually have Trotsky humiliated and exiled by 1929</a:t>
            </a:r>
          </a:p>
        </p:txBody>
      </p:sp>
      <p:sp>
        <p:nvSpPr>
          <p:cNvPr id="214" name="Shape 214"/>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Russia: Rapid Industrialization</a:t>
            </a:r>
          </a:p>
        </p:txBody>
      </p:sp>
      <p:sp>
        <p:nvSpPr>
          <p:cNvPr id="217" name="Shape 21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The slowing down of economic production leads Soviet Communist leader </a:t>
            </a:r>
            <a:r>
              <a:rPr sz="3000">
                <a:latin typeface="Verdana Bold"/>
                <a:ea typeface="Verdana Bold"/>
                <a:cs typeface="Verdana Bold"/>
                <a:sym typeface="Verdana Bold"/>
              </a:rPr>
              <a:t>Joseph Stalin </a:t>
            </a:r>
            <a:r>
              <a:rPr sz="3000"/>
              <a:t>to abandon Lenin’s New Economic Policy (NEP) and reject free market operations</a:t>
            </a:r>
            <a:endParaRPr sz="3000"/>
          </a:p>
          <a:p>
            <a:pPr lvl="0">
              <a:buBlip>
                <a:blip r:embed="rId2"/>
              </a:buBlip>
              <a:defRPr sz="1800"/>
            </a:pPr>
            <a:r>
              <a:rPr sz="3000"/>
              <a:t>Series of </a:t>
            </a:r>
            <a:r>
              <a:rPr sz="3000">
                <a:latin typeface="Verdana Bold"/>
                <a:ea typeface="Verdana Bold"/>
                <a:cs typeface="Verdana Bold"/>
                <a:sym typeface="Verdana Bold"/>
              </a:rPr>
              <a:t>Five-Year Plans </a:t>
            </a:r>
            <a:r>
              <a:rPr sz="3000"/>
              <a:t>would rapidly increase government-run heavy industries</a:t>
            </a:r>
          </a:p>
        </p:txBody>
      </p:sp>
      <p:sp>
        <p:nvSpPr>
          <p:cNvPr id="218" name="Shape 218"/>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Russia: Rapid Industrialization (cont.)</a:t>
            </a:r>
          </a:p>
        </p:txBody>
      </p:sp>
      <p:sp>
        <p:nvSpPr>
          <p:cNvPr id="221" name="Shape 22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The State Planning Commission or </a:t>
            </a:r>
            <a:r>
              <a:rPr sz="3000">
                <a:latin typeface="Verdana Bold"/>
                <a:ea typeface="Verdana Bold"/>
                <a:cs typeface="Verdana Bold"/>
                <a:sym typeface="Verdana Bold"/>
              </a:rPr>
              <a:t>Gosplan </a:t>
            </a:r>
            <a:r>
              <a:rPr sz="3000"/>
              <a:t>oversaw every aspect of the economy</a:t>
            </a:r>
            <a:endParaRPr sz="3000"/>
          </a:p>
          <a:p>
            <a:pPr lvl="0">
              <a:buBlip>
                <a:blip r:embed="rId2"/>
              </a:buBlip>
              <a:defRPr sz="1800"/>
            </a:pPr>
            <a:r>
              <a:rPr sz="3000"/>
              <a:t>Economy grows 400% between 1928 and 1940, but at the cost of deplorable human conditions for the workers</a:t>
            </a:r>
          </a:p>
        </p:txBody>
      </p:sp>
      <p:sp>
        <p:nvSpPr>
          <p:cNvPr id="222" name="Shape 222"/>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
        <p:nvSpPr>
          <p:cNvPr id="225" name="Shape 225"/>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defTabSz="859536">
              <a:defRPr sz="1800">
                <a:solidFill>
                  <a:srgbClr val="000000"/>
                </a:solidFill>
              </a:defRPr>
            </a:pPr>
            <a:r>
              <a:rPr sz="1034">
                <a:solidFill>
                  <a:srgbClr val="482400"/>
                </a:solidFill>
                <a:latin typeface="Arial"/>
                <a:ea typeface="Arial"/>
                <a:cs typeface="Arial"/>
                <a:sym typeface="Arial"/>
              </a:rPr>
              <a:t>Magnitogorsk was a city that became a monument to Stalin’s drive toward rapid industrialization. Located in the Ural Mountains near a vast supply of iron ore, the city became the site of major iron and steel production. It was one of the new industrial cities founded under the Five Year Plan designed to challenge the capitalist production of the Western nations.</a:t>
            </a:r>
            <a:br>
              <a:rPr sz="1034">
                <a:solidFill>
                  <a:srgbClr val="482400"/>
                </a:solidFill>
                <a:latin typeface="Arial"/>
                <a:ea typeface="Arial"/>
                <a:cs typeface="Arial"/>
                <a:sym typeface="Arial"/>
              </a:rPr>
            </a:br>
            <a:r>
              <a:rPr sz="1034">
                <a:solidFill>
                  <a:srgbClr val="482400"/>
                </a:solidFill>
                <a:latin typeface="Arial"/>
                <a:ea typeface="Arial"/>
                <a:cs typeface="Arial"/>
                <a:sym typeface="Arial"/>
              </a:rPr>
              <a:t>National Archives and Records Administration</a:t>
            </a:r>
          </a:p>
        </p:txBody>
      </p:sp>
      <p:pic>
        <p:nvPicPr>
          <p:cNvPr id="226" name="AACHIUZ0.jpeg" descr="AACHIUZ0.jpg"/>
          <p:cNvPicPr/>
          <p:nvPr/>
        </p:nvPicPr>
        <p:blipFill>
          <a:blip r:embed="rId3">
            <a:extLst/>
          </a:blip>
          <a:stretch>
            <a:fillRect/>
          </a:stretch>
        </p:blipFill>
        <p:spPr>
          <a:xfrm>
            <a:off x="1981200" y="0"/>
            <a:ext cx="5851525" cy="6400800"/>
          </a:xfrm>
          <a:prstGeom prst="rect">
            <a:avLst/>
          </a:prstGeom>
          <a:ln w="12700">
            <a:miter lim="400000"/>
          </a:ln>
        </p:spPr>
      </p:pic>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Collectivization </a:t>
            </a:r>
          </a:p>
        </p:txBody>
      </p:sp>
      <p:sp>
        <p:nvSpPr>
          <p:cNvPr id="231" name="Shape 23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Stalin forces Russian peasants to give up their private farms and work collectively on farms owned by the state – </a:t>
            </a:r>
            <a:r>
              <a:rPr sz="3000">
                <a:latin typeface="Verdana Bold"/>
                <a:ea typeface="Verdana Bold"/>
                <a:cs typeface="Verdana Bold"/>
                <a:sym typeface="Verdana Bold"/>
              </a:rPr>
              <a:t>collectives</a:t>
            </a:r>
            <a:endParaRPr sz="3000">
              <a:latin typeface="Verdana Bold"/>
              <a:ea typeface="Verdana Bold"/>
              <a:cs typeface="Verdana Bold"/>
              <a:sym typeface="Verdana Bold"/>
            </a:endParaRPr>
          </a:p>
          <a:p>
            <a:pPr lvl="0">
              <a:buBlip>
                <a:blip r:embed="rId2"/>
              </a:buBlip>
              <a:defRPr sz="1800"/>
            </a:pPr>
            <a:r>
              <a:rPr sz="3000"/>
              <a:t>Stalin felt this policy would end the hoarding of grain and produce enough food domestically and for foreign export</a:t>
            </a:r>
          </a:p>
        </p:txBody>
      </p:sp>
      <p:sp>
        <p:nvSpPr>
          <p:cNvPr id="232" name="Shape 232"/>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Collectivization (cont.) </a:t>
            </a:r>
          </a:p>
        </p:txBody>
      </p:sp>
      <p:sp>
        <p:nvSpPr>
          <p:cNvPr id="235" name="Shape 23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“Dekulakization” – the removal of any peasants, especially those who were well off (</a:t>
            </a:r>
            <a:r>
              <a:rPr i="1" sz="3000"/>
              <a:t>kulaks</a:t>
            </a:r>
            <a:r>
              <a:rPr sz="3000"/>
              <a:t>), who resisted collectivization </a:t>
            </a:r>
            <a:endParaRPr sz="3000"/>
          </a:p>
          <a:p>
            <a:pPr lvl="0">
              <a:buBlip>
                <a:blip r:embed="rId2"/>
              </a:buBlip>
              <a:defRPr sz="1800"/>
            </a:pPr>
            <a:r>
              <a:rPr sz="3000"/>
              <a:t>Millions of peasants are killed, imprisoned, exiled to Siberia, or starve to death</a:t>
            </a:r>
          </a:p>
        </p:txBody>
      </p:sp>
      <p:sp>
        <p:nvSpPr>
          <p:cNvPr id="236" name="Shape 236"/>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Collectivization (cont.) </a:t>
            </a:r>
          </a:p>
        </p:txBody>
      </p:sp>
      <p:sp>
        <p:nvSpPr>
          <p:cNvPr id="239" name="Shape 23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Religious leaders of many faiths are attacked and their places of worship closed</a:t>
            </a:r>
            <a:endParaRPr sz="3000"/>
          </a:p>
          <a:p>
            <a:pPr lvl="0">
              <a:buBlip>
                <a:blip r:embed="rId2"/>
              </a:buBlip>
              <a:defRPr sz="1800"/>
            </a:pPr>
            <a:r>
              <a:rPr sz="3000"/>
              <a:t>By 1937, 90% of the country’s grain is collectivized</a:t>
            </a:r>
          </a:p>
        </p:txBody>
      </p:sp>
      <p:sp>
        <p:nvSpPr>
          <p:cNvPr id="240" name="Shape 240"/>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After Versailles: Demands for Revision and Enforcement</a:t>
            </a:r>
          </a:p>
        </p:txBody>
      </p:sp>
      <p:sp>
        <p:nvSpPr>
          <p:cNvPr id="129" name="Shape 12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Political agitation in the successor states</a:t>
            </a:r>
            <a:endParaRPr sz="3000"/>
          </a:p>
          <a:p>
            <a:pPr lvl="0">
              <a:buBlip>
                <a:blip r:embed="rId2"/>
              </a:buBlip>
              <a:defRPr sz="1800"/>
            </a:pPr>
            <a:r>
              <a:rPr sz="3000"/>
              <a:t>German resentment of the treaty</a:t>
            </a:r>
            <a:endParaRPr sz="3000"/>
          </a:p>
          <a:p>
            <a:pPr lvl="0">
              <a:buBlip>
                <a:blip r:embed="rId2"/>
              </a:buBlip>
              <a:defRPr sz="1800"/>
            </a:pPr>
            <a:r>
              <a:rPr sz="3000"/>
              <a:t>French demands for enforcement of the treaty</a:t>
            </a:r>
          </a:p>
        </p:txBody>
      </p:sp>
      <p:sp>
        <p:nvSpPr>
          <p:cNvPr id="130" name="Shape 130"/>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
        <p:nvSpPr>
          <p:cNvPr id="243" name="Shape 243"/>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a:defRPr sz="1800">
                <a:solidFill>
                  <a:srgbClr val="000000"/>
                </a:solidFill>
              </a:defRPr>
            </a:pPr>
            <a:r>
              <a:rPr sz="1100">
                <a:latin typeface="Times New Roman (Headings)"/>
                <a:ea typeface="Times New Roman (Headings)"/>
                <a:cs typeface="Times New Roman (Headings)"/>
                <a:sym typeface="Times New Roman (Headings)"/>
              </a:rPr>
              <a:t>Stalin used intimidation and propaganda to support his drive to collectivize Soviet agriculture. Communist Party agitators led groups of peasants such as these to demand the seizure of the farms worked by the better-off and more successful farmers known as kulaks.</a:t>
            </a:r>
            <a:br>
              <a:rPr sz="1100">
                <a:latin typeface="Times New Roman (Headings)"/>
                <a:ea typeface="Times New Roman (Headings)"/>
                <a:cs typeface="Times New Roman (Headings)"/>
                <a:sym typeface="Times New Roman (Headings)"/>
              </a:rPr>
            </a:br>
            <a:r>
              <a:rPr sz="1100">
                <a:latin typeface="Times New Roman (Headings)"/>
                <a:ea typeface="Times New Roman (Headings)"/>
                <a:cs typeface="Times New Roman (Headings)"/>
                <a:sym typeface="Times New Roman (Headings)"/>
              </a:rPr>
              <a:t>AP/Wide World Photos</a:t>
            </a:r>
          </a:p>
        </p:txBody>
      </p:sp>
      <p:pic>
        <p:nvPicPr>
          <p:cNvPr id="244" name="AAAAUCE0.jpeg" descr="AAAAUCE0.jpg"/>
          <p:cNvPicPr/>
          <p:nvPr/>
        </p:nvPicPr>
        <p:blipFill>
          <a:blip r:embed="rId3">
            <a:extLst/>
          </a:blip>
          <a:stretch>
            <a:fillRect/>
          </a:stretch>
        </p:blipFill>
        <p:spPr>
          <a:xfrm>
            <a:off x="685800" y="228600"/>
            <a:ext cx="8477250" cy="5964238"/>
          </a:xfrm>
          <a:prstGeom prst="rect">
            <a:avLst/>
          </a:prstGeom>
          <a:ln w="12700">
            <a:miter lim="400000"/>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Purges</a:t>
            </a:r>
          </a:p>
        </p:txBody>
      </p:sp>
      <p:sp>
        <p:nvSpPr>
          <p:cNvPr id="249" name="Shape 24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Stalin, starting in 1933, gets rid of his enemies and opponents, both real and imagined, in the </a:t>
            </a:r>
            <a:r>
              <a:rPr sz="3000">
                <a:latin typeface="Verdana Bold"/>
                <a:ea typeface="Verdana Bold"/>
                <a:cs typeface="Verdana Bold"/>
                <a:sym typeface="Verdana Bold"/>
              </a:rPr>
              <a:t>Great Purges</a:t>
            </a:r>
            <a:endParaRPr sz="3000">
              <a:latin typeface="Verdana Bold"/>
              <a:ea typeface="Verdana Bold"/>
              <a:cs typeface="Verdana Bold"/>
              <a:sym typeface="Verdana Bold"/>
            </a:endParaRPr>
          </a:p>
          <a:p>
            <a:pPr lvl="0">
              <a:buBlip>
                <a:blip r:embed="rId2"/>
              </a:buBlip>
              <a:defRPr sz="1800"/>
            </a:pPr>
            <a:r>
              <a:rPr sz="3000"/>
              <a:t>The assassination of party chief </a:t>
            </a:r>
            <a:r>
              <a:rPr sz="3000">
                <a:latin typeface="Verdana Bold"/>
                <a:ea typeface="Verdana Bold"/>
                <a:cs typeface="Verdana Bold"/>
                <a:sym typeface="Verdana Bold"/>
              </a:rPr>
              <a:t>Sergei Kirov </a:t>
            </a:r>
            <a:r>
              <a:rPr sz="3000"/>
              <a:t>leads to the first purges</a:t>
            </a:r>
            <a:endParaRPr sz="3000"/>
          </a:p>
          <a:p>
            <a:pPr lvl="1" marL="742950" indent="-285750">
              <a:spcBef>
                <a:spcPts val="600"/>
              </a:spcBef>
              <a:buBlip>
                <a:blip r:embed="rId3"/>
              </a:buBlip>
              <a:defRPr sz="1800"/>
            </a:pPr>
            <a:r>
              <a:rPr sz="2600"/>
              <a:t>Kirov’s death still a mystery </a:t>
            </a:r>
            <a:endParaRPr sz="2600"/>
          </a:p>
          <a:p>
            <a:pPr lvl="1" marL="742950" indent="-285750">
              <a:spcBef>
                <a:spcPts val="600"/>
              </a:spcBef>
              <a:buBlip>
                <a:blip r:embed="rId3"/>
              </a:buBlip>
              <a:defRPr sz="1800"/>
            </a:pPr>
            <a:r>
              <a:rPr sz="2600"/>
              <a:t>Killed either by party opponents or perhaps by Stalin himself</a:t>
            </a:r>
          </a:p>
        </p:txBody>
      </p:sp>
      <p:sp>
        <p:nvSpPr>
          <p:cNvPr id="250" name="Shape 250"/>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Purges (cont.)</a:t>
            </a:r>
          </a:p>
        </p:txBody>
      </p:sp>
      <p:sp>
        <p:nvSpPr>
          <p:cNvPr id="253" name="Shape 25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Ex-high Soviet leader </a:t>
            </a:r>
            <a:r>
              <a:rPr sz="3000">
                <a:latin typeface="Verdana Bold"/>
                <a:ea typeface="Verdana Bold"/>
                <a:cs typeface="Verdana Bold"/>
                <a:sym typeface="Verdana Bold"/>
              </a:rPr>
              <a:t>Bukharin </a:t>
            </a:r>
            <a:r>
              <a:rPr sz="3000"/>
              <a:t>along with other members of the Politburo are executed</a:t>
            </a:r>
            <a:endParaRPr sz="3000"/>
          </a:p>
          <a:p>
            <a:pPr lvl="0">
              <a:buBlip>
                <a:blip r:embed="rId2"/>
              </a:buBlip>
              <a:defRPr sz="1800"/>
            </a:pPr>
            <a:r>
              <a:rPr sz="3000"/>
              <a:t>Millions of people (family members of government leaders, ordinary Soviet citizens, members of the military) are either executed or sent to labor camps</a:t>
            </a:r>
          </a:p>
        </p:txBody>
      </p:sp>
      <p:sp>
        <p:nvSpPr>
          <p:cNvPr id="254" name="Shape 254"/>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Purges (cont.)</a:t>
            </a:r>
          </a:p>
        </p:txBody>
      </p:sp>
      <p:sp>
        <p:nvSpPr>
          <p:cNvPr id="257" name="Shape 25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Stalin’s thirst for power and his paranoia caused the purges</a:t>
            </a:r>
            <a:endParaRPr sz="3000"/>
          </a:p>
          <a:p>
            <a:pPr lvl="0">
              <a:buBlip>
                <a:blip r:embed="rId2"/>
              </a:buBlip>
              <a:defRPr sz="1800"/>
            </a:pPr>
            <a:r>
              <a:rPr sz="3000"/>
              <a:t>Communist Party moves away from the philosophies of Lenin and other early Communist leaders</a:t>
            </a:r>
          </a:p>
        </p:txBody>
      </p:sp>
      <p:sp>
        <p:nvSpPr>
          <p:cNvPr id="258" name="Shape 258"/>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
        <p:nvSpPr>
          <p:cNvPr id="261" name="Shape 261"/>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defTabSz="768095">
              <a:defRPr sz="1800">
                <a:solidFill>
                  <a:srgbClr val="000000"/>
                </a:solidFill>
              </a:defRPr>
            </a:pPr>
            <a:r>
              <a:rPr sz="924">
                <a:solidFill>
                  <a:srgbClr val="482400"/>
                </a:solidFill>
                <a:latin typeface="Arial"/>
                <a:ea typeface="Arial"/>
                <a:cs typeface="Arial"/>
                <a:sym typeface="Arial"/>
              </a:rPr>
              <a:t>By the mid-1930s, Stalin’s purges had eliminated many leaders and other members from the Soviet Communist Party. This photograph of a meeting of a party congress in 1936 shows a number of the surviving leaders with Stalin, who sits fourth from the right in the front row. To his left is Vyacheslav Molotov, longtime foreign minister. The first person on the left in the front row is Nikita Khrushchev, who headed the Soviet Union in the late 1950s and early 1960s.</a:t>
            </a:r>
            <a:br>
              <a:rPr sz="924">
                <a:solidFill>
                  <a:srgbClr val="482400"/>
                </a:solidFill>
                <a:latin typeface="Arial"/>
                <a:ea typeface="Arial"/>
                <a:cs typeface="Arial"/>
                <a:sym typeface="Arial"/>
              </a:rPr>
            </a:br>
            <a:r>
              <a:rPr sz="924">
                <a:solidFill>
                  <a:srgbClr val="482400"/>
                </a:solidFill>
                <a:latin typeface="Arial"/>
                <a:ea typeface="Arial"/>
                <a:cs typeface="Arial"/>
                <a:sym typeface="Arial"/>
              </a:rPr>
              <a:t>Itar-Tass/Sovfoto/Eastfoto</a:t>
            </a:r>
          </a:p>
        </p:txBody>
      </p:sp>
      <p:pic>
        <p:nvPicPr>
          <p:cNvPr id="262" name="AAACMHU0.jpeg" descr="AAACMHU0.jpg"/>
          <p:cNvPicPr/>
          <p:nvPr/>
        </p:nvPicPr>
        <p:blipFill>
          <a:blip r:embed="rId3">
            <a:extLst/>
          </a:blip>
          <a:stretch>
            <a:fillRect/>
          </a:stretch>
        </p:blipFill>
        <p:spPr>
          <a:xfrm>
            <a:off x="731837" y="0"/>
            <a:ext cx="8335963" cy="6400800"/>
          </a:xfrm>
          <a:prstGeom prst="rect">
            <a:avLst/>
          </a:prstGeom>
          <a:ln w="12700">
            <a:miter lim="400000"/>
          </a:ln>
        </p:spPr>
      </p:pic>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Fascism in Italy</a:t>
            </a:r>
          </a:p>
        </p:txBody>
      </p:sp>
      <p:sp>
        <p:nvSpPr>
          <p:cNvPr id="267" name="Shape 26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Fascist governments were anti-Democratic, anti-Marxist, anti-Parliamentary, and frequently anti-Semitic</a:t>
            </a:r>
            <a:endParaRPr sz="3000"/>
          </a:p>
          <a:p>
            <a:pPr lvl="1" marL="742950" indent="-285750">
              <a:spcBef>
                <a:spcPts val="600"/>
              </a:spcBef>
              <a:buBlip>
                <a:blip r:embed="rId3"/>
              </a:buBlip>
              <a:defRPr sz="1800"/>
            </a:pPr>
            <a:r>
              <a:rPr sz="2600"/>
              <a:t>Rejected Liberalism</a:t>
            </a:r>
            <a:endParaRPr sz="2600"/>
          </a:p>
          <a:p>
            <a:pPr lvl="1" marL="742950" indent="-285750">
              <a:spcBef>
                <a:spcPts val="600"/>
              </a:spcBef>
              <a:buBlip>
                <a:blip r:embed="rId3"/>
              </a:buBlip>
              <a:defRPr sz="1800"/>
            </a:pPr>
            <a:r>
              <a:rPr sz="2600"/>
              <a:t>Dictatorial</a:t>
            </a:r>
            <a:endParaRPr sz="2600"/>
          </a:p>
          <a:p>
            <a:pPr lvl="0">
              <a:buBlip>
                <a:blip r:embed="rId2"/>
              </a:buBlip>
              <a:defRPr sz="1800"/>
            </a:pPr>
            <a:r>
              <a:rPr sz="3000"/>
              <a:t>Founded in Italy by Benito Mussolini (1883–1945)</a:t>
            </a:r>
          </a:p>
        </p:txBody>
      </p:sp>
      <p:sp>
        <p:nvSpPr>
          <p:cNvPr id="268" name="Shape 268"/>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Rise of Mussolini</a:t>
            </a:r>
          </a:p>
        </p:txBody>
      </p:sp>
      <p:sp>
        <p:nvSpPr>
          <p:cNvPr id="271" name="Shape 27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10438" indent="-310438" defTabSz="886968">
              <a:lnSpc>
                <a:spcPct val="90000"/>
              </a:lnSpc>
              <a:spcBef>
                <a:spcPts val="600"/>
              </a:spcBef>
              <a:buBlip>
                <a:blip r:embed="rId2"/>
              </a:buBlip>
              <a:defRPr sz="1800"/>
            </a:pPr>
            <a:r>
              <a:rPr sz="2716"/>
              <a:t>Italian </a:t>
            </a:r>
            <a:r>
              <a:rPr i="1" sz="2716"/>
              <a:t>Fasci Di Combattimento</a:t>
            </a:r>
            <a:r>
              <a:rPr sz="2716"/>
              <a:t>, “Bands of Combat,” founded in 1919 in Milan</a:t>
            </a:r>
            <a:endParaRPr sz="2716"/>
          </a:p>
          <a:p>
            <a:pPr lvl="1" marL="699340" indent="-255856" defTabSz="886968">
              <a:lnSpc>
                <a:spcPct val="90000"/>
              </a:lnSpc>
              <a:spcBef>
                <a:spcPts val="500"/>
              </a:spcBef>
              <a:buBlip>
                <a:blip r:embed="rId3"/>
              </a:buBlip>
              <a:defRPr sz="1800"/>
            </a:pPr>
            <a:r>
              <a:rPr sz="2328"/>
              <a:t>Mostly Italian war veterans who rejected Versailles</a:t>
            </a:r>
            <a:endParaRPr sz="2328"/>
          </a:p>
          <a:p>
            <a:pPr lvl="0" marL="310438" indent="-310438" defTabSz="886968">
              <a:lnSpc>
                <a:spcPct val="90000"/>
              </a:lnSpc>
              <a:spcBef>
                <a:spcPts val="600"/>
              </a:spcBef>
              <a:buBlip>
                <a:blip r:embed="rId2"/>
              </a:buBlip>
              <a:defRPr sz="1800"/>
            </a:pPr>
            <a:r>
              <a:rPr sz="2716"/>
              <a:t>Led by Mussolini</a:t>
            </a:r>
            <a:endParaRPr sz="2716"/>
          </a:p>
          <a:p>
            <a:pPr lvl="1" marL="699340" indent="-255856" defTabSz="886968">
              <a:lnSpc>
                <a:spcPct val="90000"/>
              </a:lnSpc>
              <a:spcBef>
                <a:spcPts val="500"/>
              </a:spcBef>
              <a:buBlip>
                <a:blip r:embed="rId3"/>
              </a:buBlip>
              <a:defRPr sz="1800"/>
            </a:pPr>
            <a:r>
              <a:rPr sz="2328"/>
              <a:t>A former socialist</a:t>
            </a:r>
            <a:endParaRPr sz="2328"/>
          </a:p>
          <a:p>
            <a:pPr lvl="1" marL="699340" indent="-255856" defTabSz="886968">
              <a:lnSpc>
                <a:spcPct val="90000"/>
              </a:lnSpc>
              <a:spcBef>
                <a:spcPts val="500"/>
              </a:spcBef>
              <a:buBlip>
                <a:blip r:embed="rId3"/>
              </a:buBlip>
              <a:defRPr sz="1800"/>
            </a:pPr>
            <a:r>
              <a:rPr sz="2328"/>
              <a:t>Broke with socialists in 1914, in order to support joining the war on the side of the Allies</a:t>
            </a:r>
            <a:endParaRPr sz="2328"/>
          </a:p>
          <a:p>
            <a:pPr lvl="1" marL="699340" indent="-255856" defTabSz="886968">
              <a:lnSpc>
                <a:spcPct val="90000"/>
              </a:lnSpc>
              <a:spcBef>
                <a:spcPts val="500"/>
              </a:spcBef>
              <a:buBlip>
                <a:blip r:embed="rId3"/>
              </a:buBlip>
              <a:defRPr sz="1800"/>
            </a:pPr>
            <a:r>
              <a:rPr sz="2328"/>
              <a:t>Nationalism replaced socialism in his personal pantheon</a:t>
            </a:r>
            <a:endParaRPr sz="2328"/>
          </a:p>
          <a:p>
            <a:pPr lvl="0" marL="310438" indent="-310438" defTabSz="886968">
              <a:lnSpc>
                <a:spcPct val="90000"/>
              </a:lnSpc>
              <a:spcBef>
                <a:spcPts val="600"/>
              </a:spcBef>
              <a:buBlip>
                <a:blip r:embed="rId2"/>
              </a:buBlip>
              <a:defRPr sz="1800"/>
            </a:pPr>
            <a:r>
              <a:rPr sz="2716"/>
              <a:t>Took advantage of postwar chaos</a:t>
            </a:r>
          </a:p>
        </p:txBody>
      </p:sp>
      <p:sp>
        <p:nvSpPr>
          <p:cNvPr id="272" name="Shape 272"/>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
        <p:nvSpPr>
          <p:cNvPr id="275" name="Shape 275"/>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a:defRPr sz="1800">
                <a:solidFill>
                  <a:srgbClr val="000000"/>
                </a:solidFill>
              </a:defRPr>
            </a:pPr>
            <a:r>
              <a:rPr sz="1100">
                <a:solidFill>
                  <a:srgbClr val="482400"/>
                </a:solidFill>
                <a:latin typeface="Arial"/>
                <a:ea typeface="Arial"/>
                <a:cs typeface="Arial"/>
                <a:sym typeface="Arial"/>
              </a:rPr>
              <a:t>Benito Mussolini became famous for bombastic public speeches delivered in settings surrounded by his Fascist followers and military supporters.</a:t>
            </a:r>
            <a:br>
              <a:rPr sz="1100">
                <a:solidFill>
                  <a:srgbClr val="482400"/>
                </a:solidFill>
                <a:latin typeface="Arial"/>
                <a:ea typeface="Arial"/>
                <a:cs typeface="Arial"/>
                <a:sym typeface="Arial"/>
              </a:rPr>
            </a:br>
            <a:r>
              <a:rPr sz="1100">
                <a:solidFill>
                  <a:srgbClr val="482400"/>
                </a:solidFill>
                <a:latin typeface="Arial"/>
                <a:ea typeface="Arial"/>
                <a:cs typeface="Arial"/>
                <a:sym typeface="Arial"/>
              </a:rPr>
              <a:t>AP Wide World Photos</a:t>
            </a:r>
          </a:p>
        </p:txBody>
      </p:sp>
      <p:pic>
        <p:nvPicPr>
          <p:cNvPr id="276" name="AAACYTP0.jpeg" descr="AAACYTP0.jpg"/>
          <p:cNvPicPr/>
          <p:nvPr/>
        </p:nvPicPr>
        <p:blipFill>
          <a:blip r:embed="rId3">
            <a:extLst/>
          </a:blip>
          <a:stretch>
            <a:fillRect/>
          </a:stretch>
        </p:blipFill>
        <p:spPr>
          <a:xfrm>
            <a:off x="685800" y="190500"/>
            <a:ext cx="8477250" cy="6134100"/>
          </a:xfrm>
          <a:prstGeom prst="rect">
            <a:avLst/>
          </a:prstGeom>
          <a:ln w="12700">
            <a:miter lim="400000"/>
          </a:ln>
        </p:spPr>
      </p:pic>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Early Fascist Organization</a:t>
            </a:r>
          </a:p>
        </p:txBody>
      </p:sp>
      <p:sp>
        <p:nvSpPr>
          <p:cNvPr id="281" name="Shape 28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Mussolini initially supported factory occupation and land seizures</a:t>
            </a:r>
            <a:endParaRPr sz="3000"/>
          </a:p>
          <a:p>
            <a:pPr lvl="0">
              <a:buBlip>
                <a:blip r:embed="rId2"/>
              </a:buBlip>
              <a:defRPr sz="1800"/>
            </a:pPr>
            <a:r>
              <a:rPr sz="3000"/>
              <a:t>He later came to realize that Italians were more interested in order than abstract ideas of justice</a:t>
            </a:r>
            <a:endParaRPr sz="3000"/>
          </a:p>
          <a:p>
            <a:pPr lvl="1" marL="742950" indent="-285750">
              <a:spcBef>
                <a:spcPts val="600"/>
              </a:spcBef>
              <a:buBlip>
                <a:blip r:embed="rId3"/>
              </a:buBlip>
              <a:defRPr sz="1800"/>
            </a:pPr>
            <a:r>
              <a:rPr sz="2600"/>
              <a:t>Formed local squads of terrorists to go after socialists and other perceived malcontents</a:t>
            </a:r>
            <a:endParaRPr sz="2600"/>
          </a:p>
          <a:p>
            <a:pPr lvl="1" marL="742950" indent="-285750">
              <a:spcBef>
                <a:spcPts val="600"/>
              </a:spcBef>
              <a:buBlip>
                <a:blip r:embed="rId3"/>
              </a:buBlip>
              <a:defRPr sz="1800"/>
            </a:pPr>
            <a:r>
              <a:rPr sz="2600"/>
              <a:t>Law enforcement ignored them</a:t>
            </a:r>
          </a:p>
        </p:txBody>
      </p:sp>
      <p:sp>
        <p:nvSpPr>
          <p:cNvPr id="282" name="Shape 282"/>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Early Fascist Organization (cont.)</a:t>
            </a:r>
          </a:p>
        </p:txBody>
      </p:sp>
      <p:sp>
        <p:nvSpPr>
          <p:cNvPr id="285" name="Shape 28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In 1921, Mussolini and 34 Fascists were elected to the government</a:t>
            </a:r>
            <a:endParaRPr sz="3000"/>
          </a:p>
          <a:p>
            <a:pPr lvl="0">
              <a:buBlip>
                <a:blip r:embed="rId2"/>
              </a:buBlip>
              <a:defRPr sz="1800"/>
            </a:pPr>
            <a:r>
              <a:rPr sz="3000"/>
              <a:t>The Black Shirt March</a:t>
            </a:r>
            <a:endParaRPr sz="3000"/>
          </a:p>
          <a:p>
            <a:pPr lvl="1" marL="742950" indent="-285750">
              <a:spcBef>
                <a:spcPts val="600"/>
              </a:spcBef>
              <a:buBlip>
                <a:blip r:embed="rId3"/>
              </a:buBlip>
              <a:defRPr sz="1800"/>
            </a:pPr>
            <a:r>
              <a:rPr sz="2600"/>
              <a:t>In October 1922, the Fascists marched on Rome</a:t>
            </a:r>
            <a:endParaRPr sz="2600"/>
          </a:p>
          <a:p>
            <a:pPr lvl="1" marL="742950" indent="-285750">
              <a:spcBef>
                <a:spcPts val="600"/>
              </a:spcBef>
              <a:buBlip>
                <a:blip r:embed="rId3"/>
              </a:buBlip>
              <a:defRPr sz="1800"/>
            </a:pPr>
            <a:r>
              <a:rPr sz="2600"/>
              <a:t>The Cabinet resigned in protest</a:t>
            </a:r>
            <a:endParaRPr sz="2600"/>
          </a:p>
          <a:p>
            <a:pPr lvl="0">
              <a:buBlip>
                <a:blip r:embed="rId2"/>
              </a:buBlip>
              <a:defRPr sz="1800"/>
            </a:pPr>
            <a:r>
              <a:rPr sz="3000"/>
              <a:t>On November 23, 1922 the king and Parliament granted Mussolini dictatorial power for one year</a:t>
            </a:r>
          </a:p>
        </p:txBody>
      </p:sp>
      <p:sp>
        <p:nvSpPr>
          <p:cNvPr id="286" name="Shape 286"/>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Postwar Economic Woes</a:t>
            </a:r>
          </a:p>
        </p:txBody>
      </p:sp>
      <p:sp>
        <p:nvSpPr>
          <p:cNvPr id="133" name="Shape 13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The war had damaged the economies of Europe’s old states</a:t>
            </a:r>
            <a:endParaRPr sz="3000"/>
          </a:p>
          <a:p>
            <a:pPr lvl="1" marL="742950" indent="-285750">
              <a:spcBef>
                <a:spcPts val="600"/>
              </a:spcBef>
              <a:buBlip>
                <a:blip r:embed="rId3"/>
              </a:buBlip>
              <a:defRPr sz="1800"/>
            </a:pPr>
            <a:r>
              <a:rPr sz="2600"/>
              <a:t>The loss of so many people was also a loss of producers and consumers</a:t>
            </a:r>
            <a:endParaRPr sz="2600"/>
          </a:p>
          <a:p>
            <a:pPr lvl="1" marL="742950" indent="-285750">
              <a:spcBef>
                <a:spcPts val="600"/>
              </a:spcBef>
              <a:buBlip>
                <a:blip r:embed="rId3"/>
              </a:buBlip>
              <a:defRPr sz="1800"/>
            </a:pPr>
            <a:r>
              <a:rPr sz="2600"/>
              <a:t>Every country had war debt, and no way to repay it</a:t>
            </a:r>
            <a:endParaRPr sz="2600"/>
          </a:p>
          <a:p>
            <a:pPr lvl="1" marL="742950" indent="-285750">
              <a:spcBef>
                <a:spcPts val="600"/>
              </a:spcBef>
              <a:buBlip>
                <a:blip r:embed="rId3"/>
              </a:buBlip>
              <a:defRPr sz="1800"/>
            </a:pPr>
            <a:r>
              <a:rPr sz="2600"/>
              <a:t>Losers also had to pay reparations</a:t>
            </a:r>
            <a:endParaRPr sz="2600"/>
          </a:p>
          <a:p>
            <a:pPr lvl="1" marL="742950" indent="-285750">
              <a:spcBef>
                <a:spcPts val="600"/>
              </a:spcBef>
              <a:buBlip>
                <a:blip r:embed="rId3"/>
              </a:buBlip>
              <a:defRPr sz="1800"/>
            </a:pPr>
            <a:r>
              <a:rPr sz="2600"/>
              <a:t>Industrial infrastructure had been destroyed</a:t>
            </a:r>
          </a:p>
        </p:txBody>
      </p:sp>
      <p:sp>
        <p:nvSpPr>
          <p:cNvPr id="134" name="Shape 134"/>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Shape 28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Fascists in Power</a:t>
            </a:r>
          </a:p>
        </p:txBody>
      </p:sp>
      <p:sp>
        <p:nvSpPr>
          <p:cNvPr id="289" name="Shape 28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Once in power, Mussolini moved cautiously</a:t>
            </a:r>
            <a:endParaRPr sz="3000"/>
          </a:p>
          <a:p>
            <a:pPr lvl="1" marL="742950" indent="-285750">
              <a:spcBef>
                <a:spcPts val="600"/>
              </a:spcBef>
              <a:buBlip>
                <a:blip r:embed="rId3"/>
              </a:buBlip>
              <a:defRPr sz="1800"/>
            </a:pPr>
            <a:r>
              <a:rPr sz="2600"/>
              <a:t>Changed election laws in 1924, so that the party which received the largest popular vote would have two-thirds of the seats in parliament</a:t>
            </a:r>
            <a:endParaRPr sz="2600"/>
          </a:p>
          <a:p>
            <a:pPr lvl="1" marL="742950" indent="-285750">
              <a:spcBef>
                <a:spcPts val="600"/>
              </a:spcBef>
              <a:buBlip>
                <a:blip r:embed="rId3"/>
              </a:buBlip>
              <a:defRPr sz="1800"/>
            </a:pPr>
            <a:r>
              <a:rPr sz="2600"/>
              <a:t>In the 1924 election, the Fascists won complete control of Parliament</a:t>
            </a:r>
            <a:endParaRPr sz="2600"/>
          </a:p>
          <a:p>
            <a:pPr lvl="1" marL="742950" indent="-285750">
              <a:spcBef>
                <a:spcPts val="600"/>
              </a:spcBef>
              <a:buBlip>
                <a:blip r:embed="rId3"/>
              </a:buBlip>
              <a:defRPr sz="1800"/>
            </a:pPr>
            <a:r>
              <a:rPr sz="2600"/>
              <a:t>By 1926, Mussolini was able to rule by decree</a:t>
            </a:r>
          </a:p>
        </p:txBody>
      </p:sp>
      <p:sp>
        <p:nvSpPr>
          <p:cNvPr id="290" name="Shape 290"/>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Fascists in Power (cont.)</a:t>
            </a:r>
          </a:p>
        </p:txBody>
      </p:sp>
      <p:sp>
        <p:nvSpPr>
          <p:cNvPr id="293" name="Shape 29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Violence and terror continued</a:t>
            </a:r>
            <a:endParaRPr sz="3000"/>
          </a:p>
          <a:p>
            <a:pPr lvl="1" marL="742950" indent="-285750">
              <a:spcBef>
                <a:spcPts val="600"/>
              </a:spcBef>
              <a:buBlip>
                <a:blip r:embed="rId3"/>
              </a:buBlip>
              <a:defRPr sz="1800"/>
            </a:pPr>
            <a:r>
              <a:rPr sz="2600"/>
              <a:t>Late 1924, Giacomo Matteotti, a socialist leader, was murdered</a:t>
            </a:r>
            <a:endParaRPr sz="2600"/>
          </a:p>
          <a:p>
            <a:pPr lvl="0">
              <a:buBlip>
                <a:blip r:embed="rId2"/>
              </a:buBlip>
              <a:defRPr sz="1800"/>
            </a:pPr>
            <a:r>
              <a:rPr sz="3000"/>
              <a:t>The Lateran Accord of 1929 made peace with the Vatican</a:t>
            </a:r>
          </a:p>
        </p:txBody>
      </p:sp>
      <p:sp>
        <p:nvSpPr>
          <p:cNvPr id="294" name="Shape 294"/>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Shape 296"/>
          <p:cNvSpPr/>
          <p:nvPr>
            <p:ph type="title" idx="4294967295"/>
          </p:nvPr>
        </p:nvSpPr>
        <p:spPr>
          <a:xfrm>
            <a:off x="1066800" y="228599"/>
            <a:ext cx="7772400" cy="1143002"/>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Weimar Republic</a:t>
            </a:r>
          </a:p>
        </p:txBody>
      </p:sp>
      <p:sp>
        <p:nvSpPr>
          <p:cNvPr id="297" name="Shape 297"/>
          <p:cNvSpPr/>
          <p:nvPr>
            <p:ph type="body" idx="4294967295"/>
          </p:nvPr>
        </p:nvSpPr>
        <p:spPr>
          <a:xfrm>
            <a:off x="1062037" y="1614487"/>
            <a:ext cx="7769226" cy="4113213"/>
          </a:xfrm>
          <a:prstGeom prst="rect">
            <a:avLst/>
          </a:prstGeom>
        </p:spPr>
        <p:txBody>
          <a:bodyPr lIns="0" tIns="0" rIns="0" bIns="0">
            <a:normAutofit fontScale="100000" lnSpcReduction="0"/>
          </a:bodyPr>
          <a:lstStyle/>
          <a:p>
            <a:pPr lvl="0" marL="244144" indent="-244144" defTabSz="813816">
              <a:lnSpc>
                <a:spcPct val="90000"/>
              </a:lnSpc>
              <a:spcBef>
                <a:spcPts val="500"/>
              </a:spcBef>
              <a:buBlip>
                <a:blip r:embed="rId2"/>
              </a:buBlip>
              <a:defRPr sz="1800"/>
            </a:pPr>
            <a:r>
              <a:rPr sz="2136"/>
              <a:t>The Constitution, while refreshingly liberal, was also fundamentally flawed, as it allowed small parties to gain seats easily</a:t>
            </a:r>
            <a:endParaRPr sz="2136"/>
          </a:p>
          <a:p>
            <a:pPr lvl="1" marL="602536" indent="-195628" defTabSz="813816">
              <a:lnSpc>
                <a:spcPct val="90000"/>
              </a:lnSpc>
              <a:spcBef>
                <a:spcPts val="400"/>
              </a:spcBef>
              <a:buBlip>
                <a:blip r:embed="rId3"/>
              </a:buBlip>
              <a:defRPr sz="1800"/>
            </a:pPr>
            <a:r>
              <a:rPr sz="1779"/>
              <a:t>The president was permitted to rule by decree in an emergency, permitting presidential dictatorship</a:t>
            </a:r>
            <a:endParaRPr sz="1779"/>
          </a:p>
          <a:p>
            <a:pPr lvl="0" marL="244144" indent="-244144" defTabSz="813816">
              <a:lnSpc>
                <a:spcPct val="90000"/>
              </a:lnSpc>
              <a:spcBef>
                <a:spcPts val="500"/>
              </a:spcBef>
              <a:buBlip>
                <a:blip r:embed="rId2"/>
              </a:buBlip>
              <a:defRPr sz="1800"/>
            </a:pPr>
            <a:r>
              <a:rPr sz="2136"/>
              <a:t>The republic also lacked broad popular support</a:t>
            </a:r>
            <a:endParaRPr sz="2136"/>
          </a:p>
          <a:p>
            <a:pPr lvl="1" marL="602536" indent="-195628" defTabSz="813816">
              <a:lnSpc>
                <a:spcPct val="90000"/>
              </a:lnSpc>
              <a:spcBef>
                <a:spcPts val="400"/>
              </a:spcBef>
              <a:buBlip>
                <a:blip r:embed="rId3"/>
              </a:buBlip>
              <a:defRPr sz="1800"/>
            </a:pPr>
            <a:r>
              <a:rPr sz="1779"/>
              <a:t>It was viewed as the government that had saddled Germany with the humiliation of the Versailles treaty</a:t>
            </a:r>
            <a:endParaRPr sz="1779"/>
          </a:p>
          <a:p>
            <a:pPr lvl="1" marL="602536" indent="-195628" defTabSz="813816">
              <a:lnSpc>
                <a:spcPct val="90000"/>
              </a:lnSpc>
              <a:spcBef>
                <a:spcPts val="400"/>
              </a:spcBef>
              <a:buBlip>
                <a:blip r:embed="rId3"/>
              </a:buBlip>
              <a:defRPr sz="1800"/>
            </a:pPr>
            <a:r>
              <a:rPr sz="1779"/>
              <a:t>In the early 20s there were a number of violent uprisings, but they failed</a:t>
            </a:r>
            <a:endParaRPr sz="1779"/>
          </a:p>
          <a:p>
            <a:pPr lvl="1" marL="602536" indent="-195628" defTabSz="813816">
              <a:lnSpc>
                <a:spcPct val="90000"/>
              </a:lnSpc>
              <a:spcBef>
                <a:spcPts val="400"/>
              </a:spcBef>
              <a:buBlip>
                <a:blip r:embed="rId3"/>
              </a:buBlip>
              <a:defRPr sz="1800"/>
            </a:pPr>
            <a:r>
              <a:rPr sz="1779"/>
              <a:t>There was massive inflation, due to the reparations imposed by the allies</a:t>
            </a:r>
            <a:endParaRPr sz="1779"/>
          </a:p>
          <a:p>
            <a:pPr lvl="1" marL="602536" indent="-195628" defTabSz="813816">
              <a:lnSpc>
                <a:spcPct val="90000"/>
              </a:lnSpc>
              <a:spcBef>
                <a:spcPts val="400"/>
              </a:spcBef>
              <a:buBlip>
                <a:blip r:embed="rId3"/>
              </a:buBlip>
              <a:defRPr sz="1800"/>
            </a:pPr>
            <a:r>
              <a:rPr sz="1779"/>
              <a:t>The invasion of the Ruhr caused the German people to resent the Weimar government even more</a:t>
            </a:r>
          </a:p>
        </p:txBody>
      </p:sp>
      <p:sp>
        <p:nvSpPr>
          <p:cNvPr id="298" name="Shape 298"/>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Shape 300"/>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
        <p:nvSpPr>
          <p:cNvPr id="301" name="Shape 301"/>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a:defRPr sz="1800">
                <a:solidFill>
                  <a:srgbClr val="000000"/>
                </a:solidFill>
              </a:defRPr>
            </a:pPr>
            <a:r>
              <a:rPr sz="1100">
                <a:solidFill>
                  <a:srgbClr val="482400"/>
                </a:solidFill>
                <a:latin typeface="Arial"/>
                <a:ea typeface="Arial"/>
                <a:cs typeface="Arial"/>
                <a:sym typeface="Arial"/>
              </a:rPr>
              <a:t>In 1923, Germany suffered from cataclysmic inflation. Paper money became worthless and people used it as fuel for kitchen stoves.</a:t>
            </a:r>
            <a:br>
              <a:rPr sz="1100">
                <a:solidFill>
                  <a:srgbClr val="482400"/>
                </a:solidFill>
                <a:latin typeface="Arial"/>
                <a:ea typeface="Arial"/>
                <a:cs typeface="Arial"/>
                <a:sym typeface="Arial"/>
              </a:rPr>
            </a:br>
            <a:r>
              <a:rPr sz="1100">
                <a:solidFill>
                  <a:srgbClr val="482400"/>
                </a:solidFill>
                <a:latin typeface="Arial"/>
                <a:ea typeface="Arial"/>
                <a:cs typeface="Arial"/>
                <a:sym typeface="Arial"/>
              </a:rPr>
              <a:t>Library of Congress</a:t>
            </a:r>
          </a:p>
        </p:txBody>
      </p:sp>
      <p:pic>
        <p:nvPicPr>
          <p:cNvPr id="302" name="AAAFSBE0.jpeg" descr="AAAFSBE0.jpg"/>
          <p:cNvPicPr/>
          <p:nvPr/>
        </p:nvPicPr>
        <p:blipFill>
          <a:blip r:embed="rId3">
            <a:extLst/>
          </a:blip>
          <a:stretch>
            <a:fillRect/>
          </a:stretch>
        </p:blipFill>
        <p:spPr>
          <a:xfrm>
            <a:off x="2503487" y="0"/>
            <a:ext cx="4746626" cy="6400800"/>
          </a:xfrm>
          <a:prstGeom prst="rect">
            <a:avLst/>
          </a:prstGeom>
          <a:ln w="12700">
            <a:miter lim="400000"/>
          </a:ln>
        </p:spPr>
      </p:pic>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Shape 30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Weimar Republic (cont.)</a:t>
            </a:r>
          </a:p>
        </p:txBody>
      </p:sp>
      <p:sp>
        <p:nvSpPr>
          <p:cNvPr id="307" name="Shape 30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19455" indent="-219455" defTabSz="877823">
              <a:lnSpc>
                <a:spcPct val="90000"/>
              </a:lnSpc>
              <a:spcBef>
                <a:spcPts val="400"/>
              </a:spcBef>
              <a:buBlip>
                <a:blip r:embed="rId2"/>
              </a:buBlip>
              <a:defRPr sz="1800"/>
            </a:pPr>
            <a:r>
              <a:rPr sz="1919"/>
              <a:t>Hitler and the Early Years of Nazism</a:t>
            </a:r>
            <a:endParaRPr sz="1727"/>
          </a:p>
          <a:p>
            <a:pPr lvl="1" marL="607724" indent="-168812" defTabSz="877823">
              <a:lnSpc>
                <a:spcPct val="90000"/>
              </a:lnSpc>
              <a:spcBef>
                <a:spcPts val="300"/>
              </a:spcBef>
              <a:buBlip>
                <a:blip r:embed="rId3"/>
              </a:buBlip>
              <a:defRPr sz="1800"/>
            </a:pPr>
            <a:r>
              <a:rPr sz="1536"/>
              <a:t>Adolf Hitler (1889–1945) made his first major appearance on the political scene in 1923. Along with a number of his followers, he attempted a </a:t>
            </a:r>
            <a:r>
              <a:rPr i="1" sz="1536"/>
              <a:t>putsch</a:t>
            </a:r>
            <a:r>
              <a:rPr sz="1536"/>
              <a:t>. Though it failed, and Hitler was imprisoned, it made him a hero to many Germans.</a:t>
            </a:r>
            <a:endParaRPr sz="1536"/>
          </a:p>
          <a:p>
            <a:pPr lvl="1" marL="607724" indent="-168812" defTabSz="877823">
              <a:lnSpc>
                <a:spcPct val="90000"/>
              </a:lnSpc>
              <a:spcBef>
                <a:spcPts val="300"/>
              </a:spcBef>
              <a:buBlip>
                <a:blip r:embed="rId3"/>
              </a:buBlip>
              <a:defRPr sz="1800"/>
            </a:pPr>
            <a:r>
              <a:rPr sz="1536"/>
              <a:t>Nazism was characterized by extreme nationalism, anti-Communism, and anti-Semitism</a:t>
            </a:r>
            <a:endParaRPr sz="1536"/>
          </a:p>
          <a:p>
            <a:pPr lvl="0" marL="219455" indent="-219455" defTabSz="877823">
              <a:lnSpc>
                <a:spcPct val="90000"/>
              </a:lnSpc>
              <a:spcBef>
                <a:spcPts val="400"/>
              </a:spcBef>
              <a:buBlip>
                <a:blip r:embed="rId2"/>
              </a:buBlip>
              <a:defRPr sz="1800"/>
            </a:pPr>
            <a:r>
              <a:rPr sz="1919"/>
              <a:t>The Stresemann Years</a:t>
            </a:r>
            <a:endParaRPr sz="1919"/>
          </a:p>
          <a:p>
            <a:pPr lvl="1" marL="607724" indent="-168812" defTabSz="877823">
              <a:lnSpc>
                <a:spcPct val="90000"/>
              </a:lnSpc>
              <a:spcBef>
                <a:spcPts val="300"/>
              </a:spcBef>
              <a:buBlip>
                <a:blip r:embed="rId3"/>
              </a:buBlip>
              <a:defRPr sz="1800"/>
            </a:pPr>
            <a:r>
              <a:rPr sz="1536"/>
              <a:t>In order to repair inflation, Chancellor Gustav Stresemann introduced a new German currency</a:t>
            </a:r>
            <a:endParaRPr sz="1536"/>
          </a:p>
          <a:p>
            <a:pPr lvl="1" marL="607724" indent="-168812" defTabSz="877823">
              <a:lnSpc>
                <a:spcPct val="90000"/>
              </a:lnSpc>
              <a:spcBef>
                <a:spcPts val="300"/>
              </a:spcBef>
              <a:buBlip>
                <a:blip r:embed="rId3"/>
              </a:buBlip>
              <a:defRPr sz="1800"/>
            </a:pPr>
            <a:r>
              <a:rPr sz="1536"/>
              <a:t>He also agreed to a new system of reparation payments in 1924, which helped to lower inflation</a:t>
            </a:r>
            <a:endParaRPr sz="1536"/>
          </a:p>
          <a:p>
            <a:pPr lvl="1" marL="607724" indent="-168812" defTabSz="877823">
              <a:lnSpc>
                <a:spcPct val="90000"/>
              </a:lnSpc>
              <a:spcBef>
                <a:spcPts val="300"/>
              </a:spcBef>
              <a:buBlip>
                <a:blip r:embed="rId3"/>
              </a:buBlip>
              <a:defRPr sz="1800"/>
            </a:pPr>
            <a:r>
              <a:rPr sz="1536"/>
              <a:t>In 1925, right after the French left the Ruhr, Field Marshal Paul von Hindenburg became president</a:t>
            </a:r>
            <a:endParaRPr sz="1536"/>
          </a:p>
          <a:p>
            <a:pPr lvl="0" marL="219455" indent="-219455" defTabSz="877823">
              <a:lnSpc>
                <a:spcPct val="90000"/>
              </a:lnSpc>
              <a:spcBef>
                <a:spcPts val="400"/>
              </a:spcBef>
              <a:buBlip>
                <a:blip r:embed="rId2"/>
              </a:buBlip>
              <a:defRPr sz="1800"/>
            </a:pPr>
            <a:r>
              <a:rPr sz="1919"/>
              <a:t>Locarno</a:t>
            </a:r>
            <a:endParaRPr sz="1727"/>
          </a:p>
          <a:p>
            <a:pPr lvl="1" marL="607724" indent="-168812" defTabSz="877823">
              <a:lnSpc>
                <a:spcPct val="90000"/>
              </a:lnSpc>
              <a:spcBef>
                <a:spcPts val="300"/>
              </a:spcBef>
              <a:buBlip>
                <a:blip r:embed="rId3"/>
              </a:buBlip>
              <a:defRPr sz="1800"/>
            </a:pPr>
            <a:r>
              <a:rPr sz="1536"/>
              <a:t>The 1925 Locarno Agreements helped to integrate Germany back into the European system</a:t>
            </a:r>
            <a:endParaRPr sz="1536"/>
          </a:p>
          <a:p>
            <a:pPr lvl="1" marL="607724" indent="-168812" defTabSz="877823">
              <a:lnSpc>
                <a:spcPct val="90000"/>
              </a:lnSpc>
              <a:spcBef>
                <a:spcPts val="300"/>
              </a:spcBef>
              <a:buBlip>
                <a:blip r:embed="rId3"/>
              </a:buBlip>
              <a:defRPr sz="1800"/>
            </a:pPr>
            <a:r>
              <a:rPr sz="1536"/>
              <a:t>However, its conciliatory outlook continued to alienate the German nationalist public</a:t>
            </a:r>
          </a:p>
        </p:txBody>
      </p:sp>
      <p:sp>
        <p:nvSpPr>
          <p:cNvPr id="308" name="Shape 308"/>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Germany: Depression </a:t>
            </a:r>
            <a:br>
              <a:rPr sz="4000">
                <a:solidFill>
                  <a:srgbClr val="482400"/>
                </a:solidFill>
              </a:rPr>
            </a:br>
            <a:r>
              <a:rPr sz="4000">
                <a:solidFill>
                  <a:srgbClr val="482400"/>
                </a:solidFill>
              </a:rPr>
              <a:t>and the Rise of the Nazis</a:t>
            </a:r>
          </a:p>
        </p:txBody>
      </p:sp>
      <p:sp>
        <p:nvSpPr>
          <p:cNvPr id="311" name="Shape 31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32613" indent="-332613" defTabSz="886968">
              <a:spcBef>
                <a:spcPts val="600"/>
              </a:spcBef>
              <a:buBlip>
                <a:blip r:embed="rId2"/>
              </a:buBlip>
              <a:defRPr sz="1800"/>
            </a:pPr>
            <a:r>
              <a:rPr sz="2910"/>
              <a:t>Unemployment reaches six million in 1932</a:t>
            </a:r>
            <a:endParaRPr sz="2910"/>
          </a:p>
          <a:p>
            <a:pPr lvl="0" marL="332613" indent="-332613" defTabSz="886968">
              <a:spcBef>
                <a:spcPts val="600"/>
              </a:spcBef>
              <a:buBlip>
                <a:blip r:embed="rId2"/>
              </a:buBlip>
              <a:defRPr sz="1800"/>
            </a:pPr>
            <a:r>
              <a:rPr sz="2910"/>
              <a:t>Parliamentary deadlock between Social Democrats and conservatives leads to the uprising of extreme political parties (Communists and Nazis)</a:t>
            </a:r>
            <a:endParaRPr sz="2910"/>
          </a:p>
          <a:p>
            <a:pPr lvl="0" marL="332613" indent="-332613" defTabSz="886968">
              <a:spcBef>
                <a:spcPts val="600"/>
              </a:spcBef>
              <a:buBlip>
                <a:blip r:embed="rId2"/>
              </a:buBlip>
              <a:defRPr sz="1800"/>
            </a:pPr>
            <a:r>
              <a:rPr sz="2910"/>
              <a:t>Nazi politics meant power and intimidation of the Social Democrats and Communists</a:t>
            </a:r>
          </a:p>
        </p:txBody>
      </p:sp>
      <p:sp>
        <p:nvSpPr>
          <p:cNvPr id="312" name="Shape 312"/>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4" name="Shape 314"/>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
        <p:nvSpPr>
          <p:cNvPr id="315" name="Shape 315"/>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a:defRPr sz="1800">
                <a:solidFill>
                  <a:srgbClr val="000000"/>
                </a:solidFill>
              </a:defRPr>
            </a:pPr>
            <a:r>
              <a:rPr sz="1100">
                <a:solidFill>
                  <a:srgbClr val="482400"/>
                </a:solidFill>
                <a:latin typeface="Arial"/>
                <a:ea typeface="Arial"/>
                <a:cs typeface="Arial"/>
                <a:sym typeface="Arial"/>
              </a:rPr>
              <a:t>During a Nazi Party rally in Nuremberg in 1927, Adolf Hitler stops his motorcade to receive the applause of the surrounding crowd. In the late 1920s, the Nazi movement was only one of many bringing strife to the Weimar Republic.</a:t>
            </a:r>
            <a:br>
              <a:rPr sz="1100">
                <a:solidFill>
                  <a:srgbClr val="482400"/>
                </a:solidFill>
                <a:latin typeface="Arial"/>
                <a:ea typeface="Arial"/>
                <a:cs typeface="Arial"/>
                <a:sym typeface="Arial"/>
              </a:rPr>
            </a:br>
            <a:r>
              <a:rPr sz="1100">
                <a:solidFill>
                  <a:srgbClr val="482400"/>
                </a:solidFill>
                <a:latin typeface="Arial"/>
                <a:ea typeface="Arial"/>
                <a:cs typeface="Arial"/>
                <a:sym typeface="Arial"/>
              </a:rPr>
              <a:t>Heinrich Hoffman/ Bildarchiv Preussischer Kulturbesitz</a:t>
            </a:r>
          </a:p>
        </p:txBody>
      </p:sp>
      <p:pic>
        <p:nvPicPr>
          <p:cNvPr id="316" name="AAAHLKJ0.jpeg" descr="AAAHLKJ0.jpg"/>
          <p:cNvPicPr/>
          <p:nvPr/>
        </p:nvPicPr>
        <p:blipFill>
          <a:blip r:embed="rId3">
            <a:extLst/>
          </a:blip>
          <a:stretch>
            <a:fillRect/>
          </a:stretch>
        </p:blipFill>
        <p:spPr>
          <a:xfrm>
            <a:off x="2092325" y="0"/>
            <a:ext cx="5568950" cy="6400800"/>
          </a:xfrm>
          <a:prstGeom prst="rect">
            <a:avLst/>
          </a:prstGeom>
          <a:ln w="12700">
            <a:miter lim="400000"/>
          </a:ln>
        </p:spPr>
      </p:pic>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
        <p:nvSpPr>
          <p:cNvPr id="321" name="Shape 321"/>
          <p:cNvSpPr/>
          <p:nvPr>
            <p:ph type="title" idx="4294967295"/>
          </p:nvPr>
        </p:nvSpPr>
        <p:spPr>
          <a:xfrm>
            <a:off x="3657600" y="2857500"/>
            <a:ext cx="2514600" cy="1143001"/>
          </a:xfrm>
          <a:prstGeom prst="rect">
            <a:avLst/>
          </a:prstGeom>
        </p:spPr>
        <p:txBody>
          <a:bodyPr lIns="0" tIns="0" rIns="0" bIns="0">
            <a:normAutofit fontScale="100000" lnSpcReduction="0"/>
          </a:bodyPr>
          <a:lstStyle/>
          <a:p>
            <a:pPr lvl="0" defTabSz="786384">
              <a:defRPr sz="1800">
                <a:solidFill>
                  <a:srgbClr val="000000"/>
                </a:solidFill>
              </a:defRPr>
            </a:pPr>
            <a:r>
              <a:rPr sz="946">
                <a:solidFill>
                  <a:srgbClr val="482400"/>
                </a:solidFill>
                <a:latin typeface="Arial"/>
                <a:ea typeface="Arial"/>
                <a:cs typeface="Arial"/>
                <a:sym typeface="Arial"/>
              </a:rPr>
              <a:t>Map 26–1 </a:t>
            </a:r>
            <a:r>
              <a:rPr sz="946">
                <a:solidFill>
                  <a:srgbClr val="482400"/>
                </a:solidFill>
                <a:latin typeface="Arial Bold"/>
                <a:ea typeface="Arial Bold"/>
                <a:cs typeface="Arial Bold"/>
                <a:sym typeface="Arial Bold"/>
              </a:rPr>
              <a:t>GERMANY’S WESTERN FRONTIER</a:t>
            </a:r>
            <a:r>
              <a:rPr sz="946">
                <a:solidFill>
                  <a:srgbClr val="482400"/>
                </a:solidFill>
                <a:latin typeface="Arial"/>
                <a:ea typeface="Arial"/>
                <a:cs typeface="Arial"/>
                <a:sym typeface="Arial"/>
              </a:rPr>
              <a:t> The French-Belgian-German border area between the two world wars was sensitive. Despite efforts to restrain tensions, there were persistent difficulties related to the Ruhr, Rhineland, Saar, and Eupen-Malmédy regions that required strong defenses.</a:t>
            </a:r>
          </a:p>
        </p:txBody>
      </p:sp>
      <p:pic>
        <p:nvPicPr>
          <p:cNvPr id="322" name="KNB27M01.jpeg" descr="KNB27M01.jpg"/>
          <p:cNvPicPr/>
          <p:nvPr/>
        </p:nvPicPr>
        <p:blipFill>
          <a:blip r:embed="rId3">
            <a:extLst/>
          </a:blip>
          <a:stretch>
            <a:fillRect/>
          </a:stretch>
        </p:blipFill>
        <p:spPr>
          <a:xfrm>
            <a:off x="3400425" y="0"/>
            <a:ext cx="2952750" cy="6400800"/>
          </a:xfrm>
          <a:prstGeom prst="rect">
            <a:avLst/>
          </a:prstGeom>
          <a:ln w="12700">
            <a:miter lim="400000"/>
          </a:ln>
        </p:spPr>
      </p:pic>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6" name="Shape 326"/>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
        <p:nvSpPr>
          <p:cNvPr id="327" name="Shape 327"/>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a:defRPr sz="1800">
                <a:solidFill>
                  <a:srgbClr val="000000"/>
                </a:solidFill>
              </a:defRPr>
            </a:pPr>
            <a:r>
              <a:rPr sz="1100">
                <a:latin typeface="Times New Roman (Headings)"/>
                <a:ea typeface="Times New Roman (Headings)"/>
                <a:cs typeface="Times New Roman (Headings)"/>
                <a:sym typeface="Times New Roman (Headings)"/>
              </a:rPr>
              <a:t>Leni Riefenstahl filming the 1936 Olympic Games in Berlin with Hitler on the reviewing stand.</a:t>
            </a:r>
            <a:br>
              <a:rPr sz="1100">
                <a:latin typeface="Times New Roman (Headings)"/>
                <a:ea typeface="Times New Roman (Headings)"/>
                <a:cs typeface="Times New Roman (Headings)"/>
                <a:sym typeface="Times New Roman (Headings)"/>
              </a:rPr>
            </a:br>
            <a:r>
              <a:rPr sz="1100">
                <a:latin typeface="Times New Roman (Headings)"/>
                <a:ea typeface="Times New Roman (Headings)"/>
                <a:cs typeface="Times New Roman (Headings)"/>
                <a:sym typeface="Times New Roman (Headings)"/>
              </a:rPr>
              <a:t>© Bettmann/CORBIS</a:t>
            </a:r>
          </a:p>
        </p:txBody>
      </p:sp>
      <p:pic>
        <p:nvPicPr>
          <p:cNvPr id="328" name="AADVAHU0.jpeg" descr="AADVAHU0.jpg"/>
          <p:cNvPicPr/>
          <p:nvPr/>
        </p:nvPicPr>
        <p:blipFill>
          <a:blip r:embed="rId3">
            <a:extLst/>
          </a:blip>
          <a:stretch>
            <a:fillRect/>
          </a:stretch>
        </p:blipFill>
        <p:spPr>
          <a:xfrm>
            <a:off x="685800" y="304800"/>
            <a:ext cx="8477250" cy="5754688"/>
          </a:xfrm>
          <a:prstGeom prst="rect">
            <a:avLst/>
          </a:prstGeom>
          <a:ln w="12700">
            <a:miter lim="400000"/>
          </a:ln>
        </p:spPr>
      </p:pic>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Hitler Comes to Power</a:t>
            </a:r>
          </a:p>
        </p:txBody>
      </p:sp>
      <p:sp>
        <p:nvSpPr>
          <p:cNvPr id="333" name="Shape 33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latin typeface="Verdana Bold"/>
                <a:ea typeface="Verdana Bold"/>
                <a:cs typeface="Verdana Bold"/>
                <a:sym typeface="Verdana Bold"/>
              </a:rPr>
              <a:t>President von Hindenburg</a:t>
            </a:r>
            <a:r>
              <a:rPr sz="3000"/>
              <a:t> – after eight months of trying to appease the Nazis without putting </a:t>
            </a:r>
            <a:r>
              <a:rPr sz="3000">
                <a:latin typeface="Verdana Bold"/>
                <a:ea typeface="Verdana Bold"/>
                <a:cs typeface="Verdana Bold"/>
                <a:sym typeface="Verdana Bold"/>
              </a:rPr>
              <a:t>Adolf Hitler</a:t>
            </a:r>
            <a:r>
              <a:rPr sz="3000"/>
              <a:t> in power, in January 1933, he names Hitler chancellor</a:t>
            </a:r>
            <a:endParaRPr sz="3000"/>
          </a:p>
          <a:p>
            <a:pPr lvl="0">
              <a:buBlip>
                <a:blip r:embed="rId2"/>
              </a:buBlip>
              <a:defRPr sz="1800"/>
            </a:pPr>
            <a:r>
              <a:rPr sz="3000"/>
              <a:t>Von Hindenburg appointed several Conservatives to the cabinet, including </a:t>
            </a:r>
            <a:r>
              <a:rPr sz="3000">
                <a:latin typeface="Verdana Bold"/>
                <a:ea typeface="Verdana Bold"/>
                <a:cs typeface="Verdana Bold"/>
                <a:sym typeface="Verdana Bold"/>
              </a:rPr>
              <a:t>Franz von Papen</a:t>
            </a:r>
            <a:r>
              <a:rPr sz="3000"/>
              <a:t>, as a way to attempt to control Hitler</a:t>
            </a:r>
          </a:p>
        </p:txBody>
      </p:sp>
      <p:sp>
        <p:nvSpPr>
          <p:cNvPr id="334" name="Shape 334"/>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Postwar Economic Woes (cont.)</a:t>
            </a:r>
          </a:p>
        </p:txBody>
      </p:sp>
      <p:sp>
        <p:nvSpPr>
          <p:cNvPr id="137" name="Shape 13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The new states had nothing to begin with</a:t>
            </a:r>
            <a:endParaRPr sz="3000"/>
          </a:p>
          <a:p>
            <a:pPr lvl="1" marL="742950" indent="-285750">
              <a:spcBef>
                <a:spcPts val="600"/>
              </a:spcBef>
              <a:buBlip>
                <a:blip r:embed="rId3"/>
              </a:buBlip>
              <a:defRPr sz="1800"/>
            </a:pPr>
            <a:r>
              <a:rPr sz="2600"/>
              <a:t>New borders separated factories from the resources they used</a:t>
            </a:r>
            <a:endParaRPr sz="2600"/>
          </a:p>
          <a:p>
            <a:pPr lvl="1" marL="742950" indent="-285750">
              <a:spcBef>
                <a:spcPts val="600"/>
              </a:spcBef>
              <a:buBlip>
                <a:blip r:embed="rId3"/>
              </a:buBlip>
              <a:defRPr sz="1800"/>
            </a:pPr>
            <a:r>
              <a:rPr sz="2600"/>
              <a:t>Railway systems were now split between multiple nations</a:t>
            </a:r>
            <a:endParaRPr sz="2600"/>
          </a:p>
          <a:p>
            <a:pPr lvl="0">
              <a:buBlip>
                <a:blip r:embed="rId2"/>
              </a:buBlip>
              <a:defRPr sz="1800"/>
            </a:pPr>
            <a:r>
              <a:rPr sz="3000"/>
              <a:t>The U.S. ceased to be dependent on European production</a:t>
            </a:r>
          </a:p>
        </p:txBody>
      </p:sp>
      <p:sp>
        <p:nvSpPr>
          <p:cNvPr id="138" name="Shape 138"/>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How Hitler Came to Power</a:t>
            </a:r>
          </a:p>
        </p:txBody>
      </p:sp>
      <p:sp>
        <p:nvSpPr>
          <p:cNvPr id="337" name="Shape 33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Blunders of conservative German politicians who hated the Weimer Republic put Hitler in charge</a:t>
            </a:r>
            <a:endParaRPr sz="3000"/>
          </a:p>
          <a:p>
            <a:pPr lvl="0">
              <a:buBlip>
                <a:blip r:embed="rId2"/>
              </a:buBlip>
              <a:defRPr sz="1800"/>
            </a:pPr>
            <a:r>
              <a:rPr sz="3000"/>
              <a:t>Hitler mastered techniques of mass politics and propaganda</a:t>
            </a:r>
          </a:p>
        </p:txBody>
      </p:sp>
      <p:sp>
        <p:nvSpPr>
          <p:cNvPr id="338" name="Shape 338"/>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How Hitler Came to Power (cont.)</a:t>
            </a:r>
          </a:p>
        </p:txBody>
      </p:sp>
      <p:sp>
        <p:nvSpPr>
          <p:cNvPr id="341" name="Shape 34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Support came not just from lower classes, but war veterans, farmers and the young (particularly hurt by the depression)</a:t>
            </a:r>
            <a:endParaRPr sz="3000"/>
          </a:p>
          <a:p>
            <a:pPr lvl="0">
              <a:buBlip>
                <a:blip r:embed="rId2"/>
              </a:buBlip>
              <a:defRPr sz="1800"/>
            </a:pPr>
            <a:r>
              <a:rPr sz="3000"/>
              <a:t>Technically, Hitler came to power through legal means</a:t>
            </a:r>
          </a:p>
        </p:txBody>
      </p:sp>
      <p:sp>
        <p:nvSpPr>
          <p:cNvPr id="342" name="Shape 342"/>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Hitler’s Consolidation of Power</a:t>
            </a:r>
          </a:p>
        </p:txBody>
      </p:sp>
      <p:sp>
        <p:nvSpPr>
          <p:cNvPr id="345" name="Shape 34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latin typeface="Verdana Bold"/>
                <a:ea typeface="Verdana Bold"/>
                <a:cs typeface="Verdana Bold"/>
                <a:sym typeface="Verdana Bold"/>
              </a:rPr>
              <a:t>Reichstag Fire </a:t>
            </a:r>
            <a:r>
              <a:rPr sz="3000"/>
              <a:t>– mentally ill communist burns down Reichstag; as a result Hitler issues </a:t>
            </a:r>
            <a:r>
              <a:rPr sz="3000">
                <a:latin typeface="Verdana Bold"/>
                <a:ea typeface="Verdana Bold"/>
                <a:cs typeface="Verdana Bold"/>
                <a:sym typeface="Verdana Bold"/>
              </a:rPr>
              <a:t>Article 48 </a:t>
            </a:r>
            <a:r>
              <a:rPr sz="3000"/>
              <a:t>– emergency decree suspending civil liberties and arresting suspected Communists</a:t>
            </a:r>
            <a:endParaRPr sz="3000"/>
          </a:p>
          <a:p>
            <a:pPr lvl="0">
              <a:buBlip>
                <a:blip r:embed="rId2"/>
              </a:buBlip>
              <a:defRPr sz="1800"/>
            </a:pPr>
            <a:r>
              <a:rPr sz="3000">
                <a:latin typeface="Verdana Bold"/>
                <a:ea typeface="Verdana Bold"/>
                <a:cs typeface="Verdana Bold"/>
                <a:sym typeface="Verdana Bold"/>
              </a:rPr>
              <a:t>The Enabling Act </a:t>
            </a:r>
            <a:r>
              <a:rPr sz="3000"/>
              <a:t>– permitted Hitler to rule by decree, giving him unlimited power</a:t>
            </a:r>
          </a:p>
        </p:txBody>
      </p:sp>
      <p:sp>
        <p:nvSpPr>
          <p:cNvPr id="346" name="Shape 346"/>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Shape 34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Hitler’s Consolidation of Power (cont.)</a:t>
            </a:r>
          </a:p>
        </p:txBody>
      </p:sp>
      <p:sp>
        <p:nvSpPr>
          <p:cNvPr id="349" name="Shape 349"/>
          <p:cNvSpPr/>
          <p:nvPr>
            <p:ph type="body" idx="4294967295"/>
          </p:nvPr>
        </p:nvSpPr>
        <p:spPr>
          <a:xfrm>
            <a:off x="1062037" y="1524000"/>
            <a:ext cx="7929563" cy="4727575"/>
          </a:xfrm>
          <a:prstGeom prst="rect">
            <a:avLst/>
          </a:prstGeom>
        </p:spPr>
        <p:txBody>
          <a:bodyPr lIns="0" tIns="0" rIns="0" bIns="0">
            <a:normAutofit fontScale="100000" lnSpcReduction="0"/>
          </a:bodyPr>
          <a:lstStyle/>
          <a:p>
            <a:pPr lvl="0" marL="331469" indent="-331469">
              <a:spcBef>
                <a:spcPts val="600"/>
              </a:spcBef>
              <a:buBlip>
                <a:blip r:embed="rId2"/>
              </a:buBlip>
              <a:defRPr sz="1800"/>
            </a:pPr>
            <a:r>
              <a:rPr sz="2900"/>
              <a:t>1933 – National Socialists the only legal party in Germany</a:t>
            </a:r>
            <a:endParaRPr sz="2900"/>
          </a:p>
          <a:p>
            <a:pPr lvl="0" marL="331469" indent="-331469">
              <a:spcBef>
                <a:spcPts val="600"/>
              </a:spcBef>
              <a:buBlip>
                <a:blip r:embed="rId2"/>
              </a:buBlip>
              <a:defRPr sz="1800"/>
            </a:pPr>
            <a:r>
              <a:rPr sz="2900"/>
              <a:t>Internal Nazi Party Purges – Hitler orders German army to kill </a:t>
            </a:r>
            <a:r>
              <a:rPr sz="2900">
                <a:latin typeface="Verdana Bold"/>
                <a:ea typeface="Verdana Bold"/>
                <a:cs typeface="Verdana Bold"/>
                <a:sym typeface="Verdana Bold"/>
              </a:rPr>
              <a:t>SA </a:t>
            </a:r>
            <a:r>
              <a:rPr sz="2900"/>
              <a:t>or storm troopers, including leader </a:t>
            </a:r>
            <a:r>
              <a:rPr sz="2900">
                <a:latin typeface="Verdana Bold"/>
                <a:ea typeface="Verdana Bold"/>
                <a:cs typeface="Verdana Bold"/>
                <a:sym typeface="Verdana Bold"/>
              </a:rPr>
              <a:t>Ernst Roehm, </a:t>
            </a:r>
            <a:r>
              <a:rPr sz="2900"/>
              <a:t>because they were becoming too popular</a:t>
            </a:r>
            <a:endParaRPr sz="2900"/>
          </a:p>
          <a:p>
            <a:pPr lvl="0" marL="331469" indent="-331469">
              <a:spcBef>
                <a:spcPts val="600"/>
              </a:spcBef>
              <a:buBlip>
                <a:blip r:embed="rId2"/>
              </a:buBlip>
              <a:defRPr sz="1800"/>
            </a:pPr>
            <a:r>
              <a:rPr sz="2900"/>
              <a:t>Hindenburg dies – Hitler names himself chancellor and president, making him sole ruler of Germany and Nazi Party</a:t>
            </a:r>
          </a:p>
        </p:txBody>
      </p:sp>
      <p:sp>
        <p:nvSpPr>
          <p:cNvPr id="350" name="Shape 350"/>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2" name="Shape 352"/>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
        <p:nvSpPr>
          <p:cNvPr id="353" name="Shape 353"/>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a:defRPr sz="1800">
                <a:solidFill>
                  <a:srgbClr val="000000"/>
                </a:solidFill>
              </a:defRPr>
            </a:pPr>
            <a:r>
              <a:rPr sz="1100">
                <a:latin typeface="Times New Roman (Headings)"/>
                <a:ea typeface="Times New Roman (Headings)"/>
                <a:cs typeface="Times New Roman (Headings)"/>
                <a:sym typeface="Times New Roman (Headings)"/>
              </a:rPr>
              <a:t>The </a:t>
            </a:r>
            <a:r>
              <a:rPr i="1" sz="1100">
                <a:latin typeface="Times New Roman (Headings)"/>
                <a:ea typeface="Times New Roman (Headings)"/>
                <a:cs typeface="Times New Roman (Headings)"/>
                <a:sym typeface="Times New Roman (Headings)"/>
              </a:rPr>
              <a:t>Reichstag </a:t>
            </a:r>
            <a:r>
              <a:rPr sz="1100">
                <a:latin typeface="Times New Roman (Headings)"/>
                <a:ea typeface="Times New Roman (Headings)"/>
                <a:cs typeface="Times New Roman (Headings)"/>
                <a:sym typeface="Times New Roman (Headings)"/>
              </a:rPr>
              <a:t>fire in 1933 provided Hitler with an excuse to consolidate his power.</a:t>
            </a:r>
            <a:br>
              <a:rPr sz="1100">
                <a:latin typeface="Times New Roman (Headings)"/>
                <a:ea typeface="Times New Roman (Headings)"/>
                <a:cs typeface="Times New Roman (Headings)"/>
                <a:sym typeface="Times New Roman (Headings)"/>
              </a:rPr>
            </a:br>
            <a:r>
              <a:rPr sz="1100">
                <a:latin typeface="Times New Roman (Headings)"/>
                <a:ea typeface="Times New Roman (Headings)"/>
                <a:cs typeface="Times New Roman (Headings)"/>
                <a:sym typeface="Times New Roman (Headings)"/>
              </a:rPr>
              <a:t>Bildarchiv Preussischer Kulturbesitz</a:t>
            </a:r>
          </a:p>
        </p:txBody>
      </p:sp>
      <p:pic>
        <p:nvPicPr>
          <p:cNvPr id="354" name="AAAHLKK0.jpeg" descr="AAAHLKK0.jpg"/>
          <p:cNvPicPr/>
          <p:nvPr/>
        </p:nvPicPr>
        <p:blipFill>
          <a:blip r:embed="rId3">
            <a:extLst/>
          </a:blip>
          <a:stretch>
            <a:fillRect/>
          </a:stretch>
        </p:blipFill>
        <p:spPr>
          <a:xfrm>
            <a:off x="2305050" y="0"/>
            <a:ext cx="5143500" cy="6400800"/>
          </a:xfrm>
          <a:prstGeom prst="rect">
            <a:avLst/>
          </a:prstGeom>
          <a:ln w="12700">
            <a:miter lim="400000"/>
          </a:ln>
        </p:spPr>
      </p:pic>
    </p:spTree>
  </p:cSld>
  <p:clrMapOvr>
    <a:masterClrMapping/>
  </p:clrMapOvr>
  <p:transitio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 name="Shape 35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Anti-Semitism and the Police State</a:t>
            </a:r>
          </a:p>
        </p:txBody>
      </p:sp>
      <p:sp>
        <p:nvSpPr>
          <p:cNvPr id="359" name="Shape 35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39470" indent="-339470" defTabSz="905255">
              <a:buBlip>
                <a:blip r:embed="rId2"/>
              </a:buBlip>
              <a:defRPr sz="1800"/>
            </a:pPr>
            <a:r>
              <a:rPr sz="2970">
                <a:latin typeface="Verdana Bold"/>
                <a:ea typeface="Verdana Bold"/>
                <a:cs typeface="Verdana Bold"/>
                <a:sym typeface="Verdana Bold"/>
              </a:rPr>
              <a:t>SS </a:t>
            </a:r>
            <a:r>
              <a:rPr sz="2970"/>
              <a:t>organization – commanded by </a:t>
            </a:r>
            <a:r>
              <a:rPr sz="2970">
                <a:latin typeface="Verdana Bold"/>
                <a:ea typeface="Verdana Bold"/>
                <a:cs typeface="Verdana Bold"/>
                <a:sym typeface="Verdana Bold"/>
              </a:rPr>
              <a:t>Heinrich Himmler</a:t>
            </a:r>
            <a:r>
              <a:rPr sz="2970"/>
              <a:t>, it became chief vehicle of police surveillance and carried out the purges</a:t>
            </a:r>
            <a:endParaRPr sz="2970"/>
          </a:p>
          <a:p>
            <a:pPr lvl="0" marL="339470" indent="-339470" defTabSz="905255">
              <a:buBlip>
                <a:blip r:embed="rId2"/>
              </a:buBlip>
              <a:defRPr sz="1800"/>
            </a:pPr>
            <a:r>
              <a:rPr sz="2970"/>
              <a:t>Attack on Jewish economic life – anti-Semitism based on biological racial theories leads to Nazis excluding Jews from civil service and boycotts of Jewish businesses and shops</a:t>
            </a:r>
          </a:p>
        </p:txBody>
      </p:sp>
      <p:sp>
        <p:nvSpPr>
          <p:cNvPr id="360" name="Shape 360"/>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Shape 36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Anti-Semitism and the Police State (cont.)</a:t>
            </a:r>
          </a:p>
        </p:txBody>
      </p:sp>
      <p:sp>
        <p:nvSpPr>
          <p:cNvPr id="363" name="Shape 36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latin typeface="Verdana Bold"/>
                <a:ea typeface="Verdana Bold"/>
                <a:cs typeface="Verdana Bold"/>
                <a:sym typeface="Verdana Bold"/>
              </a:rPr>
              <a:t>Nuremberg Laws </a:t>
            </a:r>
            <a:r>
              <a:rPr sz="3000"/>
              <a:t>– German Jews robbed of citizenship, prohibited from marrying non-Jews, and publicly humiliated</a:t>
            </a:r>
            <a:endParaRPr sz="3000"/>
          </a:p>
          <a:p>
            <a:pPr lvl="0">
              <a:buBlip>
                <a:blip r:embed="rId2"/>
              </a:buBlip>
              <a:defRPr sz="1800"/>
            </a:pPr>
            <a:r>
              <a:rPr b="1" i="1" sz="3000"/>
              <a:t>Kristallnacht </a:t>
            </a:r>
            <a:r>
              <a:rPr sz="3000"/>
              <a:t>– Jews were forbidden to be in business and thousands of Jewish stores and synagogues were destroyed; Jews were forced to pay for the clean-up</a:t>
            </a:r>
          </a:p>
        </p:txBody>
      </p:sp>
      <p:sp>
        <p:nvSpPr>
          <p:cNvPr id="364" name="Shape 364"/>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Shape 36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Anti-Semitism and the Police State (cont.)</a:t>
            </a:r>
          </a:p>
        </p:txBody>
      </p:sp>
      <p:sp>
        <p:nvSpPr>
          <p:cNvPr id="367" name="Shape 36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latin typeface="Verdana Bold"/>
                <a:ea typeface="Verdana Bold"/>
                <a:cs typeface="Verdana Bold"/>
                <a:sym typeface="Verdana Bold"/>
              </a:rPr>
              <a:t>The Final Solution </a:t>
            </a:r>
            <a:r>
              <a:rPr sz="3000"/>
              <a:t>– Jews forced into small ghettos, then taken to prison camps, and in 1941 and 1942, the Final Solution leads to the extermination of six million eastern European Jews</a:t>
            </a:r>
          </a:p>
        </p:txBody>
      </p:sp>
      <p:sp>
        <p:nvSpPr>
          <p:cNvPr id="368" name="Shape 368"/>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 name="Shape 370"/>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
        <p:nvSpPr>
          <p:cNvPr id="371" name="Shape 371"/>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a:defRPr sz="1800">
                <a:solidFill>
                  <a:srgbClr val="000000"/>
                </a:solidFill>
              </a:defRPr>
            </a:pPr>
            <a:r>
              <a:rPr sz="1100">
                <a:solidFill>
                  <a:srgbClr val="482400"/>
                </a:solidFill>
                <a:latin typeface="Arial"/>
                <a:ea typeface="Arial"/>
                <a:cs typeface="Arial"/>
                <a:sym typeface="Arial"/>
              </a:rPr>
              <a:t>Soon after seizing power, the Nazi government began harassing German Jewish businesses. Non-Jewish German citizens were urged not to buy merchandise from shops owned by Jews.</a:t>
            </a:r>
            <a:br>
              <a:rPr sz="1100">
                <a:solidFill>
                  <a:srgbClr val="482400"/>
                </a:solidFill>
                <a:latin typeface="Arial"/>
                <a:ea typeface="Arial"/>
                <a:cs typeface="Arial"/>
                <a:sym typeface="Arial"/>
              </a:rPr>
            </a:br>
            <a:r>
              <a:rPr sz="1100">
                <a:solidFill>
                  <a:srgbClr val="482400"/>
                </a:solidFill>
                <a:latin typeface="Arial"/>
                <a:ea typeface="Arial"/>
                <a:cs typeface="Arial"/>
                <a:sym typeface="Arial"/>
              </a:rPr>
              <a:t>Art Resource/Bildarchiv Preussischer Kulturbesitz</a:t>
            </a:r>
          </a:p>
        </p:txBody>
      </p:sp>
      <p:pic>
        <p:nvPicPr>
          <p:cNvPr id="372" name="AAACMHY0.jpeg" descr="AAACMHY0.jpg"/>
          <p:cNvPicPr/>
          <p:nvPr/>
        </p:nvPicPr>
        <p:blipFill>
          <a:blip r:embed="rId3">
            <a:extLst/>
          </a:blip>
          <a:stretch>
            <a:fillRect/>
          </a:stretch>
        </p:blipFill>
        <p:spPr>
          <a:xfrm>
            <a:off x="2565400" y="0"/>
            <a:ext cx="4622800" cy="6400800"/>
          </a:xfrm>
          <a:prstGeom prst="rect">
            <a:avLst/>
          </a:prstGeom>
          <a:ln w="12700">
            <a:miter lim="400000"/>
          </a:ln>
        </p:spPr>
      </p:pic>
    </p:spTree>
  </p:cSld>
  <p:clrMapOvr>
    <a:masterClrMapping/>
  </p:clrMapOvr>
  <p:transitio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6" name="Shape 37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Women in Nazi Germany</a:t>
            </a:r>
          </a:p>
        </p:txBody>
      </p:sp>
      <p:sp>
        <p:nvSpPr>
          <p:cNvPr id="377" name="Shape 37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Women were expected to breed strong sons and daughters to make a pure race of Germans</a:t>
            </a:r>
            <a:endParaRPr sz="3000"/>
          </a:p>
          <a:p>
            <a:pPr lvl="0">
              <a:buBlip>
                <a:blip r:embed="rId2"/>
              </a:buBlip>
              <a:defRPr sz="1800"/>
            </a:pPr>
            <a:r>
              <a:rPr sz="3000"/>
              <a:t>Jewish, Slavic, and Gypsy women were killed </a:t>
            </a:r>
          </a:p>
        </p:txBody>
      </p:sp>
      <p:sp>
        <p:nvSpPr>
          <p:cNvPr id="378" name="Shape 378"/>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Stock Market Crash</a:t>
            </a:r>
          </a:p>
        </p:txBody>
      </p:sp>
      <p:sp>
        <p:nvSpPr>
          <p:cNvPr id="141" name="Shape 14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lnSpc>
                <a:spcPct val="90000"/>
              </a:lnSpc>
              <a:buBlip>
                <a:blip r:embed="rId2"/>
              </a:buBlip>
              <a:defRPr sz="1800"/>
            </a:pPr>
            <a:r>
              <a:rPr sz="3000"/>
              <a:t>Americans take money out of European investments and put them into booming stock market in 1928</a:t>
            </a:r>
            <a:endParaRPr sz="3000"/>
          </a:p>
          <a:p>
            <a:pPr lvl="0">
              <a:lnSpc>
                <a:spcPct val="90000"/>
              </a:lnSpc>
              <a:buBlip>
                <a:blip r:embed="rId2"/>
              </a:buBlip>
              <a:defRPr sz="1800"/>
            </a:pPr>
            <a:r>
              <a:rPr sz="3000"/>
              <a:t>Stock market crashes in 1929 as a result of virtually unregulated financial speculation</a:t>
            </a:r>
            <a:endParaRPr sz="3000"/>
          </a:p>
          <a:p>
            <a:pPr lvl="0">
              <a:lnSpc>
                <a:spcPct val="90000"/>
              </a:lnSpc>
              <a:buBlip>
                <a:blip r:embed="rId2"/>
              </a:buBlip>
              <a:defRPr sz="1800"/>
            </a:pPr>
            <a:r>
              <a:rPr sz="3000"/>
              <a:t>People cannot pay back loans to banks and many banks collapse</a:t>
            </a:r>
            <a:endParaRPr sz="3000"/>
          </a:p>
          <a:p>
            <a:pPr lvl="0">
              <a:lnSpc>
                <a:spcPct val="90000"/>
              </a:lnSpc>
              <a:buBlip>
                <a:blip r:embed="rId2"/>
              </a:buBlip>
              <a:defRPr sz="1800"/>
            </a:pPr>
            <a:r>
              <a:rPr sz="3000"/>
              <a:t>Little money invested in Europe</a:t>
            </a:r>
          </a:p>
        </p:txBody>
      </p:sp>
      <p:sp>
        <p:nvSpPr>
          <p:cNvPr id="142" name="Shape 142"/>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0" name="Shape 38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Women in Nazi Germany (cont.)</a:t>
            </a:r>
          </a:p>
        </p:txBody>
      </p:sp>
      <p:sp>
        <p:nvSpPr>
          <p:cNvPr id="381" name="Shape 38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Women who bore weak children were sterilized, killed, or forced to have abortions</a:t>
            </a:r>
            <a:endParaRPr sz="3000"/>
          </a:p>
          <a:p>
            <a:pPr lvl="0">
              <a:buBlip>
                <a:blip r:embed="rId2"/>
              </a:buBlip>
              <a:defRPr sz="1800"/>
            </a:pPr>
            <a:r>
              <a:rPr sz="3000"/>
              <a:t>Motherhood was emphasized, but women were encouraged to work, especially as educators teaching the young about Nazi philosophy</a:t>
            </a:r>
          </a:p>
        </p:txBody>
      </p:sp>
      <p:sp>
        <p:nvSpPr>
          <p:cNvPr id="382" name="Shape 382"/>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4" name="Shape 384"/>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
        <p:nvSpPr>
          <p:cNvPr id="385" name="Shape 385"/>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a:defRPr sz="1800">
                <a:solidFill>
                  <a:srgbClr val="000000"/>
                </a:solidFill>
              </a:defRPr>
            </a:pPr>
            <a:r>
              <a:rPr sz="1100">
                <a:solidFill>
                  <a:srgbClr val="482400"/>
                </a:solidFill>
                <a:latin typeface="Arial"/>
                <a:ea typeface="Arial"/>
                <a:cs typeface="Arial"/>
                <a:sym typeface="Arial"/>
              </a:rPr>
              <a:t>This Soviet poster illustrates the role of women in communist society as key players in industrial and agricultural development and progress. This differs greatly from the traditional role assigned to women in Nazi ideology.</a:t>
            </a:r>
            <a:br>
              <a:rPr sz="1100">
                <a:solidFill>
                  <a:srgbClr val="482400"/>
                </a:solidFill>
                <a:latin typeface="Arial"/>
                <a:ea typeface="Arial"/>
                <a:cs typeface="Arial"/>
                <a:sym typeface="Arial"/>
              </a:rPr>
            </a:br>
            <a:r>
              <a:rPr sz="1100">
                <a:solidFill>
                  <a:srgbClr val="482400"/>
                </a:solidFill>
                <a:latin typeface="Arial"/>
                <a:ea typeface="Arial"/>
                <a:cs typeface="Arial"/>
                <a:sym typeface="Arial"/>
              </a:rPr>
              <a:t>CORBIS/Bettmann © Swim Inc./CORBIS</a:t>
            </a:r>
          </a:p>
        </p:txBody>
      </p:sp>
      <p:pic>
        <p:nvPicPr>
          <p:cNvPr id="386" name="AADEXBC0.jpeg" descr="AADEXBC0.jpg"/>
          <p:cNvPicPr/>
          <p:nvPr/>
        </p:nvPicPr>
        <p:blipFill>
          <a:blip r:embed="rId3">
            <a:extLst/>
          </a:blip>
          <a:stretch>
            <a:fillRect/>
          </a:stretch>
        </p:blipFill>
        <p:spPr>
          <a:xfrm>
            <a:off x="2633662" y="0"/>
            <a:ext cx="4529138" cy="6400800"/>
          </a:xfrm>
          <a:prstGeom prst="rect">
            <a:avLst/>
          </a:prstGeom>
          <a:ln w="12700">
            <a:miter lim="400000"/>
          </a:ln>
        </p:spPr>
      </p:pic>
    </p:spTree>
  </p:cSld>
  <p:clrMapOvr>
    <a:masterClrMapping/>
  </p:clrMapOvr>
  <p:transitio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0" name="Shape 390"/>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
        <p:nvSpPr>
          <p:cNvPr id="391" name="Shape 391"/>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a:defRPr sz="1800">
                <a:solidFill>
                  <a:srgbClr val="000000"/>
                </a:solidFill>
              </a:defRPr>
            </a:pPr>
            <a:r>
              <a:rPr sz="1100">
                <a:solidFill>
                  <a:srgbClr val="482400"/>
                </a:solidFill>
                <a:latin typeface="Arial Bold"/>
                <a:ea typeface="Arial Bold"/>
                <a:cs typeface="Arial Bold"/>
                <a:sym typeface="Arial Bold"/>
              </a:rPr>
              <a:t>The Nazi Party Rally </a:t>
            </a:r>
            <a:r>
              <a:rPr sz="1100">
                <a:solidFill>
                  <a:srgbClr val="482400"/>
                </a:solidFill>
                <a:latin typeface="Arial"/>
                <a:ea typeface="Arial"/>
                <a:cs typeface="Arial"/>
                <a:sym typeface="Arial"/>
              </a:rPr>
              <a:t>Young women were enthusiastic supporters among the crowd extending the Nazi salute in a 1938 rally. </a:t>
            </a:r>
            <a:br>
              <a:rPr sz="1100">
                <a:solidFill>
                  <a:srgbClr val="482400"/>
                </a:solidFill>
                <a:latin typeface="Arial"/>
                <a:ea typeface="Arial"/>
                <a:cs typeface="Arial"/>
                <a:sym typeface="Arial"/>
              </a:rPr>
            </a:br>
            <a:r>
              <a:rPr sz="1100">
                <a:solidFill>
                  <a:srgbClr val="482400"/>
                </a:solidFill>
                <a:latin typeface="Arial"/>
                <a:ea typeface="Arial"/>
                <a:cs typeface="Arial"/>
                <a:sym typeface="Arial"/>
              </a:rPr>
              <a:t>Bildarchiv Preussischer Kulturbesitz</a:t>
            </a:r>
          </a:p>
        </p:txBody>
      </p:sp>
      <p:pic>
        <p:nvPicPr>
          <p:cNvPr id="392" name="AAAHLKN0.jpeg" descr="AAAHLKN0.jpg"/>
          <p:cNvPicPr/>
          <p:nvPr/>
        </p:nvPicPr>
        <p:blipFill>
          <a:blip r:embed="rId3">
            <a:extLst/>
          </a:blip>
          <a:stretch>
            <a:fillRect/>
          </a:stretch>
        </p:blipFill>
        <p:spPr>
          <a:xfrm>
            <a:off x="685800" y="655637"/>
            <a:ext cx="8477250" cy="5211763"/>
          </a:xfrm>
          <a:prstGeom prst="rect">
            <a:avLst/>
          </a:prstGeom>
          <a:ln w="12700">
            <a:miter lim="400000"/>
          </a:ln>
        </p:spPr>
      </p:pic>
    </p:spTree>
  </p:cSld>
  <p:clrMapOvr>
    <a:masterClrMapping/>
  </p:clrMapOvr>
  <p:transitio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Shape 39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Nazi Economic Policy</a:t>
            </a:r>
          </a:p>
        </p:txBody>
      </p:sp>
      <p:sp>
        <p:nvSpPr>
          <p:cNvPr id="397" name="Shape 39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Hitler’s oppressive regime received support because he swiftly ended the depression in Germany</a:t>
            </a:r>
            <a:endParaRPr sz="3000"/>
          </a:p>
          <a:p>
            <a:pPr lvl="0">
              <a:buBlip>
                <a:blip r:embed="rId2"/>
              </a:buBlip>
              <a:defRPr sz="1800"/>
            </a:pPr>
            <a:r>
              <a:rPr sz="3000"/>
              <a:t>People would sacrifice all political and civil liberty and limit private exercise of capital in order to prepare for war and aggression</a:t>
            </a:r>
          </a:p>
        </p:txBody>
      </p:sp>
      <p:sp>
        <p:nvSpPr>
          <p:cNvPr id="398" name="Shape 398"/>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0" name="Shape 40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Nazi Economic Policy (cont.)</a:t>
            </a:r>
          </a:p>
        </p:txBody>
      </p:sp>
      <p:sp>
        <p:nvSpPr>
          <p:cNvPr id="401" name="Shape 40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Massive public works programs </a:t>
            </a:r>
            <a:endParaRPr sz="3000"/>
          </a:p>
          <a:p>
            <a:pPr lvl="0">
              <a:buBlip>
                <a:blip r:embed="rId2"/>
              </a:buBlip>
              <a:defRPr sz="1800"/>
            </a:pPr>
            <a:r>
              <a:rPr sz="3000"/>
              <a:t>Renunciation of the Treaty of Versailles leads Hitler to appoint </a:t>
            </a:r>
            <a:r>
              <a:rPr sz="3000">
                <a:latin typeface="Verdana Bold"/>
                <a:ea typeface="Verdana Bold"/>
                <a:cs typeface="Verdana Bold"/>
                <a:sym typeface="Verdana Bold"/>
              </a:rPr>
              <a:t>Hermann Goring </a:t>
            </a:r>
            <a:r>
              <a:rPr sz="3000"/>
              <a:t>to undertake a four-year plan to prepare the army and economy for war</a:t>
            </a:r>
            <a:endParaRPr sz="3000"/>
          </a:p>
          <a:p>
            <a:pPr lvl="0">
              <a:buBlip>
                <a:blip r:embed="rId2"/>
              </a:buBlip>
              <a:defRPr sz="1800"/>
            </a:pPr>
            <a:r>
              <a:rPr sz="3000"/>
              <a:t>Trade unions crushed and outlawed</a:t>
            </a:r>
          </a:p>
        </p:txBody>
      </p:sp>
      <p:sp>
        <p:nvSpPr>
          <p:cNvPr id="402" name="Shape 402"/>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4" name="Shape 40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Eastern Europe</a:t>
            </a:r>
          </a:p>
        </p:txBody>
      </p:sp>
      <p:sp>
        <p:nvSpPr>
          <p:cNvPr id="405" name="Shape 40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36042" indent="-336042" defTabSz="896111">
              <a:lnSpc>
                <a:spcPct val="90000"/>
              </a:lnSpc>
              <a:buBlip>
                <a:blip r:embed="rId2"/>
              </a:buBlip>
              <a:defRPr sz="1800"/>
            </a:pPr>
            <a:r>
              <a:rPr sz="2940"/>
              <a:t>The fall of the Eastern Empire created a number of new states</a:t>
            </a:r>
            <a:endParaRPr sz="2940"/>
          </a:p>
          <a:p>
            <a:pPr lvl="1" marL="728091" indent="-280035" defTabSz="896111">
              <a:lnSpc>
                <a:spcPct val="90000"/>
              </a:lnSpc>
              <a:spcBef>
                <a:spcPts val="600"/>
              </a:spcBef>
              <a:buBlip>
                <a:blip r:embed="rId3"/>
              </a:buBlip>
              <a:defRPr sz="1800"/>
            </a:pPr>
            <a:r>
              <a:rPr sz="2548"/>
              <a:t>The question became, could those who had previously been powerless rule competently?</a:t>
            </a:r>
            <a:endParaRPr sz="2548"/>
          </a:p>
          <a:p>
            <a:pPr lvl="0" marL="336042" indent="-336042" defTabSz="896111">
              <a:lnSpc>
                <a:spcPct val="90000"/>
              </a:lnSpc>
              <a:buBlip>
                <a:blip r:embed="rId2"/>
              </a:buBlip>
              <a:defRPr sz="1800"/>
            </a:pPr>
            <a:r>
              <a:rPr sz="2940"/>
              <a:t>Economic and Ethnic Pressures</a:t>
            </a:r>
            <a:endParaRPr sz="2940"/>
          </a:p>
          <a:p>
            <a:pPr lvl="1" marL="728091" indent="-280035" defTabSz="896111">
              <a:lnSpc>
                <a:spcPct val="90000"/>
              </a:lnSpc>
              <a:spcBef>
                <a:spcPts val="600"/>
              </a:spcBef>
              <a:buBlip>
                <a:blip r:embed="rId3"/>
              </a:buBlip>
              <a:defRPr sz="1800"/>
            </a:pPr>
            <a:r>
              <a:rPr sz="2548"/>
              <a:t>All of the new states except Czechoslovakia depended on foreign loans</a:t>
            </a:r>
            <a:endParaRPr sz="2548"/>
          </a:p>
          <a:p>
            <a:pPr lvl="1" marL="728091" indent="-280035" defTabSz="896111">
              <a:lnSpc>
                <a:spcPct val="90000"/>
              </a:lnSpc>
              <a:spcBef>
                <a:spcPts val="600"/>
              </a:spcBef>
              <a:buBlip>
                <a:blip r:embed="rId3"/>
              </a:buBlip>
              <a:defRPr sz="1800"/>
            </a:pPr>
            <a:r>
              <a:rPr sz="2548"/>
              <a:t>All of the new states except Czechoslovakia fell under authoritarian ethnic rule</a:t>
            </a:r>
          </a:p>
        </p:txBody>
      </p:sp>
      <p:sp>
        <p:nvSpPr>
          <p:cNvPr id="406" name="Shape 406"/>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8" name="Shape 40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Poland</a:t>
            </a:r>
          </a:p>
        </p:txBody>
      </p:sp>
      <p:sp>
        <p:nvSpPr>
          <p:cNvPr id="409" name="Shape 40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Restored after 130 years of being ruled by its neighbors; nationalism was not sufficient to overcome regional differences</a:t>
            </a:r>
            <a:endParaRPr sz="3000"/>
          </a:p>
          <a:p>
            <a:pPr lvl="0">
              <a:buBlip>
                <a:blip r:embed="rId2"/>
              </a:buBlip>
              <a:defRPr sz="1800"/>
            </a:pPr>
            <a:r>
              <a:rPr sz="3000"/>
              <a:t>In 1926, Marshal Josef Pilsudski (1867–1935) carried out a coup.</a:t>
            </a:r>
          </a:p>
        </p:txBody>
      </p:sp>
      <p:sp>
        <p:nvSpPr>
          <p:cNvPr id="410" name="Shape 410"/>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2" name="Shape 41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Czechoslovakia</a:t>
            </a:r>
          </a:p>
        </p:txBody>
      </p:sp>
      <p:sp>
        <p:nvSpPr>
          <p:cNvPr id="413" name="Shape 413"/>
          <p:cNvSpPr/>
          <p:nvPr>
            <p:ph type="body" idx="4294967295"/>
          </p:nvPr>
        </p:nvSpPr>
        <p:spPr>
          <a:xfrm>
            <a:off x="1062037" y="1524000"/>
            <a:ext cx="7769226" cy="4727575"/>
          </a:xfrm>
          <a:prstGeom prst="rect">
            <a:avLst/>
          </a:prstGeom>
        </p:spPr>
        <p:txBody>
          <a:bodyPr lIns="0" tIns="0" rIns="0" bIns="0">
            <a:normAutofit fontScale="100000" lnSpcReduction="0"/>
          </a:bodyPr>
          <a:lstStyle>
            <a:lvl1pPr>
              <a:buBlip>
                <a:blip r:embed="rId2"/>
              </a:buBlip>
            </a:lvl1pPr>
            <a:lvl2pPr marL="742950" indent="-285750">
              <a:spcBef>
                <a:spcPts val="600"/>
              </a:spcBef>
              <a:buBlip>
                <a:blip r:embed="rId3"/>
              </a:buBlip>
              <a:defRPr sz="2600"/>
            </a:lvl2pPr>
          </a:lstStyle>
          <a:p>
            <a:pPr lvl="0">
              <a:defRPr sz="1800"/>
            </a:pPr>
            <a:r>
              <a:rPr sz="3000"/>
              <a:t>Czechoslovakia was fortunate enough to have a gifted leader in Thomas Masaryk</a:t>
            </a:r>
            <a:endParaRPr sz="3000"/>
          </a:p>
          <a:p>
            <a:pPr lvl="1">
              <a:defRPr sz="1800"/>
            </a:pPr>
            <a:r>
              <a:rPr sz="2600"/>
              <a:t>The country worked well until the 1930s, when German nationalists looked to Hitler and he annexed the Sudetenland while the world watched</a:t>
            </a:r>
          </a:p>
        </p:txBody>
      </p:sp>
      <p:sp>
        <p:nvSpPr>
          <p:cNvPr id="414" name="Shape 414"/>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6" name="Shape 41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Hungary</a:t>
            </a:r>
          </a:p>
        </p:txBody>
      </p:sp>
      <p:sp>
        <p:nvSpPr>
          <p:cNvPr id="417" name="Shape 41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After the war, there was a short-lived Communist Republic</a:t>
            </a:r>
            <a:endParaRPr sz="3000"/>
          </a:p>
          <a:p>
            <a:pPr lvl="0">
              <a:buBlip>
                <a:blip r:embed="rId2"/>
              </a:buBlip>
              <a:defRPr sz="1800"/>
            </a:pPr>
            <a:r>
              <a:rPr sz="3000"/>
              <a:t>Following the fall of the Communists, an aristocratic government ruled</a:t>
            </a:r>
          </a:p>
        </p:txBody>
      </p:sp>
      <p:sp>
        <p:nvSpPr>
          <p:cNvPr id="418" name="Shape 418"/>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Shape 42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Austria</a:t>
            </a:r>
          </a:p>
        </p:txBody>
      </p:sp>
      <p:sp>
        <p:nvSpPr>
          <p:cNvPr id="421" name="Shape 42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Throughout the 20s there was dissention in Parliament between the Social Democrats and the Christian Socialists</a:t>
            </a:r>
            <a:endParaRPr sz="3000"/>
          </a:p>
          <a:p>
            <a:pPr lvl="0">
              <a:buBlip>
                <a:blip r:embed="rId2"/>
              </a:buBlip>
              <a:defRPr sz="1800"/>
            </a:pPr>
            <a:r>
              <a:rPr sz="3000"/>
              <a:t>By the 1930s, the Christian Socialists had control, until the Nazis annexed Austria in 1938</a:t>
            </a:r>
          </a:p>
        </p:txBody>
      </p:sp>
      <p:sp>
        <p:nvSpPr>
          <p:cNvPr id="422" name="Shape 422"/>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End of Reparations</a:t>
            </a:r>
          </a:p>
        </p:txBody>
      </p:sp>
      <p:sp>
        <p:nvSpPr>
          <p:cNvPr id="145" name="Shape 14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As German economy worsens, American president </a:t>
            </a:r>
            <a:r>
              <a:rPr sz="3000">
                <a:latin typeface="Verdana Bold"/>
                <a:ea typeface="Verdana Bold"/>
                <a:cs typeface="Verdana Bold"/>
                <a:sym typeface="Verdana Bold"/>
              </a:rPr>
              <a:t>Herbert Hoover</a:t>
            </a:r>
            <a:r>
              <a:rPr sz="3000"/>
              <a:t> announces a one-year moratorium on all payments of international debts</a:t>
            </a:r>
            <a:endParaRPr sz="3000"/>
          </a:p>
          <a:p>
            <a:pPr lvl="0">
              <a:buBlip>
                <a:blip r:embed="rId2"/>
              </a:buBlip>
              <a:defRPr sz="1800"/>
            </a:pPr>
            <a:r>
              <a:rPr sz="3000"/>
              <a:t>The Lausanne Conference in 1932 effectively ends reparations</a:t>
            </a:r>
          </a:p>
        </p:txBody>
      </p:sp>
      <p:sp>
        <p:nvSpPr>
          <p:cNvPr id="146" name="Shape 146"/>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4" name="Shape 42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Southeastern Europe: </a:t>
            </a:r>
            <a:br>
              <a:rPr sz="4000">
                <a:solidFill>
                  <a:srgbClr val="482400"/>
                </a:solidFill>
              </a:rPr>
            </a:br>
            <a:r>
              <a:rPr sz="4000">
                <a:solidFill>
                  <a:srgbClr val="482400"/>
                </a:solidFill>
              </a:rPr>
              <a:t>Royal Dictatorships</a:t>
            </a:r>
          </a:p>
        </p:txBody>
      </p:sp>
      <p:sp>
        <p:nvSpPr>
          <p:cNvPr id="425" name="Shape 42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Serbs and Croats clashed in Yugoslavia</a:t>
            </a:r>
            <a:endParaRPr sz="3000"/>
          </a:p>
          <a:p>
            <a:pPr lvl="0">
              <a:buBlip>
                <a:blip r:embed="rId2"/>
              </a:buBlip>
              <a:defRPr sz="1800"/>
            </a:pPr>
            <a:r>
              <a:rPr sz="3000"/>
              <a:t>Violence between ethnic nationalists led to royal dictatorship in 1929 under King Alexander I, a Serb</a:t>
            </a:r>
            <a:endParaRPr sz="3000"/>
          </a:p>
          <a:p>
            <a:pPr lvl="0">
              <a:buBlip>
                <a:blip r:embed="rId2"/>
              </a:buBlip>
              <a:defRPr sz="1800"/>
            </a:pPr>
            <a:r>
              <a:rPr sz="3000"/>
              <a:t>Royal dictatorships were also established in Romania, Bulgaria, and Greece</a:t>
            </a:r>
          </a:p>
        </p:txBody>
      </p:sp>
      <p:sp>
        <p:nvSpPr>
          <p:cNvPr id="426" name="Shape 426"/>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
        <p:nvSpPr>
          <p:cNvPr id="149" name="Shape 149"/>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a:defRPr sz="1800">
                <a:solidFill>
                  <a:srgbClr val="000000"/>
                </a:solidFill>
              </a:defRPr>
            </a:pPr>
            <a:r>
              <a:rPr sz="1100">
                <a:solidFill>
                  <a:srgbClr val="482400"/>
                </a:solidFill>
                <a:latin typeface="Arial"/>
                <a:ea typeface="Arial"/>
                <a:cs typeface="Arial"/>
                <a:sym typeface="Arial"/>
              </a:rPr>
              <a:t>The French invasion of the German Ruhr (1923) began a crisis that brought strikes and rampant inflation in Germany. Here French troops have commandeered a German locomotive during one of the strikes.</a:t>
            </a:r>
            <a:br>
              <a:rPr sz="1100">
                <a:solidFill>
                  <a:srgbClr val="482400"/>
                </a:solidFill>
                <a:latin typeface="Arial"/>
                <a:ea typeface="Arial"/>
                <a:cs typeface="Arial"/>
                <a:sym typeface="Arial"/>
              </a:rPr>
            </a:br>
            <a:r>
              <a:rPr sz="1100">
                <a:solidFill>
                  <a:srgbClr val="482400"/>
                </a:solidFill>
                <a:latin typeface="Arial"/>
                <a:ea typeface="Arial"/>
                <a:cs typeface="Arial"/>
                <a:sym typeface="Arial"/>
              </a:rPr>
              <a:t>UPI/CORBIS/Bettmann</a:t>
            </a:r>
          </a:p>
        </p:txBody>
      </p:sp>
      <p:pic>
        <p:nvPicPr>
          <p:cNvPr id="150" name="AAAHKET0.jpeg" descr="AAAHKET0.jpg"/>
          <p:cNvPicPr/>
          <p:nvPr/>
        </p:nvPicPr>
        <p:blipFill>
          <a:blip r:embed="rId3">
            <a:extLst/>
          </a:blip>
          <a:stretch>
            <a:fillRect/>
          </a:stretch>
        </p:blipFill>
        <p:spPr>
          <a:xfrm>
            <a:off x="685800" y="457200"/>
            <a:ext cx="8477250" cy="5522913"/>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Problems in the Agriculture</a:t>
            </a:r>
          </a:p>
        </p:txBody>
      </p:sp>
      <p:sp>
        <p:nvSpPr>
          <p:cNvPr id="155" name="Shape 15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20039" indent="-320039">
              <a:lnSpc>
                <a:spcPct val="90000"/>
              </a:lnSpc>
              <a:spcBef>
                <a:spcPts val="600"/>
              </a:spcBef>
              <a:buBlip>
                <a:blip r:embed="rId2"/>
              </a:buBlip>
              <a:defRPr sz="1800"/>
            </a:pPr>
            <a:r>
              <a:rPr sz="2800"/>
              <a:t>Collapse of grain prices means lower incomes for European farmers</a:t>
            </a:r>
            <a:endParaRPr sz="2800"/>
          </a:p>
          <a:p>
            <a:pPr lvl="0" marL="320039" indent="-320039">
              <a:lnSpc>
                <a:spcPct val="90000"/>
              </a:lnSpc>
              <a:spcBef>
                <a:spcPts val="600"/>
              </a:spcBef>
              <a:buBlip>
                <a:blip r:embed="rId2"/>
              </a:buBlip>
              <a:defRPr sz="1800"/>
            </a:pPr>
            <a:r>
              <a:rPr sz="2800"/>
              <a:t>Large estates in Eastern Europe broken up into small inefficient farms</a:t>
            </a:r>
            <a:endParaRPr sz="2800"/>
          </a:p>
          <a:p>
            <a:pPr lvl="0" marL="320039" indent="-320039">
              <a:lnSpc>
                <a:spcPct val="90000"/>
              </a:lnSpc>
              <a:spcBef>
                <a:spcPts val="600"/>
              </a:spcBef>
              <a:buBlip>
                <a:blip r:embed="rId2"/>
              </a:buBlip>
              <a:defRPr sz="1800"/>
            </a:pPr>
            <a:r>
              <a:rPr sz="2800"/>
              <a:t>People in Asia, South America, and Africa could no longer afford to buy finished goods from industrial Europe</a:t>
            </a:r>
            <a:endParaRPr sz="2800"/>
          </a:p>
          <a:p>
            <a:pPr lvl="0" marL="320039" indent="-320039">
              <a:lnSpc>
                <a:spcPct val="90000"/>
              </a:lnSpc>
              <a:spcBef>
                <a:spcPts val="600"/>
              </a:spcBef>
              <a:buBlip>
                <a:blip r:embed="rId2"/>
              </a:buBlip>
              <a:defRPr sz="1800"/>
            </a:pPr>
            <a:r>
              <a:rPr sz="2800"/>
              <a:t>Commodity production outstripped world demand, leading to vast unemployment and an increased depression</a:t>
            </a:r>
          </a:p>
        </p:txBody>
      </p:sp>
      <p:sp>
        <p:nvSpPr>
          <p:cNvPr id="156" name="Shape 156"/>
          <p:cNvSpPr/>
          <p:nvPr/>
        </p:nvSpPr>
        <p:spPr>
          <a:xfrm>
            <a:off x="2743200" y="6705600"/>
            <a:ext cx="4267200" cy="1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600">
                <a:solidFill>
                  <a:srgbClr val="482400"/>
                </a:solidFill>
                <a:latin typeface="Arial"/>
                <a:ea typeface="Arial"/>
                <a:cs typeface="Arial"/>
                <a:sym typeface="Arial"/>
              </a:defRPr>
            </a:lvl1pPr>
          </a:lstStyle>
          <a:p>
            <a:pPr lvl="0">
              <a:defRPr sz="1800">
                <a:solidFill>
                  <a:srgbClr val="000000"/>
                </a:solidFill>
              </a:defRPr>
            </a:pPr>
            <a:r>
              <a:rPr sz="600">
                <a:solidFill>
                  <a:srgbClr val="482400"/>
                </a:solidFill>
              </a:rPr>
              <a:t>Copyright © 2010 Pearson Education, Inc., Upper Saddle River, NJ 07458. All rights reserved.</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DFD6C3"/>
      </a:accent1>
      <a:accent2>
        <a:srgbClr val="D69B80"/>
      </a:accent2>
      <a:accent3>
        <a:srgbClr val="8F8F8F"/>
      </a:accent3>
      <a:accent4>
        <a:srgbClr val="707070"/>
      </a:accent4>
      <a:accent5>
        <a:srgbClr val="EBE6DC"/>
      </a:accent5>
      <a:accent6>
        <a:srgbClr val="C28C74"/>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FD6C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DFD6C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DFD6C3"/>
      </a:accent1>
      <a:accent2>
        <a:srgbClr val="D69B80"/>
      </a:accent2>
      <a:accent3>
        <a:srgbClr val="8F8F8F"/>
      </a:accent3>
      <a:accent4>
        <a:srgbClr val="707070"/>
      </a:accent4>
      <a:accent5>
        <a:srgbClr val="EBE6DC"/>
      </a:accent5>
      <a:accent6>
        <a:srgbClr val="C28C74"/>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FD6C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DFD6C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