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August 1945, the United States exploded atomic bombs on the Japanese cities of Hiroshima and Nagasaki. A week later Japan surrendered. Without the bombs the United States would almost certainly have had to invade Japan, and tens of thousands of Americans would have been killed. Still, the decision to use the bomb remains controversial.</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CORBIS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lvl="0"/>
          </a:p>
        </p:txBody>
      </p:sp>
      <p:sp>
        <p:nvSpPr>
          <p:cNvPr id="241" name="Shape 24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the battle of Stalingrad, Russian troops contested every street and building. Although the city was all but destroyed in the fighting and Russian casualties were enormous, the German army in the east never recovered from the defeat it suffered there.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Hulton Archives/Getty Images, Inc.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lvl="0"/>
          </a:p>
        </p:txBody>
      </p:sp>
      <p:sp>
        <p:nvSpPr>
          <p:cNvPr id="249" name="Shape 24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28–4 </a:t>
            </a:r>
            <a:r>
              <a:rPr sz="1200">
                <a:latin typeface="Arial Bold"/>
                <a:ea typeface="Arial Bold"/>
                <a:cs typeface="Arial Bold"/>
                <a:sym typeface="Arial Bold"/>
              </a:rPr>
              <a:t>NORTH AFRICAN CAMPAIGNS, 1942–1945</a:t>
            </a:r>
            <a:r>
              <a:rPr sz="1200">
                <a:latin typeface="Arial"/>
                <a:ea typeface="Arial"/>
                <a:cs typeface="Arial"/>
                <a:sym typeface="Arial"/>
              </a:rPr>
              <a:t> Control of North Africa would give the Allies access to Europe from the south. The map illustrates this theater of the war from Morocco to Egypt and the Suez Canal.</a:t>
            </a: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lvl="0"/>
          </a:p>
        </p:txBody>
      </p:sp>
      <p:sp>
        <p:nvSpPr>
          <p:cNvPr id="254" name="Shape 25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Rosie the Riveter was one of the best known symbols of the U.S. war effort in World War II. Printed by permission of the Norman Rockwell Family Agency. </a:t>
            </a:r>
            <a:endParaRPr sz="1200">
              <a:latin typeface="Calibri"/>
              <a:ea typeface="Calibri"/>
              <a:cs typeface="Calibri"/>
              <a:sym typeface="Calibri"/>
            </a:endParaRPr>
          </a:p>
          <a:p>
            <a:pPr lvl="0">
              <a:lnSpc>
                <a:spcPct val="100000"/>
              </a:lnSpc>
              <a:defRPr sz="1800"/>
            </a:pPr>
            <a:endParaRPr sz="500">
              <a:latin typeface="Calibri"/>
              <a:ea typeface="Calibri"/>
              <a:cs typeface="Calibri"/>
              <a:sym typeface="Calibri"/>
            </a:endParaRPr>
          </a:p>
          <a:p>
            <a:pPr lvl="0">
              <a:lnSpc>
                <a:spcPct val="100000"/>
              </a:lnSpc>
              <a:defRPr sz="1800"/>
            </a:pPr>
            <a:r>
              <a:rPr sz="500">
                <a:latin typeface="Arial"/>
                <a:ea typeface="Arial"/>
                <a:cs typeface="Arial"/>
                <a:sym typeface="Arial"/>
              </a:rPr>
              <a:t>Copyright © 1943 the Norman Rockwell Family Entities</a:t>
            </a:r>
            <a:endParaRPr sz="5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lvl="0"/>
          </a:p>
        </p:txBody>
      </p:sp>
      <p:sp>
        <p:nvSpPr>
          <p:cNvPr id="265" name="Shape 265"/>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American soldiers land at Omaha Beach in Normandy on D-Day, June 6, 1944.</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Courtesy of the Library of Congress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lvl="0"/>
          </a:p>
        </p:txBody>
      </p:sp>
      <p:sp>
        <p:nvSpPr>
          <p:cNvPr id="270" name="Shape 27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28–5 </a:t>
            </a:r>
            <a:r>
              <a:rPr sz="1200">
                <a:latin typeface="Arial Bold"/>
                <a:ea typeface="Arial Bold"/>
                <a:cs typeface="Arial Bold"/>
                <a:sym typeface="Arial Bold"/>
              </a:rPr>
              <a:t>DEFEAT OF THE AXIS IN EUROPE, 1942–1945</a:t>
            </a:r>
            <a:r>
              <a:rPr sz="1200">
                <a:latin typeface="Arial"/>
                <a:ea typeface="Arial"/>
                <a:cs typeface="Arial"/>
                <a:sym typeface="Arial"/>
              </a:rPr>
              <a:t> Here are some of the major steps in the progress toward Allied victory against Axis Europe. From the south through Italy, the west through France, and the east through Russia, the Allies gradually conquered the Continent to bring the war in Europe to a close.</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lvl="0"/>
          </a:p>
        </p:txBody>
      </p:sp>
      <p:sp>
        <p:nvSpPr>
          <p:cNvPr id="278" name="Shape 27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28–6 </a:t>
            </a:r>
            <a:r>
              <a:rPr sz="1200">
                <a:latin typeface="Arial Bold"/>
                <a:ea typeface="Arial Bold"/>
                <a:cs typeface="Arial Bold"/>
                <a:sym typeface="Arial Bold"/>
              </a:rPr>
              <a:t>WORLD WAR II IN THE PACIFIC</a:t>
            </a:r>
            <a:r>
              <a:rPr sz="1200">
                <a:latin typeface="Arial"/>
                <a:ea typeface="Arial"/>
                <a:cs typeface="Arial"/>
                <a:sym typeface="Arial"/>
              </a:rPr>
              <a:t> As in Europe, the Pacific war involved Allied recapture of areas that had been quickly taken earlier by the enemy. The enormous area represented by the map shows the initial expansion of Japanese holdings to cover half the Pacific and its islands, as well as huge sections of eastern Asia, and the long struggle to push the Japanese back to their homeland and defeat them by the summer of 1945.</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lvl="0"/>
          </a:p>
        </p:txBody>
      </p:sp>
      <p:sp>
        <p:nvSpPr>
          <p:cNvPr id="295" name="Shape 295"/>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World War II resulted in the near-total destruction of the Jews of Europe, victims of the Holocaust spawned by Hitler’s racial theories of the superiority and inferiority of particular ethnic groups. Hitler placed special emphasis on the need to exterminate the Jews, to whom he attributed particular wickedness. This picture shows Hungarian Jewish women, after “disinfection” and head shaving, marching to the concentration or death camp at Auschwitz-Birkenau, Poland.</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Library of Congress/Photo by Bernhard Walter; Source: National Archives and Records Administration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lvl="0"/>
          </a:p>
        </p:txBody>
      </p:sp>
      <p:sp>
        <p:nvSpPr>
          <p:cNvPr id="300" name="Shape 30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28–7 </a:t>
            </a:r>
            <a:r>
              <a:rPr sz="1200">
                <a:latin typeface="Arial Bold"/>
                <a:ea typeface="Arial Bold"/>
                <a:cs typeface="Arial Bold"/>
                <a:sym typeface="Arial Bold"/>
              </a:rPr>
              <a:t>THE HOLOCAUST</a:t>
            </a:r>
            <a:r>
              <a:rPr sz="1200">
                <a:latin typeface="Arial"/>
                <a:ea typeface="Arial"/>
                <a:cs typeface="Arial"/>
                <a:sym typeface="Arial"/>
              </a:rPr>
              <a:t> The Nazi policy of ethnic cleansing—targeting Jews, Gypsies, political dissidents, and “social deviants”—began with imprisoning them in concentration camps, but by 1943 the </a:t>
            </a:r>
            <a:r>
              <a:rPr i="1" sz="1200">
                <a:latin typeface="Arial"/>
                <a:ea typeface="Arial"/>
                <a:cs typeface="Arial"/>
                <a:sym typeface="Arial"/>
              </a:rPr>
              <a:t>Endlösung</a:t>
            </a:r>
            <a:r>
              <a:rPr sz="1200">
                <a:latin typeface="Arial"/>
                <a:ea typeface="Arial"/>
                <a:cs typeface="Arial"/>
                <a:sym typeface="Arial"/>
              </a:rPr>
              <a:t>, or Final Solution, called for the systematic extermination of “undersirables.”</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lvl="0"/>
          </a:p>
        </p:txBody>
      </p:sp>
      <p:sp>
        <p:nvSpPr>
          <p:cNvPr id="305" name="Shape 305"/>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Male inmates, emaciated and freezing, at a German concentration camp in 1945.</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Library of Congress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lvl="0"/>
          </a:p>
        </p:txBody>
      </p:sp>
      <p:sp>
        <p:nvSpPr>
          <p:cNvPr id="313" name="Shape 31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Bombing of Cologne. The Allied campaign of aerial bombardment did terrible damage to German cities. This photograph shows the devastation it delivered to the city of Cologne on the Rhine.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United States Signal Corps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lvl="0"/>
          </a:p>
        </p:txBody>
      </p:sp>
      <p:sp>
        <p:nvSpPr>
          <p:cNvPr id="150" name="Shape 15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28–1 </a:t>
            </a:r>
            <a:r>
              <a:rPr sz="1200">
                <a:latin typeface="Arial Bold"/>
                <a:ea typeface="Arial Bold"/>
                <a:cs typeface="Arial Bold"/>
                <a:sym typeface="Arial Bold"/>
              </a:rPr>
              <a:t>THE SPANISH CIVIL WAR, 1936–1939</a:t>
            </a:r>
            <a:r>
              <a:rPr sz="1200">
                <a:latin typeface="Arial"/>
                <a:ea typeface="Arial"/>
                <a:cs typeface="Arial"/>
                <a:sym typeface="Arial"/>
              </a:rPr>
              <a:t> The purple area on the map shows the large portion of Spain quickly overrun by Franco’s insurgent armies during the first year of the war. In the next two years, progress came more slowly for the fascists as the war became a kind of international rehearsal for the coming World War II. Madrid’s fall to Franco in the spring of 1939 had been preceded by that of Barcelona a few weeks earlier.</a:t>
            </a:r>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lvl="0"/>
          </a:p>
        </p:txBody>
      </p:sp>
      <p:sp>
        <p:nvSpPr>
          <p:cNvPr id="324" name="Shape 324"/>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The Vichy Regime in France </a:t>
            </a:r>
            <a:r>
              <a:rPr sz="1200">
                <a:latin typeface="Arial"/>
                <a:ea typeface="Arial"/>
                <a:cs typeface="Arial"/>
                <a:sym typeface="Arial"/>
              </a:rPr>
              <a:t>After their surprisingly swift conquest of France in 1940, the Germans ruled one part of it directly from Paris, leaving the rest unoccupied until 1942, but firmly under the control of a collaborationist French government under Marshal Henri Philippe Pétain (1856–1951; see Map 28–3). This regime, based in the city of Vichy, pursued a reactionary policy, turning away from the democratic ways of the defeated Third Republic. The “Propaganda Centers of the National Revolution” published the poster shown in the photo. “The National Revolution” was the name the Vichy regime gave to its program to remake France.</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Photo 12/Alamy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lvl="0"/>
          </a:p>
        </p:txBody>
      </p:sp>
      <p:sp>
        <p:nvSpPr>
          <p:cNvPr id="332" name="Shape 332"/>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Fire engulfs a building in London, England, during the German air raids. Despite many casualties and widespread devastation, the German bombing of London did not break British morale or prevent the city from functioning.</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Getty Images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lvl="0"/>
          </a:p>
        </p:txBody>
      </p:sp>
      <p:sp>
        <p:nvSpPr>
          <p:cNvPr id="343" name="Shape 34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February 1945, Churchill, Roosevelt, and Stalin met at Yalta in the Crimea to plan for the organization of Europe after the end of the war. The Big Three are seated. Standing behind President Roosevelt is Admiral William D. Leahy. Behind the prime minister are Admiral Sir Andrew Cunningham and Air Marshal Portal.</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U.S. Army Photograph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lvl="0"/>
          </a:p>
        </p:txBody>
      </p:sp>
      <p:sp>
        <p:nvSpPr>
          <p:cNvPr id="351" name="Shape 35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28–8 </a:t>
            </a:r>
            <a:r>
              <a:rPr sz="1200">
                <a:latin typeface="Arial Bold"/>
                <a:ea typeface="Arial Bold"/>
                <a:cs typeface="Arial Bold"/>
                <a:sym typeface="Arial Bold"/>
              </a:rPr>
              <a:t>YALTA TO THE SURRENDER </a:t>
            </a:r>
            <a:r>
              <a:rPr sz="1200">
                <a:latin typeface="Arial"/>
                <a:ea typeface="Arial"/>
                <a:cs typeface="Arial"/>
                <a:sym typeface="Arial"/>
              </a:rPr>
              <a:t>“The Big Three”—Roosevelt, Churchill, and Stalin—met at Yalta in the Crimea in February 1945. At the meeting, concessions were made to Stalin concerning the settlement of eastern Europe because Roosevelt was eager to bring the Russians into the Pacific war as soon as possible. This map shows the positions held by the victors when Germany surrendered.</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lvl="0"/>
          </a:p>
        </p:txBody>
      </p:sp>
      <p:sp>
        <p:nvSpPr>
          <p:cNvPr id="155" name="Shape 155"/>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This poster supports General Francisco Franco’s Nationalists in the bloody Spanish Civil War, which lasted almost three years and claimed hundreds of thousands of lives.</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lvl="0"/>
          </a:p>
        </p:txBody>
      </p:sp>
      <p:sp>
        <p:nvSpPr>
          <p:cNvPr id="175" name="Shape 17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28–2 </a:t>
            </a:r>
            <a:r>
              <a:rPr sz="1200">
                <a:latin typeface="Arial Bold"/>
                <a:ea typeface="Arial Bold"/>
                <a:cs typeface="Arial Bold"/>
                <a:sym typeface="Arial Bold"/>
              </a:rPr>
              <a:t>PARTITIONS OF CZECHOSLOVAKIA AND POLAND, 1938–1939</a:t>
            </a:r>
            <a:r>
              <a:rPr sz="1200">
                <a:latin typeface="Arial"/>
                <a:ea typeface="Arial"/>
                <a:cs typeface="Arial"/>
                <a:sym typeface="Arial"/>
              </a:rPr>
              <a:t> The immediate background of World War II is found in the complex international drama unfolding on Germany’s eastern frontier in 1938 and 1939. Germany’s expansion inevitably meant the victimization of Austria, Czechoslovakia, and Poland. With the failure of the Western powers’ appeasement policy and the signing of a German-Soviet pact, the stage for the war was set.</a:t>
            </a:r>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lvl="0"/>
          </a:p>
        </p:txBody>
      </p:sp>
      <p:sp>
        <p:nvSpPr>
          <p:cNvPr id="180" name="Shape 18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Agreement at Munich. On September 29–30, 1938, Hitler met with the leaders of Britain and France at Munich to decide the fate of Czechoslovakia. The Allied leaders abandoned the small democratic nation in a vain attempt to appease Hitler and avoid war. From left to right in the foreground: British Prime Minister Neville Chamberlain, French Prime Minister Edouard Daladier, Adolf Hitler, Benito Mussolini, and Italian Minister of Foreign Affairs (and Mussolini’s son-in-law), Count Ciano.</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National Archives and Records Administration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lvl="0"/>
          </a:p>
        </p:txBody>
      </p:sp>
      <p:sp>
        <p:nvSpPr>
          <p:cNvPr id="200" name="Shape 200"/>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Adolf Hitler receives news of Marshal Pétain’s request for an armistice following the fall of Paris in June 1940.</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National Archives and Records Administration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lvl="0"/>
          </a:p>
        </p:txBody>
      </p:sp>
      <p:sp>
        <p:nvSpPr>
          <p:cNvPr id="208" name="Shape 20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August 1941, President Franklin Roosevelt and Prime Minister Winston Churchill met at sea and agreed on a broad program of liberal peace aims, called the Atlantic Charter, in the spirit of Woodrow Wilson’s Fourteen Points (see page 930).</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lvl="0"/>
          </a:p>
        </p:txBody>
      </p:sp>
      <p:sp>
        <p:nvSpPr>
          <p:cNvPr id="222" name="Shape 22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28–3 </a:t>
            </a:r>
            <a:r>
              <a:rPr sz="1200">
                <a:latin typeface="Arial Bold"/>
                <a:ea typeface="Arial Bold"/>
                <a:cs typeface="Arial Bold"/>
                <a:sym typeface="Arial Bold"/>
              </a:rPr>
              <a:t>AXIS EUROPE, 1941</a:t>
            </a:r>
            <a:r>
              <a:rPr sz="1200">
                <a:latin typeface="Arial"/>
                <a:ea typeface="Arial"/>
                <a:cs typeface="Arial"/>
                <a:sym typeface="Arial"/>
              </a:rPr>
              <a:t> On the eve of the German invasion of the Soviet Union, the Germany-Italy Axis bestrode most of western Europe by annexation, occupation, or alliance—from Norway and Finland in the north to Greece in the south and from Poland to France. Britain, the Soviets, a number of insurgent groups, and, finally, America, had before them the long struggle of conquering this Axis “fortress Europe.”</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lvl="0"/>
          </a:p>
        </p:txBody>
      </p:sp>
      <p:sp>
        <p:nvSpPr>
          <p:cNvPr id="233" name="Shape 23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successful Japanese attack on the American base at Pearl Harbor in Hawaii on December 7, 1941, together with simultaneous attacks on other Pacific bases, brought the United States into war against the Axis powers. This picture shows the battleships USS West Virginia and USS Tennessee in flames as a small boat rescues a man from the water.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U.S. Army Photo</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295400" y="4191000"/>
            <a:ext cx="71628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28</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World War II</a:t>
            </a:r>
          </a:p>
        </p:txBody>
      </p:sp>
      <p:pic>
        <p:nvPicPr>
          <p:cNvPr id="119" name="title.png" descr="title"/>
          <p:cNvPicPr/>
          <p:nvPr/>
        </p:nvPicPr>
        <p:blipFill>
          <a:blip r:embed="rId2">
            <a:extLst/>
          </a:blip>
          <a:stretch>
            <a:fillRect/>
          </a:stretch>
        </p:blipFill>
        <p:spPr>
          <a:xfrm>
            <a:off x="15240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04672">
              <a:defRPr sz="1800">
                <a:solidFill>
                  <a:srgbClr val="000000"/>
                </a:solidFill>
              </a:defRPr>
            </a:pPr>
            <a:r>
              <a:rPr sz="968">
                <a:solidFill>
                  <a:srgbClr val="482400"/>
                </a:solidFill>
                <a:latin typeface="Arial"/>
                <a:ea typeface="Arial"/>
                <a:cs typeface="Arial"/>
                <a:sym typeface="Arial"/>
              </a:rPr>
              <a:t>Map 28–1 </a:t>
            </a:r>
            <a:r>
              <a:rPr sz="968">
                <a:solidFill>
                  <a:srgbClr val="482400"/>
                </a:solidFill>
                <a:latin typeface="Arial Bold"/>
                <a:ea typeface="Arial Bold"/>
                <a:cs typeface="Arial Bold"/>
                <a:sym typeface="Arial Bold"/>
              </a:rPr>
              <a:t>THE SPANISH CIVIL WAR, 1936–1939</a:t>
            </a:r>
            <a:r>
              <a:rPr sz="968">
                <a:solidFill>
                  <a:srgbClr val="482400"/>
                </a:solidFill>
                <a:latin typeface="Arial"/>
                <a:ea typeface="Arial"/>
                <a:cs typeface="Arial"/>
                <a:sym typeface="Arial"/>
              </a:rPr>
              <a:t> The purple area on the map shows the large portion of Spain quickly overrun by Franco’s insurgent armies during the first year of the war. In the next two years, progress came more slowly for the fascists as the war became a kind of international rehearsal for the coming World War II. Madrid’s fall to Franco in the spring of 1939 had been preceded by that of Barcelona a few weeks earlier.</a:t>
            </a:r>
          </a:p>
        </p:txBody>
      </p:sp>
      <p:pic>
        <p:nvPicPr>
          <p:cNvPr id="148" name="KNB28M01.jpeg" descr="KNB28M01.jpg"/>
          <p:cNvPicPr/>
          <p:nvPr/>
        </p:nvPicPr>
        <p:blipFill>
          <a:blip r:embed="rId3">
            <a:extLst/>
          </a:blip>
          <a:stretch>
            <a:fillRect/>
          </a:stretch>
        </p:blipFill>
        <p:spPr>
          <a:xfrm>
            <a:off x="1577975" y="0"/>
            <a:ext cx="6597650" cy="640080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This poster supports General Francisco Franco’s Nationalists in the bloody Spanish Civil War, which lasted almost three years and claimed hundreds of thousands of lives.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Courtesy of the Library of Congress</a:t>
            </a:r>
          </a:p>
        </p:txBody>
      </p:sp>
      <p:pic>
        <p:nvPicPr>
          <p:cNvPr id="153" name="AAGQBBR0.jpeg" descr="AAGQBBR0.jpg"/>
          <p:cNvPicPr/>
          <p:nvPr/>
        </p:nvPicPr>
        <p:blipFill>
          <a:blip r:embed="rId3">
            <a:extLst/>
          </a:blip>
          <a:stretch>
            <a:fillRect/>
          </a:stretch>
        </p:blipFill>
        <p:spPr>
          <a:xfrm>
            <a:off x="2698750" y="0"/>
            <a:ext cx="4356100" cy="640080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Austria and Czechoslovakia</a:t>
            </a:r>
          </a:p>
        </p:txBody>
      </p:sp>
      <p:sp>
        <p:nvSpPr>
          <p:cNvPr id="158" name="Shape 15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1938, Hitler’s newfound closeness to Mussolini encouraged him to attempt to take Austria.</a:t>
            </a:r>
            <a:endParaRPr sz="3000"/>
          </a:p>
          <a:p>
            <a:pPr lvl="1" marL="742950" indent="-285750">
              <a:spcBef>
                <a:spcPts val="600"/>
              </a:spcBef>
              <a:buBlip>
                <a:blip r:embed="rId3"/>
              </a:buBlip>
              <a:defRPr sz="1800"/>
            </a:pPr>
            <a:r>
              <a:rPr sz="2600"/>
              <a:t>He marched into Austria on March 12th, in order to forestall a plebiscite on </a:t>
            </a:r>
            <a:r>
              <a:rPr i="1" sz="2600"/>
              <a:t>Anschluss</a:t>
            </a:r>
            <a:r>
              <a:rPr sz="2600"/>
              <a:t>, the union of Germany and Austria. Italy did not object.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Austria and Czechoslovakia (cont.)</a:t>
            </a:r>
          </a:p>
        </p:txBody>
      </p:sp>
      <p:sp>
        <p:nvSpPr>
          <p:cNvPr id="161" name="Shape 16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a:t>
            </a:r>
            <a:r>
              <a:rPr i="1" sz="3000"/>
              <a:t>Anschluss </a:t>
            </a:r>
            <a:r>
              <a:rPr sz="3000"/>
              <a:t>was strategically significant, as Germany now surrounded Czechoslovakia, a country which was an affront to Hitler’s sensibilities.</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Austria and Czechoslovakia (cont.)</a:t>
            </a:r>
          </a:p>
        </p:txBody>
      </p:sp>
      <p:sp>
        <p:nvSpPr>
          <p:cNvPr id="164" name="Shape 16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Throughout 1938, Hitler increased the pressure on the Czechs:</a:t>
            </a:r>
            <a:endParaRPr sz="3000"/>
          </a:p>
          <a:p>
            <a:pPr lvl="1" marL="742950" indent="-285750">
              <a:spcBef>
                <a:spcPts val="600"/>
              </a:spcBef>
              <a:buBlip>
                <a:blip r:embed="rId3"/>
              </a:buBlip>
              <a:defRPr sz="1800"/>
            </a:pPr>
            <a:r>
              <a:rPr sz="2600"/>
              <a:t>Disseminated false rumors that the Germans would attack, forcing the Czechs to mobilize their army on the German border in May.</a:t>
            </a:r>
            <a:endParaRPr sz="2600"/>
          </a:p>
          <a:p>
            <a:pPr lvl="1" marL="742950" indent="-285750">
              <a:spcBef>
                <a:spcPts val="600"/>
              </a:spcBef>
              <a:buBlip>
                <a:blip r:embed="rId3"/>
              </a:buBlip>
              <a:defRPr sz="1800"/>
            </a:pPr>
            <a:r>
              <a:rPr sz="2600"/>
              <a:t>September 12: Hitler made a speech at a Nazi rally, which provoked ethnic German rioting in the Sudetenland; the Czechs declared martial law.</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Austria and Czechoslovakia (cont.)</a:t>
            </a:r>
          </a:p>
        </p:txBody>
      </p:sp>
      <p:sp>
        <p:nvSpPr>
          <p:cNvPr id="167" name="Shape 167"/>
          <p:cNvSpPr/>
          <p:nvPr>
            <p:ph type="body" idx="4294967295"/>
          </p:nvPr>
        </p:nvSpPr>
        <p:spPr>
          <a:xfrm>
            <a:off x="1062037" y="1524000"/>
            <a:ext cx="7929563"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Neville Chamberlain, the British Prime Minister, made three flights to Germany between September 15th and 29th, attempting to appease Hitler and avoid war. </a:t>
            </a:r>
            <a:endParaRPr sz="2800"/>
          </a:p>
          <a:p>
            <a:pPr lvl="0" marL="320039" indent="-320039">
              <a:spcBef>
                <a:spcPts val="600"/>
              </a:spcBef>
              <a:buBlip>
                <a:blip r:embed="rId2"/>
              </a:buBlip>
              <a:defRPr sz="1800"/>
            </a:pPr>
            <a:r>
              <a:rPr sz="2800"/>
              <a:t>He ended up conceding the Sudetenland to Germany by withdrawing support from Czechoslovakia. However, Hitler insisted that the Czechs withdraw within three days. War appeared unavoidable.</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Munich Conference</a:t>
            </a:r>
          </a:p>
        </p:txBody>
      </p:sp>
      <p:sp>
        <p:nvSpPr>
          <p:cNvPr id="170" name="Shape 1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On September 29th, 1938, Mussolini called a conference at Chamberlain’s request.</a:t>
            </a:r>
            <a:endParaRPr sz="3000"/>
          </a:p>
          <a:p>
            <a:pPr lvl="0">
              <a:lnSpc>
                <a:spcPct val="90000"/>
              </a:lnSpc>
              <a:buBlip>
                <a:blip r:embed="rId2"/>
              </a:buBlip>
              <a:defRPr sz="1800"/>
            </a:pPr>
            <a:r>
              <a:rPr sz="3000"/>
              <a:t>Results of the conference:</a:t>
            </a:r>
            <a:endParaRPr sz="3000"/>
          </a:p>
          <a:p>
            <a:pPr lvl="1" marL="742950" indent="-285750">
              <a:lnSpc>
                <a:spcPct val="90000"/>
              </a:lnSpc>
              <a:spcBef>
                <a:spcPts val="600"/>
              </a:spcBef>
              <a:buBlip>
                <a:blip r:embed="rId3"/>
              </a:buBlip>
              <a:defRPr sz="1800"/>
            </a:pPr>
            <a:r>
              <a:rPr sz="2600"/>
              <a:t>Hitler’s demands were met, and he gained control of the Sudetenland.</a:t>
            </a:r>
            <a:endParaRPr sz="2600"/>
          </a:p>
          <a:p>
            <a:pPr lvl="1" marL="742950" indent="-285750">
              <a:lnSpc>
                <a:spcPct val="90000"/>
              </a:lnSpc>
              <a:spcBef>
                <a:spcPts val="600"/>
              </a:spcBef>
              <a:buBlip>
                <a:blip r:embed="rId3"/>
              </a:buBlip>
              <a:defRPr sz="1800"/>
            </a:pPr>
            <a:r>
              <a:rPr sz="2600"/>
              <a:t>However, he promised that he had no further territorial demands in Europe.</a:t>
            </a:r>
            <a:endParaRPr sz="2600"/>
          </a:p>
          <a:p>
            <a:pPr lvl="1" marL="742950" indent="-285750">
              <a:lnSpc>
                <a:spcPct val="90000"/>
              </a:lnSpc>
              <a:spcBef>
                <a:spcPts val="600"/>
              </a:spcBef>
              <a:buBlip>
                <a:blip r:embed="rId3"/>
              </a:buBlip>
              <a:defRPr sz="1800"/>
            </a:pPr>
            <a:r>
              <a:rPr sz="2600"/>
              <a:t>Chamberlain claimed he had brought “peace with honour.”</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95527">
              <a:defRPr sz="1800">
                <a:solidFill>
                  <a:srgbClr val="000000"/>
                </a:solidFill>
              </a:defRPr>
            </a:pPr>
            <a:r>
              <a:rPr sz="957">
                <a:solidFill>
                  <a:srgbClr val="482400"/>
                </a:solidFill>
                <a:latin typeface="Arial"/>
                <a:ea typeface="Arial"/>
                <a:cs typeface="Arial"/>
                <a:sym typeface="Arial"/>
              </a:rPr>
              <a:t>Map 28–2 </a:t>
            </a:r>
            <a:r>
              <a:rPr sz="957">
                <a:solidFill>
                  <a:srgbClr val="482400"/>
                </a:solidFill>
                <a:latin typeface="Arial Bold"/>
                <a:ea typeface="Arial Bold"/>
                <a:cs typeface="Arial Bold"/>
                <a:sym typeface="Arial Bold"/>
              </a:rPr>
              <a:t>PARTITIONS OF CZECHOSLOVAKIA AND POLAND, 1938–1939</a:t>
            </a:r>
            <a:r>
              <a:rPr sz="957">
                <a:solidFill>
                  <a:srgbClr val="482400"/>
                </a:solidFill>
                <a:latin typeface="Arial"/>
                <a:ea typeface="Arial"/>
                <a:cs typeface="Arial"/>
                <a:sym typeface="Arial"/>
              </a:rPr>
              <a:t> The immediate background of World War II is found in the complex international drama unfolding on Germany’s eastern frontier in 1938 and 1939. Germany’s expansion inevitably meant the victimization of Austria, Czechoslovakia, and Poland. With the failure of the Western powers’ appeasement policy and the signing of a German-Soviet pact, the stage for the war was set.</a:t>
            </a:r>
          </a:p>
        </p:txBody>
      </p:sp>
      <p:pic>
        <p:nvPicPr>
          <p:cNvPr id="173" name="KNB28M02.jpeg" descr="KNB28M02.jpg"/>
          <p:cNvPicPr/>
          <p:nvPr/>
        </p:nvPicPr>
        <p:blipFill>
          <a:blip r:embed="rId3">
            <a:extLst/>
          </a:blip>
          <a:stretch>
            <a:fillRect/>
          </a:stretch>
        </p:blipFill>
        <p:spPr>
          <a:xfrm>
            <a:off x="666750" y="152400"/>
            <a:ext cx="8477250" cy="6062663"/>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04087">
              <a:defRPr sz="1800">
                <a:solidFill>
                  <a:srgbClr val="000000"/>
                </a:solidFill>
              </a:defRPr>
            </a:pPr>
            <a:r>
              <a:rPr sz="846">
                <a:solidFill>
                  <a:srgbClr val="482400"/>
                </a:solidFill>
                <a:latin typeface="Arial"/>
                <a:ea typeface="Arial"/>
                <a:cs typeface="Arial"/>
                <a:sym typeface="Arial"/>
              </a:rPr>
              <a:t>Agreement at Munich. On September 29–30, 1938, Hitler met with the leaders of Britain and France at Munich to decide the fate of Czechoslovakia. The Allied leaders abandoned the small democratic nation in a vain attempt to appease Hitler and avoid war. From left to right in the foreground: British Prime Minister Neville Chamberlain, French Prime Minister Edouard Daladier, Adolf Hitler, Benito Mussolini, and Italian Minister of Foreign Affairs (and Mussolini’s son-in-law), Count Ciano.</a:t>
            </a:r>
            <a:br>
              <a:rPr sz="846">
                <a:solidFill>
                  <a:srgbClr val="482400"/>
                </a:solidFill>
                <a:latin typeface="Arial"/>
                <a:ea typeface="Arial"/>
                <a:cs typeface="Arial"/>
                <a:sym typeface="Arial"/>
              </a:rPr>
            </a:br>
            <a:r>
              <a:rPr sz="846">
                <a:solidFill>
                  <a:srgbClr val="482400"/>
                </a:solidFill>
                <a:latin typeface="Arial"/>
                <a:ea typeface="Arial"/>
                <a:cs typeface="Arial"/>
                <a:sym typeface="Arial"/>
              </a:rPr>
              <a:t>National Archives and Records Administration</a:t>
            </a:r>
          </a:p>
        </p:txBody>
      </p:sp>
      <p:pic>
        <p:nvPicPr>
          <p:cNvPr id="178" name="AAABRAL0.jpeg" descr="AAABRAL0.jpg"/>
          <p:cNvPicPr/>
          <p:nvPr/>
        </p:nvPicPr>
        <p:blipFill>
          <a:blip r:embed="rId3">
            <a:extLst/>
          </a:blip>
          <a:stretch>
            <a:fillRect/>
          </a:stretch>
        </p:blipFill>
        <p:spPr>
          <a:xfrm>
            <a:off x="685800" y="0"/>
            <a:ext cx="8396288" cy="6400800"/>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Beginning of the War</a:t>
            </a:r>
          </a:p>
        </p:txBody>
      </p:sp>
      <p:sp>
        <p:nvSpPr>
          <p:cNvPr id="183" name="Shape 18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March 15, 1939, Hitler occupied Prague, taking the rest of Czechoslovakia.</a:t>
            </a:r>
            <a:endParaRPr sz="3000"/>
          </a:p>
          <a:p>
            <a:pPr lvl="0">
              <a:buBlip>
                <a:blip r:embed="rId2"/>
              </a:buBlip>
              <a:defRPr sz="1800"/>
            </a:pPr>
            <a:r>
              <a:rPr sz="3000"/>
              <a:t>Spring, 1939, Germany put pressure on Poland to return the formerly German city of Danzig, and for the rights to build a connecting railroad through Poland to East Prussia.</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August 1945, the United States exploded atomic bombs on the Japanese cities of Hiroshima and Nagasaki. A week later Japan surrendered. Without the bombs the United States would almost certainly have had to invade Japan, and tens of thousands of Americans would have been killed. Still, the decision to use the bomb remains controversial.</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CORBIS</a:t>
            </a:r>
          </a:p>
        </p:txBody>
      </p:sp>
      <p:pic>
        <p:nvPicPr>
          <p:cNvPr id="122" name="AAEDNFA0.jpeg" descr="AAEDNFA0.jpg"/>
          <p:cNvPicPr/>
          <p:nvPr/>
        </p:nvPicPr>
        <p:blipFill>
          <a:blip r:embed="rId3">
            <a:extLst/>
          </a:blip>
          <a:stretch>
            <a:fillRect/>
          </a:stretch>
        </p:blipFill>
        <p:spPr>
          <a:xfrm>
            <a:off x="2555875" y="0"/>
            <a:ext cx="464185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Beginning of the War (cont.)</a:t>
            </a:r>
          </a:p>
        </p:txBody>
      </p:sp>
      <p:sp>
        <p:nvSpPr>
          <p:cNvPr id="186" name="Shape 18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March 31st, Chamberlain announced a joint Franco-British guarantee of Polish independence.</a:t>
            </a:r>
            <a:endParaRPr sz="2940"/>
          </a:p>
          <a:p>
            <a:pPr lvl="0" marL="336042" indent="-336042" defTabSz="896111">
              <a:buBlip>
                <a:blip r:embed="rId2"/>
              </a:buBlip>
              <a:defRPr sz="1800"/>
            </a:pPr>
            <a:r>
              <a:rPr sz="2940"/>
              <a:t>August 23rd, the Soviets signed a pact with Germany, agreeing to divide Poland between them.</a:t>
            </a:r>
            <a:endParaRPr sz="2940"/>
          </a:p>
          <a:p>
            <a:pPr lvl="0" marL="336042" indent="-336042" defTabSz="896111">
              <a:buBlip>
                <a:blip r:embed="rId2"/>
              </a:buBlip>
              <a:defRPr sz="1800"/>
            </a:pPr>
            <a:r>
              <a:rPr sz="2940"/>
              <a:t>September 1st, Hitler invaded Poland.</a:t>
            </a:r>
            <a:endParaRPr sz="2940"/>
          </a:p>
          <a:p>
            <a:pPr lvl="0" marL="336042" indent="-336042" defTabSz="896111">
              <a:buBlip>
                <a:blip r:embed="rId2"/>
              </a:buBlip>
              <a:defRPr sz="1800"/>
            </a:pPr>
            <a:r>
              <a:rPr sz="2940"/>
              <a:t>September 3rd, Britain and France declared war on Germany.</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Conquest of Europe</a:t>
            </a:r>
          </a:p>
        </p:txBody>
      </p:sp>
      <p:sp>
        <p:nvSpPr>
          <p:cNvPr id="189" name="Shape 1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Germany quickly overran Poland, using the new technique of </a:t>
            </a:r>
            <a:r>
              <a:rPr i="1" sz="3000"/>
              <a:t>Blitzkreig</a:t>
            </a:r>
            <a:r>
              <a:rPr sz="3000"/>
              <a:t>, “lightning warfare,” which employed fast moving armored columns supported by airpower.</a:t>
            </a:r>
            <a:endParaRPr sz="3000"/>
          </a:p>
          <a:p>
            <a:pPr lvl="1" marL="742950" indent="-285750">
              <a:spcBef>
                <a:spcPts val="600"/>
              </a:spcBef>
              <a:buBlip>
                <a:blip r:embed="rId3"/>
              </a:buBlip>
              <a:defRPr sz="1800"/>
            </a:pPr>
            <a:r>
              <a:rPr sz="2600"/>
              <a:t>September 17th, the Russians invaded from the east.</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Conquest of Europe (cont.)</a:t>
            </a:r>
          </a:p>
        </p:txBody>
      </p:sp>
      <p:sp>
        <p:nvSpPr>
          <p:cNvPr id="192" name="Shape 1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French remained behind the Maginot Line, while the British rearmed and the British Navy blockaded Germany.</a:t>
            </a:r>
            <a:endParaRPr sz="3000"/>
          </a:p>
          <a:p>
            <a:pPr lvl="0">
              <a:buBlip>
                <a:blip r:embed="rId2"/>
              </a:buBlip>
              <a:defRPr sz="1800"/>
            </a:pPr>
            <a:r>
              <a:rPr sz="3000"/>
              <a:t>April 1940, Hitler invaded Denmark and Norway.</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Conquest of Europe (cont.)</a:t>
            </a:r>
          </a:p>
        </p:txBody>
      </p:sp>
      <p:sp>
        <p:nvSpPr>
          <p:cNvPr id="195" name="Shape 1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t>May 1940, Hitler began a Blitzkrieg through Belgium, the Netherlands and Luxembourg. The British and French Armies in Belgium were forced to flee. </a:t>
            </a:r>
            <a:endParaRPr sz="2970"/>
          </a:p>
          <a:p>
            <a:pPr lvl="0" marL="339470" indent="-339470" defTabSz="905255">
              <a:buBlip>
                <a:blip r:embed="rId2"/>
              </a:buBlip>
              <a:defRPr sz="1800"/>
            </a:pPr>
            <a:r>
              <a:rPr sz="2970"/>
              <a:t>Hitler continued into France, while Mussolini attacked from the south on June 10th. Less than a week later, the French, under Marshal Henri Philippe Petain, surrendered.</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Adolf Hitler receives news of Marshal Pétain’s request for an armistice following the fall of Paris in June 1940.</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National Archives and Records Administration</a:t>
            </a:r>
          </a:p>
        </p:txBody>
      </p:sp>
      <p:pic>
        <p:nvPicPr>
          <p:cNvPr id="198" name="AAABOMK0.jpeg" descr="AAABOMK0.jpg"/>
          <p:cNvPicPr/>
          <p:nvPr/>
        </p:nvPicPr>
        <p:blipFill>
          <a:blip r:embed="rId3">
            <a:extLst/>
          </a:blip>
          <a:stretch>
            <a:fillRect/>
          </a:stretch>
        </p:blipFill>
        <p:spPr>
          <a:xfrm>
            <a:off x="844550" y="0"/>
            <a:ext cx="8147050" cy="640080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Battle of Britain</a:t>
            </a:r>
          </a:p>
        </p:txBody>
      </p:sp>
      <p:sp>
        <p:nvSpPr>
          <p:cNvPr id="203" name="Shape 20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May 1940, Chamberlain was replaced by Winston Churchill (1874-1965), an early and forceful critic of Hitler.</a:t>
            </a:r>
            <a:endParaRPr sz="2800"/>
          </a:p>
          <a:p>
            <a:pPr lvl="0" marL="320039" indent="-320039">
              <a:lnSpc>
                <a:spcPct val="90000"/>
              </a:lnSpc>
              <a:spcBef>
                <a:spcPts val="600"/>
              </a:spcBef>
              <a:buBlip>
                <a:blip r:embed="rId2"/>
              </a:buBlip>
              <a:defRPr sz="1800"/>
            </a:pPr>
            <a:r>
              <a:rPr sz="2800"/>
              <a:t>August 1940, Germany began bombardment of Britain, in the hopes of softening the country up for invasion.</a:t>
            </a:r>
            <a:endParaRPr sz="2800"/>
          </a:p>
          <a:p>
            <a:pPr lvl="1" marL="720969" indent="-263769">
              <a:lnSpc>
                <a:spcPct val="90000"/>
              </a:lnSpc>
              <a:spcBef>
                <a:spcPts val="500"/>
              </a:spcBef>
              <a:buBlip>
                <a:blip r:embed="rId3"/>
              </a:buBlip>
              <a:defRPr sz="1800"/>
            </a:pPr>
            <a:r>
              <a:rPr sz="2400"/>
              <a:t>He managed to destroy much of London and kill 15,000 people.</a:t>
            </a:r>
            <a:endParaRPr sz="2400"/>
          </a:p>
          <a:p>
            <a:pPr lvl="1" marL="720969" indent="-263769">
              <a:lnSpc>
                <a:spcPct val="90000"/>
              </a:lnSpc>
              <a:spcBef>
                <a:spcPts val="500"/>
              </a:spcBef>
              <a:buBlip>
                <a:blip r:embed="rId3"/>
              </a:buBlip>
              <a:defRPr sz="1800"/>
            </a:pPr>
            <a:r>
              <a:rPr sz="2400"/>
              <a:t>However, he lost twice as many planes as the British, and was forced to abandon the invasion plan.</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August 1941, President Franklin Roosevelt and Prime Minister Winston Churchill met at sea and agreed on a broad program of liberal peace aims, called the Atlantic Charter, in the spirit of Woodrow Wilson’s Fourteen Points (see page 930).</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a:t>
            </a:r>
          </a:p>
        </p:txBody>
      </p:sp>
      <p:pic>
        <p:nvPicPr>
          <p:cNvPr id="206" name="AACLCZY0.jpeg" descr="AACLCZY0.jpg"/>
          <p:cNvPicPr/>
          <p:nvPr/>
        </p:nvPicPr>
        <p:blipFill>
          <a:blip r:embed="rId3">
            <a:extLst/>
          </a:blip>
          <a:stretch>
            <a:fillRect/>
          </a:stretch>
        </p:blipFill>
        <p:spPr>
          <a:xfrm>
            <a:off x="685800" y="9525"/>
            <a:ext cx="8477250" cy="6391275"/>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Attack on Russia</a:t>
            </a:r>
          </a:p>
        </p:txBody>
      </p:sp>
      <p:sp>
        <p:nvSpPr>
          <p:cNvPr id="211" name="Shape 211"/>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December 1940, Hitler tells his generals to prepare for an attack on Russia by May 15th, 1941, to be called Operation Barbarossa. It was designed to destroy Russia before winter set in.</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Attack on Russia (cont.)</a:t>
            </a:r>
          </a:p>
        </p:txBody>
      </p:sp>
      <p:sp>
        <p:nvSpPr>
          <p:cNvPr id="214" name="Shape 21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Operation Barbarossa does not actually begin until June 22, 1941.</a:t>
            </a:r>
            <a:endParaRPr sz="3000"/>
          </a:p>
          <a:p>
            <a:pPr lvl="1" marL="742950" indent="-285750">
              <a:spcBef>
                <a:spcPts val="600"/>
              </a:spcBef>
              <a:buBlip>
                <a:blip r:embed="rId3"/>
              </a:buBlip>
              <a:defRPr sz="1800"/>
            </a:pPr>
            <a:r>
              <a:rPr sz="2600"/>
              <a:t>The Russians were quite surprised; Stalin had not expected Hitler to violate their pact.</a:t>
            </a:r>
            <a:endParaRPr sz="2600"/>
          </a:p>
          <a:p>
            <a:pPr lvl="1" marL="742950" indent="-285750">
              <a:spcBef>
                <a:spcPts val="600"/>
              </a:spcBef>
              <a:buBlip>
                <a:blip r:embed="rId3"/>
              </a:buBlip>
              <a:defRPr sz="1800"/>
            </a:pPr>
            <a:r>
              <a:rPr sz="2600"/>
              <a:t>In the first two days, 2,000 Russian planes had been destroyed on the ground. By November, 2.5 million of Russia’s initial 4.5 million troops were dead.</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Attack on Russia (cont.)</a:t>
            </a:r>
          </a:p>
        </p:txBody>
      </p:sp>
      <p:sp>
        <p:nvSpPr>
          <p:cNvPr id="217" name="Shape 2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Hitler delayed the advance in August, to decide strategy. He diverted a troop south. By the time he got back to attacking Moscow, winter had ravaged his army and the city was better fortified. It had turned into a war of attrition.</a:t>
            </a:r>
            <a:endParaRPr sz="3000"/>
          </a:p>
          <a:p>
            <a:pPr lvl="0">
              <a:buBlip>
                <a:blip r:embed="rId2"/>
              </a:buBlip>
              <a:defRPr sz="1800"/>
            </a:pPr>
            <a:r>
              <a:rPr sz="3000"/>
              <a:t>November and December 1941, the Russians counterattacked. </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Once More, the Road to War</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Germany, the economic woes of the 1930s compounded the humiliations of defeat in World War I.</a:t>
            </a:r>
            <a:endParaRPr sz="3000"/>
          </a:p>
          <a:p>
            <a:pPr lvl="0">
              <a:buBlip>
                <a:blip r:embed="rId2"/>
              </a:buBlip>
              <a:defRPr sz="1800"/>
            </a:pPr>
            <a:r>
              <a:rPr sz="3000"/>
              <a:t>In response, the nationalism of the Nazi party became popular, catapulting Adolf Hitler into power.</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41247">
              <a:defRPr sz="1800">
                <a:solidFill>
                  <a:srgbClr val="000000"/>
                </a:solidFill>
              </a:defRPr>
            </a:pPr>
            <a:r>
              <a:rPr sz="1012">
                <a:solidFill>
                  <a:srgbClr val="482400"/>
                </a:solidFill>
                <a:latin typeface="Arial"/>
                <a:ea typeface="Arial"/>
                <a:cs typeface="Arial"/>
                <a:sym typeface="Arial"/>
              </a:rPr>
              <a:t>Map 28–3 </a:t>
            </a:r>
            <a:r>
              <a:rPr sz="1012">
                <a:solidFill>
                  <a:srgbClr val="482400"/>
                </a:solidFill>
                <a:latin typeface="Arial Bold"/>
                <a:ea typeface="Arial Bold"/>
                <a:cs typeface="Arial Bold"/>
                <a:sym typeface="Arial Bold"/>
              </a:rPr>
              <a:t>AXIS EUROPE, 1941</a:t>
            </a:r>
            <a:r>
              <a:rPr sz="1012">
                <a:solidFill>
                  <a:srgbClr val="482400"/>
                </a:solidFill>
                <a:latin typeface="Arial"/>
                <a:ea typeface="Arial"/>
                <a:cs typeface="Arial"/>
                <a:sym typeface="Arial"/>
              </a:rPr>
              <a:t> On the eve of the German invasion of the Soviet Union, the Germany-Italy Axis bestrode most of western Europe by annexation, occupation, or alliance—from Norway and Finland in the north to Greece in the south and from Poland to France. Britain, the Soviets, a number of insurgent groups, and, finally, America, had before them the long struggle of conquering this Axis “fortress Europe.”</a:t>
            </a:r>
          </a:p>
        </p:txBody>
      </p:sp>
      <p:pic>
        <p:nvPicPr>
          <p:cNvPr id="220" name="KNB28M03.jpeg" descr="KNB28M03.jpg"/>
          <p:cNvPicPr/>
          <p:nvPr/>
        </p:nvPicPr>
        <p:blipFill>
          <a:blip r:embed="rId3">
            <a:extLst/>
          </a:blip>
          <a:stretch>
            <a:fillRect/>
          </a:stretch>
        </p:blipFill>
        <p:spPr>
          <a:xfrm>
            <a:off x="1717675" y="0"/>
            <a:ext cx="6318250" cy="6400800"/>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Japan and the United States </a:t>
            </a:r>
            <a:br>
              <a:rPr sz="4000">
                <a:solidFill>
                  <a:srgbClr val="482400"/>
                </a:solidFill>
              </a:rPr>
            </a:br>
            <a:r>
              <a:rPr sz="4000">
                <a:solidFill>
                  <a:srgbClr val="482400"/>
                </a:solidFill>
              </a:rPr>
              <a:t>Enter the War</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Throughout the 30s and 40s Japan’s Imperial interests had been thwarted by the United States.</a:t>
            </a:r>
            <a:endParaRPr sz="2800"/>
          </a:p>
          <a:p>
            <a:pPr lvl="0" marL="320039" indent="-320039">
              <a:spcBef>
                <a:spcPts val="600"/>
              </a:spcBef>
              <a:buBlip>
                <a:blip r:embed="rId2"/>
              </a:buBlip>
              <a:defRPr sz="1800"/>
            </a:pPr>
            <a:r>
              <a:rPr sz="2800"/>
              <a:t>October 1941, a war faction led by General Hideki Tojo took power in Japan.</a:t>
            </a:r>
            <a:endParaRPr sz="2800"/>
          </a:p>
          <a:p>
            <a:pPr lvl="0" marL="320039" indent="-320039">
              <a:spcBef>
                <a:spcPts val="600"/>
              </a:spcBef>
              <a:buBlip>
                <a:blip r:embed="rId2"/>
              </a:buBlip>
              <a:defRPr sz="1800"/>
            </a:pPr>
            <a:r>
              <a:rPr sz="2800"/>
              <a:t>December 7th, 1941, the Japanese bombed Pearl Harbor, Hawaii, catching the Americans completely off guard.</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Japan and the United States </a:t>
            </a:r>
            <a:br>
              <a:rPr sz="4000">
                <a:solidFill>
                  <a:srgbClr val="482400"/>
                </a:solidFill>
              </a:rPr>
            </a:br>
            <a:r>
              <a:rPr sz="4000">
                <a:solidFill>
                  <a:srgbClr val="482400"/>
                </a:solidFill>
              </a:rPr>
              <a:t>Enter the War (cont.)</a:t>
            </a:r>
          </a:p>
        </p:txBody>
      </p:sp>
      <p:sp>
        <p:nvSpPr>
          <p:cNvPr id="228" name="Shape 228"/>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The U.S. and Britain immediately declared war on Japan. Three days later, Germany and Italy declared war on the U.S.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0391">
              <a:defRPr sz="1800">
                <a:solidFill>
                  <a:srgbClr val="000000"/>
                </a:solidFill>
              </a:defRPr>
            </a:pPr>
            <a:r>
              <a:rPr sz="1023">
                <a:solidFill>
                  <a:srgbClr val="482400"/>
                </a:solidFill>
                <a:latin typeface="Arial"/>
                <a:ea typeface="Arial"/>
                <a:cs typeface="Arial"/>
                <a:sym typeface="Arial"/>
              </a:rPr>
              <a:t>The successful Japanese attack on the American base at Pearl Harbor in Hawaii on December 7, 1941, together with simultaneous attacks on other Pacific bases, brought the United States into war against the Axis powers. This picture shows the battleships USS West Virginia and USS Tennessee in flames as a small boat rescues a man from the water.</a:t>
            </a:r>
            <a:br>
              <a:rPr sz="1023">
                <a:solidFill>
                  <a:srgbClr val="482400"/>
                </a:solidFill>
                <a:latin typeface="Arial"/>
                <a:ea typeface="Arial"/>
                <a:cs typeface="Arial"/>
                <a:sym typeface="Arial"/>
              </a:rPr>
            </a:br>
            <a:r>
              <a:rPr sz="1023">
                <a:solidFill>
                  <a:srgbClr val="482400"/>
                </a:solidFill>
                <a:latin typeface="Arial"/>
                <a:ea typeface="Arial"/>
                <a:cs typeface="Arial"/>
                <a:sym typeface="Arial"/>
              </a:rPr>
              <a:t>U.S. Army Photo</a:t>
            </a:r>
          </a:p>
        </p:txBody>
      </p:sp>
      <p:pic>
        <p:nvPicPr>
          <p:cNvPr id="231" name="AAACMIE0.jpeg" descr="AAACMIE0.jpg"/>
          <p:cNvPicPr/>
          <p:nvPr/>
        </p:nvPicPr>
        <p:blipFill>
          <a:blip r:embed="rId3">
            <a:extLst/>
          </a:blip>
          <a:stretch>
            <a:fillRect/>
          </a:stretch>
        </p:blipFill>
        <p:spPr>
          <a:xfrm>
            <a:off x="838200" y="0"/>
            <a:ext cx="8121650"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idx="4294967295"/>
          </p:nvPr>
        </p:nvSpPr>
        <p:spPr>
          <a:xfrm>
            <a:off x="1066800" y="152400"/>
            <a:ext cx="7772400" cy="9144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Tide Turns</a:t>
            </a:r>
          </a:p>
        </p:txBody>
      </p:sp>
      <p:sp>
        <p:nvSpPr>
          <p:cNvPr id="236" name="Shape 236"/>
          <p:cNvSpPr/>
          <p:nvPr>
            <p:ph type="body" idx="4294967295"/>
          </p:nvPr>
        </p:nvSpPr>
        <p:spPr>
          <a:xfrm>
            <a:off x="1062037" y="1309687"/>
            <a:ext cx="7769226" cy="4113213"/>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Spring 1942, the U.S. has a string of victories against Japan in the pacific.</a:t>
            </a:r>
            <a:endParaRPr sz="2800"/>
          </a:p>
          <a:p>
            <a:pPr lvl="0" marL="320039" indent="-320039">
              <a:lnSpc>
                <a:spcPct val="90000"/>
              </a:lnSpc>
              <a:spcBef>
                <a:spcPts val="600"/>
              </a:spcBef>
              <a:buBlip>
                <a:blip r:embed="rId2"/>
              </a:buBlip>
              <a:defRPr sz="1800"/>
            </a:pPr>
            <a:r>
              <a:rPr sz="2800"/>
              <a:t>Summer 1942, the Battle of Stalingrad raged for months, with the Russians eventually prevailing.  The Germans lost an entire army.</a:t>
            </a:r>
            <a:endParaRPr sz="2800"/>
          </a:p>
          <a:p>
            <a:pPr lvl="0" marL="320039" indent="-320039">
              <a:lnSpc>
                <a:spcPct val="90000"/>
              </a:lnSpc>
              <a:spcBef>
                <a:spcPts val="600"/>
              </a:spcBef>
              <a:buBlip>
                <a:blip r:embed="rId2"/>
              </a:buBlip>
              <a:defRPr sz="1800"/>
            </a:pPr>
            <a:r>
              <a:rPr sz="2800"/>
              <a:t>November 1942, an Allied force landed in French North Africa, defeating German forces there.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the battle of Stalingrad, Russian troops contested every street and building. Although the city was all but destroyed in the fighting and Russian casualties were enormous, the German army in the east never recovered from the defeat it suffered there.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Hulton Archives/Getty Images, Inc.</a:t>
            </a:r>
          </a:p>
        </p:txBody>
      </p:sp>
      <p:pic>
        <p:nvPicPr>
          <p:cNvPr id="239" name="AACHZHV0.jpeg" descr="AACHZHV0.jpg"/>
          <p:cNvPicPr/>
          <p:nvPr/>
        </p:nvPicPr>
        <p:blipFill>
          <a:blip r:embed="rId3">
            <a:extLst/>
          </a:blip>
          <a:stretch>
            <a:fillRect/>
          </a:stretch>
        </p:blipFill>
        <p:spPr>
          <a:xfrm>
            <a:off x="720725" y="0"/>
            <a:ext cx="8312150" cy="640080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1066800" y="152400"/>
            <a:ext cx="7772400" cy="9144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Tide Turns (cont.)</a:t>
            </a:r>
          </a:p>
        </p:txBody>
      </p:sp>
      <p:sp>
        <p:nvSpPr>
          <p:cNvPr id="244" name="Shape 244"/>
          <p:cNvSpPr/>
          <p:nvPr>
            <p:ph type="body" idx="4294967295"/>
          </p:nvPr>
        </p:nvSpPr>
        <p:spPr>
          <a:xfrm>
            <a:off x="1062037" y="1309687"/>
            <a:ext cx="7769226" cy="4113213"/>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July and August 1943, the Allies took Sicily.</a:t>
            </a:r>
            <a:endParaRPr sz="2800"/>
          </a:p>
          <a:p>
            <a:pPr lvl="0" marL="320039" indent="-320039">
              <a:lnSpc>
                <a:spcPct val="90000"/>
              </a:lnSpc>
              <a:spcBef>
                <a:spcPts val="600"/>
              </a:spcBef>
              <a:buBlip>
                <a:blip r:embed="rId2"/>
              </a:buBlip>
              <a:defRPr sz="1800"/>
            </a:pPr>
            <a:r>
              <a:rPr sz="2800"/>
              <a:t>In 1943, the Allies began a massive bombing campaign in Germany. By 1945, the Allies could bomb at will.</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28–4 </a:t>
            </a:r>
            <a:r>
              <a:rPr sz="1100">
                <a:solidFill>
                  <a:srgbClr val="482400"/>
                </a:solidFill>
                <a:latin typeface="Arial Bold"/>
                <a:ea typeface="Arial Bold"/>
                <a:cs typeface="Arial Bold"/>
                <a:sym typeface="Arial Bold"/>
              </a:rPr>
              <a:t>NORTH AFRICAN CAMPAIGNS, 1942–1945</a:t>
            </a:r>
            <a:r>
              <a:rPr sz="1100">
                <a:solidFill>
                  <a:srgbClr val="482400"/>
                </a:solidFill>
                <a:latin typeface="Arial"/>
                <a:ea typeface="Arial"/>
                <a:cs typeface="Arial"/>
                <a:sym typeface="Arial"/>
              </a:rPr>
              <a:t> Control of North Africa would give the Allies access to Europe from the south. The map illustrates this theater of the war from Morocco to Egypt and the Suez Canal.</a:t>
            </a:r>
          </a:p>
        </p:txBody>
      </p:sp>
      <p:pic>
        <p:nvPicPr>
          <p:cNvPr id="247" name="KNB28M04.jpeg" descr="KNB28M04.jpg"/>
          <p:cNvPicPr/>
          <p:nvPr/>
        </p:nvPicPr>
        <p:blipFill>
          <a:blip r:embed="rId3">
            <a:extLst/>
          </a:blip>
          <a:stretch>
            <a:fillRect/>
          </a:stretch>
        </p:blipFill>
        <p:spPr>
          <a:xfrm>
            <a:off x="685800" y="228600"/>
            <a:ext cx="8477250" cy="59436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100">
                <a:latin typeface="Times New Roman (Headings)"/>
                <a:ea typeface="Times New Roman (Headings)"/>
                <a:cs typeface="Times New Roman (Headings)"/>
                <a:sym typeface="Times New Roman (Headings)"/>
              </a:defRPr>
            </a:pPr>
          </a:p>
        </p:txBody>
      </p:sp>
      <p:pic>
        <p:nvPicPr>
          <p:cNvPr id="252" name="image.png"/>
          <p:cNvPicPr/>
          <p:nvPr/>
        </p:nvPicPr>
        <p:blipFill>
          <a:blip r:embed="rId3">
            <a:extLst/>
          </a:blip>
          <a:stretch>
            <a:fillRect/>
          </a:stretch>
        </p:blipFill>
        <p:spPr>
          <a:xfrm>
            <a:off x="2641600" y="228600"/>
            <a:ext cx="4470400" cy="5921375"/>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Defeat of Nazi Germany</a:t>
            </a:r>
          </a:p>
        </p:txBody>
      </p:sp>
      <p:sp>
        <p:nvSpPr>
          <p:cNvPr id="257" name="Shape 257"/>
          <p:cNvSpPr/>
          <p:nvPr>
            <p:ph type="body" idx="4294967295"/>
          </p:nvPr>
        </p:nvSpPr>
        <p:spPr>
          <a:xfrm>
            <a:off x="990600" y="1524000"/>
            <a:ext cx="8081963"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June 6th, 1944, D-day, a British-American invasion force landed at Normandy beach on the coast of France. By the beginning of September, France had been liberated.</a:t>
            </a:r>
            <a:endParaRPr sz="2910"/>
          </a:p>
          <a:p>
            <a:pPr lvl="0" marL="332613" indent="-332613" defTabSz="886968">
              <a:spcBef>
                <a:spcPts val="600"/>
              </a:spcBef>
              <a:buBlip>
                <a:blip r:embed="rId2"/>
              </a:buBlip>
              <a:defRPr sz="1800"/>
            </a:pPr>
            <a:r>
              <a:rPr sz="2910"/>
              <a:t>December 1944, the Germans launched a counter attack in Belgium and Luxembourg. Known as “The Battle of the Bulge,” this was Germany’s last gasp in the West.</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Hitler’s Goals</a:t>
            </a:r>
          </a:p>
        </p:txBody>
      </p:sp>
      <p:sp>
        <p:nvSpPr>
          <p:cNvPr id="130" name="Shape 130"/>
          <p:cNvSpPr/>
          <p:nvPr>
            <p:ph type="body" idx="4294967295"/>
          </p:nvPr>
        </p:nvSpPr>
        <p:spPr>
          <a:xfrm>
            <a:off x="1062037" y="1524000"/>
            <a:ext cx="7929563" cy="4727575"/>
          </a:xfrm>
          <a:prstGeom prst="rect">
            <a:avLst/>
          </a:prstGeom>
        </p:spPr>
        <p:txBody>
          <a:bodyPr lIns="0" tIns="0" rIns="0" bIns="0">
            <a:normAutofit fontScale="100000" lnSpcReduction="0"/>
          </a:bodyPr>
          <a:lstStyle/>
          <a:p>
            <a:pPr lvl="0">
              <a:buBlip>
                <a:blip r:embed="rId2"/>
              </a:buBlip>
              <a:defRPr sz="1800"/>
            </a:pPr>
            <a:r>
              <a:rPr sz="3000"/>
              <a:t>Hitler expressed his main goals in his book </a:t>
            </a:r>
            <a:r>
              <a:rPr i="1" sz="3000"/>
              <a:t>Mein Kampf</a:t>
            </a:r>
            <a:r>
              <a:rPr sz="3000"/>
              <a:t>.</a:t>
            </a:r>
            <a:endParaRPr sz="3000"/>
          </a:p>
          <a:p>
            <a:pPr lvl="1" marL="742950" indent="-285750">
              <a:spcBef>
                <a:spcPts val="600"/>
              </a:spcBef>
              <a:buBlip>
                <a:blip r:embed="rId3"/>
              </a:buBlip>
              <a:defRPr sz="1800"/>
            </a:pPr>
            <a:r>
              <a:rPr sz="2600"/>
              <a:t>His primary goal was the unification of the German people, the </a:t>
            </a:r>
            <a:r>
              <a:rPr i="1" sz="2600"/>
              <a:t>Volk</a:t>
            </a:r>
            <a:r>
              <a:rPr sz="2600"/>
              <a:t>, under one flag.</a:t>
            </a:r>
            <a:endParaRPr sz="2600"/>
          </a:p>
          <a:p>
            <a:pPr lvl="1" marL="742950" indent="-285750">
              <a:spcBef>
                <a:spcPts val="600"/>
              </a:spcBef>
              <a:buBlip>
                <a:blip r:embed="rId3"/>
              </a:buBlip>
              <a:defRPr sz="1800"/>
            </a:pPr>
            <a:r>
              <a:rPr sz="2600"/>
              <a:t>This nation would include all of the Germanic parts of the Habsburg Empire, including Austria.</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Defeat of Nazi Germany (cont.)</a:t>
            </a:r>
          </a:p>
        </p:txBody>
      </p:sp>
      <p:sp>
        <p:nvSpPr>
          <p:cNvPr id="260" name="Shape 260"/>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By March 1945, the Allies were near Berlin. On April 30th, 1945 Hitler committed suicide.  Germany surrendered within the week.</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American soldiers land at Omaha Beach in Normandy on D-Day, June 6, 1944.</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Courtesy of the Library of Congress</a:t>
            </a:r>
          </a:p>
        </p:txBody>
      </p:sp>
      <p:pic>
        <p:nvPicPr>
          <p:cNvPr id="263" name="AAATXFP0.jpeg" descr="AAATXFP0.jpg"/>
          <p:cNvPicPr/>
          <p:nvPr/>
        </p:nvPicPr>
        <p:blipFill>
          <a:blip r:embed="rId3">
            <a:extLst/>
          </a:blip>
          <a:stretch>
            <a:fillRect/>
          </a:stretch>
        </p:blipFill>
        <p:spPr>
          <a:xfrm>
            <a:off x="814387" y="0"/>
            <a:ext cx="8124826" cy="64008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28–5 </a:t>
            </a:r>
            <a:r>
              <a:rPr sz="1100">
                <a:solidFill>
                  <a:srgbClr val="482400"/>
                </a:solidFill>
                <a:latin typeface="Arial Bold"/>
                <a:ea typeface="Arial Bold"/>
                <a:cs typeface="Arial Bold"/>
                <a:sym typeface="Arial Bold"/>
              </a:rPr>
              <a:t>DEFEAT OF THE AXIS IN EUROPE, 1942–1945</a:t>
            </a:r>
            <a:r>
              <a:rPr sz="1100">
                <a:solidFill>
                  <a:srgbClr val="482400"/>
                </a:solidFill>
                <a:latin typeface="Arial"/>
                <a:ea typeface="Arial"/>
                <a:cs typeface="Arial"/>
                <a:sym typeface="Arial"/>
              </a:rPr>
              <a:t> Here are some of the major steps in the progress toward Allied victory against Axis Europe. From the south through Italy, the west through France, and the east through Russia, the Allies gradually conquered the Continent to bring the war in Europe to a close.</a:t>
            </a:r>
          </a:p>
        </p:txBody>
      </p:sp>
      <p:pic>
        <p:nvPicPr>
          <p:cNvPr id="268" name="KNB28M05.jpeg" descr="KNB28M05.jpg"/>
          <p:cNvPicPr/>
          <p:nvPr/>
        </p:nvPicPr>
        <p:blipFill>
          <a:blip r:embed="rId3">
            <a:extLst/>
          </a:blip>
          <a:stretch>
            <a:fillRect/>
          </a:stretch>
        </p:blipFill>
        <p:spPr>
          <a:xfrm>
            <a:off x="685800" y="0"/>
            <a:ext cx="8342313" cy="64008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Fall of the Japanese Empire</a:t>
            </a:r>
          </a:p>
        </p:txBody>
      </p:sp>
      <p:sp>
        <p:nvSpPr>
          <p:cNvPr id="273" name="Shape 2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1943, Americans “island hop” and recapture strategic Pacific Islands</a:t>
            </a:r>
            <a:endParaRPr sz="3000"/>
          </a:p>
          <a:p>
            <a:pPr lvl="0">
              <a:buBlip>
                <a:blip r:embed="rId2"/>
              </a:buBlip>
              <a:defRPr sz="1800"/>
            </a:pPr>
            <a:r>
              <a:rPr sz="3000"/>
              <a:t>August 6th, 1945, the U.S. dropped an atomic bomb on Hiroshima. Two days later, they dropped one on Nagasaki.</a:t>
            </a:r>
            <a:endParaRPr sz="3000"/>
          </a:p>
          <a:p>
            <a:pPr lvl="0">
              <a:buBlip>
                <a:blip r:embed="rId2"/>
              </a:buBlip>
              <a:defRPr sz="1800"/>
            </a:pPr>
            <a:r>
              <a:rPr sz="3000"/>
              <a:t>August 14th, 1945, Japan surrendered.</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86384">
              <a:defRPr sz="1800">
                <a:solidFill>
                  <a:srgbClr val="000000"/>
                </a:solidFill>
              </a:defRPr>
            </a:pPr>
            <a:r>
              <a:rPr sz="946">
                <a:solidFill>
                  <a:srgbClr val="482400"/>
                </a:solidFill>
                <a:latin typeface="Arial"/>
                <a:ea typeface="Arial"/>
                <a:cs typeface="Arial"/>
                <a:sym typeface="Arial"/>
              </a:rPr>
              <a:t>Map 28–6 </a:t>
            </a:r>
            <a:r>
              <a:rPr sz="946">
                <a:solidFill>
                  <a:srgbClr val="482400"/>
                </a:solidFill>
                <a:latin typeface="Arial Bold"/>
                <a:ea typeface="Arial Bold"/>
                <a:cs typeface="Arial Bold"/>
                <a:sym typeface="Arial Bold"/>
              </a:rPr>
              <a:t>WORLD WAR II IN THE PACIFIC</a:t>
            </a:r>
            <a:r>
              <a:rPr sz="946">
                <a:solidFill>
                  <a:srgbClr val="482400"/>
                </a:solidFill>
                <a:latin typeface="Arial"/>
                <a:ea typeface="Arial"/>
                <a:cs typeface="Arial"/>
                <a:sym typeface="Arial"/>
              </a:rPr>
              <a:t> As in Europe, the Pacific war involved Allied recapture of areas that had been quickly taken earlier by the enemy. The enormous area represented by the map shows the initial expansion of Japanese holdings to cover half the Pacific and its islands, as well as huge sections of eastern Asia, and the long struggle to push the Japanese back to their homeland and defeat them by the summer of 1945.</a:t>
            </a:r>
          </a:p>
        </p:txBody>
      </p:sp>
      <p:pic>
        <p:nvPicPr>
          <p:cNvPr id="276" name="KNB28M06.jpeg" descr="KNB28M06.jpg"/>
          <p:cNvPicPr/>
          <p:nvPr/>
        </p:nvPicPr>
        <p:blipFill>
          <a:blip r:embed="rId3">
            <a:extLst/>
          </a:blip>
          <a:stretch>
            <a:fillRect/>
          </a:stretch>
        </p:blipFill>
        <p:spPr>
          <a:xfrm>
            <a:off x="685800" y="0"/>
            <a:ext cx="8389938" cy="6400800"/>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Racism and the Holocaust</a:t>
            </a:r>
          </a:p>
        </p:txBody>
      </p:sp>
      <p:sp>
        <p:nvSpPr>
          <p:cNvPr id="281" name="Shape 28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One of the pillars of Nazi ideology was racism.</a:t>
            </a:r>
            <a:endParaRPr sz="3000"/>
          </a:p>
          <a:p>
            <a:pPr lvl="1" marL="742950" indent="-285750">
              <a:spcBef>
                <a:spcPts val="600"/>
              </a:spcBef>
              <a:buBlip>
                <a:blip r:embed="rId3"/>
              </a:buBlip>
              <a:defRPr sz="1800"/>
            </a:pPr>
            <a:r>
              <a:rPr sz="2600"/>
              <a:t>All non-Aryan peoples, such as Slavs, Jews, and Gypsies, were considered lower orders of beings.</a:t>
            </a:r>
            <a:endParaRPr sz="2600"/>
          </a:p>
          <a:p>
            <a:pPr lvl="1" marL="742950" indent="-285750">
              <a:spcBef>
                <a:spcPts val="600"/>
              </a:spcBef>
              <a:buBlip>
                <a:blip r:embed="rId3"/>
              </a:buBlip>
              <a:defRPr sz="1800"/>
            </a:pPr>
            <a:r>
              <a:rPr sz="2600"/>
              <a:t>Hitler had envisioned a special fate for the Jews. He wanted to make all of Europe </a:t>
            </a:r>
            <a:r>
              <a:rPr i="1" sz="2600"/>
              <a:t>Judenrein</a:t>
            </a:r>
            <a:r>
              <a:rPr sz="2600"/>
              <a:t>, free of Jews. He planned to exterminate them.</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Racism and the Holocaust (cont.)</a:t>
            </a:r>
          </a:p>
        </p:txBody>
      </p:sp>
      <p:sp>
        <p:nvSpPr>
          <p:cNvPr id="284" name="Shape 28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Fate of the Polish Jewish community as a case study for the Holocaust.</a:t>
            </a:r>
            <a:endParaRPr sz="3000"/>
          </a:p>
          <a:p>
            <a:pPr lvl="1" marL="742950" indent="-285750">
              <a:spcBef>
                <a:spcPts val="600"/>
              </a:spcBef>
              <a:buBlip>
                <a:blip r:embed="rId3"/>
              </a:buBlip>
              <a:defRPr sz="1800"/>
            </a:pPr>
            <a:r>
              <a:rPr sz="2600"/>
              <a:t>The joint German-Russian invasion of Poland brought millions of Jews under the control of the Nazi Government.</a:t>
            </a:r>
            <a:endParaRPr sz="2600"/>
          </a:p>
          <a:p>
            <a:pPr lvl="1" marL="742950" indent="-285750">
              <a:spcBef>
                <a:spcPts val="600"/>
              </a:spcBef>
              <a:buBlip>
                <a:blip r:embed="rId3"/>
              </a:buBlip>
              <a:defRPr sz="1800"/>
            </a:pPr>
            <a:r>
              <a:rPr sz="2600"/>
              <a:t>1940, the Jews were moved into ghettos, separate from the rest of the population. Many died of disease and malnourishment.</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Racism and the Holocaust (cont.)</a:t>
            </a:r>
          </a:p>
        </p:txBody>
      </p:sp>
      <p:sp>
        <p:nvSpPr>
          <p:cNvPr id="287" name="Shape 28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The Fate of the Polish Jewish community as a case study for the Holocaust.</a:t>
            </a:r>
            <a:endParaRPr sz="2910"/>
          </a:p>
          <a:p>
            <a:pPr lvl="1" marL="720661" indent="-277177" defTabSz="886968">
              <a:spcBef>
                <a:spcPts val="600"/>
              </a:spcBef>
              <a:buBlip>
                <a:blip r:embed="rId3"/>
              </a:buBlip>
              <a:defRPr sz="1800"/>
            </a:pPr>
            <a:r>
              <a:rPr sz="2522"/>
              <a:t>1941–1944, a systematic campaign of extermination was carried out.  Jews were transported by rail to death camps throughout Poland, where millions were gassed to death.</a:t>
            </a:r>
            <a:endParaRPr sz="2522"/>
          </a:p>
          <a:p>
            <a:pPr lvl="1" marL="720661" indent="-277177" defTabSz="886968">
              <a:spcBef>
                <a:spcPts val="600"/>
              </a:spcBef>
              <a:buBlip>
                <a:blip r:embed="rId3"/>
              </a:buBlip>
              <a:defRPr sz="1800"/>
            </a:pPr>
            <a:r>
              <a:rPr sz="2522"/>
              <a:t>By 1945, 90% of the pre-1939 Polish Jewish population of Poland had been destroyed.</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Racism and the Holocaust (cont.)</a:t>
            </a:r>
          </a:p>
        </p:txBody>
      </p:sp>
      <p:sp>
        <p:nvSpPr>
          <p:cNvPr id="290" name="Shape 290"/>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Approximately 6 million Jews were murdered in the Nazi Holocaust.</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solidFill>
                  <a:srgbClr val="482400"/>
                </a:solidFill>
                <a:latin typeface="Arial"/>
                <a:ea typeface="Arial"/>
                <a:cs typeface="Arial"/>
                <a:sym typeface="Arial"/>
              </a:rPr>
              <a:t>World War II resulted in the near-total destruction of the Jews of Europe, victims of the Holocaust spawned by Hitler’s racial theories of the superiority and inferiority of particular ethnic groups. Hitler placed special emphasis on the need to exterminate the Jews, to whom he attributed particular wickedness. This picture shows Hungarian Jewish women, after “disinfection” and head shaving, marching to the concentration or death camp at Auschwitz-Birkenau, Poland.</a:t>
            </a:r>
            <a:br>
              <a:rPr sz="825">
                <a:solidFill>
                  <a:srgbClr val="482400"/>
                </a:solidFill>
                <a:latin typeface="Arial"/>
                <a:ea typeface="Arial"/>
                <a:cs typeface="Arial"/>
                <a:sym typeface="Arial"/>
              </a:rPr>
            </a:br>
            <a:r>
              <a:rPr sz="825">
                <a:solidFill>
                  <a:srgbClr val="482400"/>
                </a:solidFill>
                <a:latin typeface="Arial"/>
                <a:ea typeface="Arial"/>
                <a:cs typeface="Arial"/>
                <a:sym typeface="Arial"/>
              </a:rPr>
              <a:t>Library of Congress/Photo by Bernhard Walter; Source: National Archives and Records Administration</a:t>
            </a:r>
          </a:p>
        </p:txBody>
      </p:sp>
      <p:pic>
        <p:nvPicPr>
          <p:cNvPr id="293" name="AAAAQDH0.jpeg" descr="AAAAQDH0.jpg"/>
          <p:cNvPicPr/>
          <p:nvPr/>
        </p:nvPicPr>
        <p:blipFill>
          <a:blip r:embed="rId3">
            <a:extLst/>
          </a:blip>
          <a:stretch>
            <a:fillRect/>
          </a:stretch>
        </p:blipFill>
        <p:spPr>
          <a:xfrm>
            <a:off x="685800" y="119062"/>
            <a:ext cx="8477250" cy="6053138"/>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Hitler’s Goals (cont.)</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Hitler expressed his main goals in his book </a:t>
            </a:r>
            <a:r>
              <a:rPr i="1" sz="2800"/>
              <a:t>Mein Kampf</a:t>
            </a:r>
            <a:r>
              <a:rPr sz="2800"/>
              <a:t>.</a:t>
            </a:r>
            <a:endParaRPr sz="2800"/>
          </a:p>
          <a:p>
            <a:pPr lvl="1" marL="720969" indent="-263769">
              <a:spcBef>
                <a:spcPts val="500"/>
              </a:spcBef>
              <a:buBlip>
                <a:blip r:embed="rId3"/>
              </a:buBlip>
              <a:defRPr sz="1800"/>
            </a:pPr>
            <a:r>
              <a:rPr sz="2400"/>
              <a:t>The nation would need extra room to live, </a:t>
            </a:r>
            <a:r>
              <a:rPr i="1" sz="2400"/>
              <a:t>Lebensraum</a:t>
            </a:r>
            <a:r>
              <a:rPr sz="2400"/>
              <a:t>, which would be taken from the Slavs, an inferior race; and it would be cleared of Jews, the lowest of the races.</a:t>
            </a:r>
            <a:endParaRPr sz="2400"/>
          </a:p>
          <a:p>
            <a:pPr lvl="0" marL="320039" indent="-320039">
              <a:spcBef>
                <a:spcPts val="600"/>
              </a:spcBef>
              <a:buBlip>
                <a:blip r:embed="rId2"/>
              </a:buBlip>
              <a:defRPr sz="1800"/>
            </a:pPr>
            <a:r>
              <a:rPr sz="2800"/>
              <a:t>Rearming</a:t>
            </a:r>
            <a:endParaRPr sz="2800"/>
          </a:p>
          <a:p>
            <a:pPr lvl="1" marL="720969" indent="-263769">
              <a:spcBef>
                <a:spcPts val="500"/>
              </a:spcBef>
              <a:buBlip>
                <a:blip r:embed="rId3"/>
              </a:buBlip>
              <a:defRPr sz="1800"/>
            </a:pPr>
            <a:r>
              <a:rPr sz="2400"/>
              <a:t>In 1933, Germany withdrew from the League of Nations.</a:t>
            </a:r>
            <a:endParaRPr sz="2400"/>
          </a:p>
          <a:p>
            <a:pPr lvl="1" marL="720969" indent="-263769">
              <a:spcBef>
                <a:spcPts val="500"/>
              </a:spcBef>
              <a:buBlip>
                <a:blip r:embed="rId3"/>
              </a:buBlip>
              <a:defRPr sz="1800"/>
            </a:pPr>
            <a:r>
              <a:rPr sz="2400"/>
              <a:t>In 1934, Germany signed a non-aggression pact with Poland.</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28–7 </a:t>
            </a:r>
            <a:r>
              <a:rPr sz="1100">
                <a:solidFill>
                  <a:srgbClr val="482400"/>
                </a:solidFill>
                <a:latin typeface="Arial Bold"/>
                <a:ea typeface="Arial Bold"/>
                <a:cs typeface="Arial Bold"/>
                <a:sym typeface="Arial Bold"/>
              </a:rPr>
              <a:t>THE HOLOCAUST</a:t>
            </a:r>
            <a:r>
              <a:rPr sz="1100">
                <a:solidFill>
                  <a:srgbClr val="482400"/>
                </a:solidFill>
                <a:latin typeface="Arial"/>
                <a:ea typeface="Arial"/>
                <a:cs typeface="Arial"/>
                <a:sym typeface="Arial"/>
              </a:rPr>
              <a:t> The Nazi policy of ethnic cleansing—targeting Jews, Gypsies, political dissidents, and “social deviants”—began with imprisoning them in concentration camps, but by 1943 the </a:t>
            </a:r>
            <a:r>
              <a:rPr i="1" sz="1100">
                <a:solidFill>
                  <a:srgbClr val="482400"/>
                </a:solidFill>
                <a:latin typeface="Arial"/>
                <a:ea typeface="Arial"/>
                <a:cs typeface="Arial"/>
                <a:sym typeface="Arial"/>
              </a:rPr>
              <a:t>Endlösung</a:t>
            </a:r>
            <a:r>
              <a:rPr sz="1100">
                <a:solidFill>
                  <a:srgbClr val="482400"/>
                </a:solidFill>
                <a:latin typeface="Arial"/>
                <a:ea typeface="Arial"/>
                <a:cs typeface="Arial"/>
                <a:sym typeface="Arial"/>
              </a:rPr>
              <a:t>, or Final Solution, called for the systematic extermination of “undersirables.”</a:t>
            </a:r>
          </a:p>
        </p:txBody>
      </p:sp>
      <p:pic>
        <p:nvPicPr>
          <p:cNvPr id="298" name="KNB28M07.jpeg" descr="KNB28M07.jpg"/>
          <p:cNvPicPr/>
          <p:nvPr/>
        </p:nvPicPr>
        <p:blipFill>
          <a:blip r:embed="rId3">
            <a:extLst/>
          </a:blip>
          <a:stretch>
            <a:fillRect/>
          </a:stretch>
        </p:blipFill>
        <p:spPr>
          <a:xfrm>
            <a:off x="2255837" y="0"/>
            <a:ext cx="5241926" cy="6400800"/>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Male inmates, emaciated and freezing, at a German concentration camp in 1945.</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Library of Congress</a:t>
            </a:r>
          </a:p>
        </p:txBody>
      </p:sp>
      <p:pic>
        <p:nvPicPr>
          <p:cNvPr id="303" name="AAADYSF0.jpeg" descr="AAADYSF0.jpg"/>
          <p:cNvPicPr/>
          <p:nvPr/>
        </p:nvPicPr>
        <p:blipFill>
          <a:blip r:embed="rId3">
            <a:extLst/>
          </a:blip>
          <a:stretch>
            <a:fillRect/>
          </a:stretch>
        </p:blipFill>
        <p:spPr>
          <a:xfrm>
            <a:off x="803275" y="0"/>
            <a:ext cx="8147050" cy="640080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German Home Front</a:t>
            </a:r>
          </a:p>
        </p:txBody>
      </p:sp>
      <p:sp>
        <p:nvSpPr>
          <p:cNvPr id="308" name="Shape 30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Hitler demanded few sacrifices from the German people at first.</a:t>
            </a:r>
            <a:endParaRPr sz="2716"/>
          </a:p>
          <a:p>
            <a:pPr lvl="0" marL="310438" indent="-310438" defTabSz="886968">
              <a:lnSpc>
                <a:spcPct val="90000"/>
              </a:lnSpc>
              <a:spcBef>
                <a:spcPts val="600"/>
              </a:spcBef>
              <a:buBlip>
                <a:blip r:embed="rId2"/>
              </a:buBlip>
              <a:defRPr sz="1800"/>
            </a:pPr>
            <a:r>
              <a:rPr sz="2716"/>
              <a:t>The economy improved during the war.</a:t>
            </a:r>
            <a:endParaRPr sz="2716"/>
          </a:p>
          <a:p>
            <a:pPr lvl="0" marL="310438" indent="-310438" defTabSz="886968">
              <a:lnSpc>
                <a:spcPct val="90000"/>
              </a:lnSpc>
              <a:spcBef>
                <a:spcPts val="600"/>
              </a:spcBef>
              <a:buBlip>
                <a:blip r:embed="rId2"/>
              </a:buBlip>
              <a:defRPr sz="1800"/>
            </a:pPr>
            <a:r>
              <a:rPr sz="2716"/>
              <a:t>By 1943, labor shortages made it necessary for teenagers, retired men, and some women to work in the factories.</a:t>
            </a:r>
            <a:endParaRPr sz="2716"/>
          </a:p>
          <a:p>
            <a:pPr lvl="0" marL="310438" indent="-310438" defTabSz="886968">
              <a:lnSpc>
                <a:spcPct val="90000"/>
              </a:lnSpc>
              <a:spcBef>
                <a:spcPts val="600"/>
              </a:spcBef>
              <a:buBlip>
                <a:blip r:embed="rId2"/>
              </a:buBlip>
              <a:defRPr sz="1800"/>
            </a:pPr>
            <a:r>
              <a:rPr sz="2716"/>
              <a:t>Radio and film propaganda were used to boost the Nazi cause.</a:t>
            </a:r>
            <a:endParaRPr sz="2716"/>
          </a:p>
          <a:p>
            <a:pPr lvl="0" marL="310438" indent="-310438" defTabSz="886968">
              <a:lnSpc>
                <a:spcPct val="90000"/>
              </a:lnSpc>
              <a:spcBef>
                <a:spcPts val="600"/>
              </a:spcBef>
              <a:buBlip>
                <a:blip r:embed="rId2"/>
              </a:buBlip>
              <a:defRPr sz="1800"/>
            </a:pPr>
            <a:r>
              <a:rPr sz="2716"/>
              <a:t>After the Allied bombing campaign began, the Germans had much to fear.</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Bombing of Cologne. The Allied campaign of aerial bombardment did terrible damage to German cities. This photograph shows the devastation it delivered to the city of Cologne on the Rhine.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United States Signal Corps</a:t>
            </a:r>
          </a:p>
        </p:txBody>
      </p:sp>
      <p:pic>
        <p:nvPicPr>
          <p:cNvPr id="311" name="AAABFYD0.jpeg" descr="AAABFYD0.jpg"/>
          <p:cNvPicPr/>
          <p:nvPr/>
        </p:nvPicPr>
        <p:blipFill>
          <a:blip r:embed="rId3">
            <a:extLst/>
          </a:blip>
          <a:stretch>
            <a:fillRect/>
          </a:stretch>
        </p:blipFill>
        <p:spPr>
          <a:xfrm>
            <a:off x="904875" y="0"/>
            <a:ext cx="7943850" cy="6400800"/>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at Home</a:t>
            </a:r>
          </a:p>
        </p:txBody>
      </p:sp>
      <p:sp>
        <p:nvSpPr>
          <p:cNvPr id="316" name="Shape 31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The terms of the 1940 Armistice allowed the Germans to occupy more than half of France.</a:t>
            </a:r>
            <a:endParaRPr sz="2800"/>
          </a:p>
          <a:p>
            <a:pPr lvl="0" marL="320039" indent="-320039">
              <a:lnSpc>
                <a:spcPct val="90000"/>
              </a:lnSpc>
              <a:spcBef>
                <a:spcPts val="600"/>
              </a:spcBef>
              <a:buBlip>
                <a:blip r:embed="rId2"/>
              </a:buBlip>
              <a:defRPr sz="1800"/>
            </a:pPr>
            <a:r>
              <a:rPr sz="2800"/>
              <a:t>In Southern France, Petain set up a dictatorial regime based in Vichy. Many conservatives viewed this as a positive thing.</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at Home (cont.)</a:t>
            </a:r>
          </a:p>
        </p:txBody>
      </p:sp>
      <p:sp>
        <p:nvSpPr>
          <p:cNvPr id="319" name="Shape 319"/>
          <p:cNvSpPr/>
          <p:nvPr>
            <p:ph type="body" idx="4294967295"/>
          </p:nvPr>
        </p:nvSpPr>
        <p:spPr>
          <a:xfrm>
            <a:off x="1062037" y="1524000"/>
            <a:ext cx="7769226" cy="4727575"/>
          </a:xfrm>
          <a:prstGeom prst="rect">
            <a:avLst/>
          </a:prstGeom>
        </p:spPr>
        <p:txBody>
          <a:bodyPr lIns="0" tIns="0" rIns="0" bIns="0">
            <a:normAutofit fontScale="100000" lnSpcReduction="0"/>
          </a:bodyPr>
          <a:lstStyle>
            <a:lvl1pPr marL="320039" indent="-320039">
              <a:lnSpc>
                <a:spcPct val="90000"/>
              </a:lnSpc>
              <a:spcBef>
                <a:spcPts val="600"/>
              </a:spcBef>
              <a:buBlip>
                <a:blip r:embed="rId2"/>
              </a:buBlip>
              <a:defRPr sz="2800"/>
            </a:lvl1pPr>
          </a:lstStyle>
          <a:p>
            <a:pPr lvl="0">
              <a:defRPr sz="1800"/>
            </a:pPr>
            <a:r>
              <a:rPr sz="2800"/>
              <a:t>Some French men and women fled to Britain after the occupation, organizing the French National Committee of Liberation, or “Free French,” to resist the occupation and the collaborators.   However, large scale resistance did not begin until 1944.</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30936">
              <a:defRPr sz="1800">
                <a:solidFill>
                  <a:srgbClr val="000000"/>
                </a:solidFill>
              </a:defRPr>
            </a:pPr>
            <a:r>
              <a:rPr sz="759">
                <a:solidFill>
                  <a:srgbClr val="482400"/>
                </a:solidFill>
                <a:latin typeface="Arial Bold"/>
                <a:ea typeface="Arial Bold"/>
                <a:cs typeface="Arial Bold"/>
                <a:sym typeface="Arial Bold"/>
              </a:rPr>
              <a:t>The Vichy Regime in France </a:t>
            </a:r>
            <a:r>
              <a:rPr sz="759">
                <a:solidFill>
                  <a:srgbClr val="482400"/>
                </a:solidFill>
                <a:latin typeface="Arial"/>
                <a:ea typeface="Arial"/>
                <a:cs typeface="Arial"/>
                <a:sym typeface="Arial"/>
              </a:rPr>
              <a:t>After their surprisingly swift conquest of France in 1940, the Germans ruled one part of it directly from Paris, leaving the rest unoccupied until 1942, but firmly under the control of a collaborationist French government under Marshal Henri Philippe Pétain (1856–1951; see Map 28–3). This regime, based in the city of Vichy, pursued a reactionary policy, turning away from the democratic ways of the defeated Third Republic. The “Propaganda Centers of the National Revolution” published the poster shown in the photo. “The National Revolution” was the name the Vichy regime gave to its program to remake France.</a:t>
            </a:r>
            <a:br>
              <a:rPr sz="759">
                <a:solidFill>
                  <a:srgbClr val="482400"/>
                </a:solidFill>
                <a:latin typeface="Arial"/>
                <a:ea typeface="Arial"/>
                <a:cs typeface="Arial"/>
                <a:sym typeface="Arial"/>
              </a:rPr>
            </a:br>
            <a:r>
              <a:rPr sz="759">
                <a:latin typeface="Times New Roman (Headings)"/>
                <a:ea typeface="Times New Roman (Headings)"/>
                <a:cs typeface="Times New Roman (Headings)"/>
                <a:sym typeface="Times New Roman (Headings)"/>
              </a:rPr>
              <a:t>Photo 12/Alamy</a:t>
            </a:r>
          </a:p>
        </p:txBody>
      </p:sp>
      <p:pic>
        <p:nvPicPr>
          <p:cNvPr id="322" name="B5FY6C.jpeg" descr="B5FY6C.jpg"/>
          <p:cNvPicPr/>
          <p:nvPr/>
        </p:nvPicPr>
        <p:blipFill>
          <a:blip r:embed="rId3">
            <a:extLst/>
          </a:blip>
          <a:stretch>
            <a:fillRect/>
          </a:stretch>
        </p:blipFill>
        <p:spPr>
          <a:xfrm>
            <a:off x="666750" y="66675"/>
            <a:ext cx="8477250" cy="6334125"/>
          </a:xfrm>
          <a:prstGeom prst="rect">
            <a:avLst/>
          </a:prstGeom>
          <a:ln w="12700">
            <a:miter lim="400000"/>
          </a:ln>
        </p:spPr>
      </p:pic>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Great Britain</a:t>
            </a:r>
          </a:p>
        </p:txBody>
      </p:sp>
      <p:sp>
        <p:nvSpPr>
          <p:cNvPr id="327" name="Shape 3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May 22, 1940, Parliament gave the government emergency powers, allowing them to institute a draft, rationing, and economic controls.</a:t>
            </a:r>
            <a:endParaRPr sz="2800"/>
          </a:p>
          <a:p>
            <a:pPr lvl="0" marL="320039" indent="-320039">
              <a:spcBef>
                <a:spcPts val="600"/>
              </a:spcBef>
              <a:buBlip>
                <a:blip r:embed="rId2"/>
              </a:buBlip>
              <a:defRPr sz="1800"/>
            </a:pPr>
            <a:r>
              <a:rPr sz="2800"/>
              <a:t>By 1941, Britain’s production had surpassed Germany’s.</a:t>
            </a:r>
            <a:endParaRPr sz="2800"/>
          </a:p>
          <a:p>
            <a:pPr lvl="0" marL="320039" indent="-320039">
              <a:spcBef>
                <a:spcPts val="600"/>
              </a:spcBef>
              <a:buBlip>
                <a:blip r:embed="rId2"/>
              </a:buBlip>
              <a:defRPr sz="1800"/>
            </a:pPr>
            <a:r>
              <a:rPr sz="2800"/>
              <a:t>The “blitz” bombings in 1940–41 were the most immediate experience of the war for most Britons.  By the end of the war 30,000 were killed.</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Fire engulfs a building in London, England, during the German air raids. Despite many casualties and widespread devastation, the German bombing of London did not break British morale or prevent the city from functioning.</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Getty Images</a:t>
            </a:r>
          </a:p>
        </p:txBody>
      </p:sp>
      <p:pic>
        <p:nvPicPr>
          <p:cNvPr id="330" name="3307625.jpeg" descr="3307625.jpg"/>
          <p:cNvPicPr/>
          <p:nvPr/>
        </p:nvPicPr>
        <p:blipFill>
          <a:blip r:embed="rId3">
            <a:extLst/>
          </a:blip>
          <a:stretch>
            <a:fillRect/>
          </a:stretch>
        </p:blipFill>
        <p:spPr>
          <a:xfrm>
            <a:off x="2544762" y="0"/>
            <a:ext cx="4664076" cy="6400800"/>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Soviet Union</a:t>
            </a:r>
          </a:p>
        </p:txBody>
      </p:sp>
      <p:sp>
        <p:nvSpPr>
          <p:cNvPr id="335" name="Shape 3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No nation suffered more than the Soviet Union during World War II.</a:t>
            </a:r>
            <a:endParaRPr sz="3000"/>
          </a:p>
          <a:p>
            <a:pPr lvl="1" marL="742950" indent="-285750">
              <a:spcBef>
                <a:spcPts val="600"/>
              </a:spcBef>
              <a:buBlip>
                <a:blip r:embed="rId3"/>
              </a:buBlip>
              <a:defRPr sz="1800"/>
            </a:pPr>
            <a:r>
              <a:rPr sz="2600"/>
              <a:t>16 million were killed</a:t>
            </a:r>
            <a:endParaRPr sz="2600"/>
          </a:p>
          <a:p>
            <a:pPr lvl="0">
              <a:buBlip>
                <a:blip r:embed="rId2"/>
              </a:buBlip>
              <a:defRPr sz="1800"/>
            </a:pPr>
            <a:r>
              <a:rPr sz="3000"/>
              <a:t>Within occupied portions of Western Russia there was an active resistance movement.</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Hitler’s Goals (cont.)</a:t>
            </a:r>
          </a:p>
        </p:txBody>
      </p:sp>
      <p:sp>
        <p:nvSpPr>
          <p:cNvPr id="136" name="Shape 13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Rearming</a:t>
            </a:r>
            <a:endParaRPr sz="3000"/>
          </a:p>
          <a:p>
            <a:pPr lvl="1" marL="742950" indent="-285750">
              <a:spcBef>
                <a:spcPts val="600"/>
              </a:spcBef>
              <a:buBlip>
                <a:blip r:embed="rId3"/>
              </a:buBlip>
              <a:defRPr sz="1800"/>
            </a:pPr>
            <a:r>
              <a:rPr sz="2600"/>
              <a:t>In 1935, Hitler formally renounced the disarmament provisions of the Versailles treaty, and soon reinstated conscription.</a:t>
            </a:r>
            <a:endParaRPr sz="2600"/>
          </a:p>
          <a:p>
            <a:pPr lvl="1" marL="742950" indent="-285750">
              <a:spcBef>
                <a:spcPts val="600"/>
              </a:spcBef>
              <a:buBlip>
                <a:blip r:embed="rId3"/>
              </a:buBlip>
              <a:defRPr sz="1800"/>
            </a:pPr>
            <a:r>
              <a:rPr sz="2600"/>
              <a:t>Though the League of Nations denounced Germany’s decision to rearm, it was helpless to prevent it, rendering it uselessness.</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Preparations for Peace</a:t>
            </a:r>
          </a:p>
        </p:txBody>
      </p:sp>
      <p:sp>
        <p:nvSpPr>
          <p:cNvPr id="338" name="Shape 3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August 1941, Roosevelt and Churchill met and agreed to the Atlantic Charter, which provided a theoretical basis for the peace they sought.</a:t>
            </a:r>
            <a:endParaRPr sz="3000"/>
          </a:p>
          <a:p>
            <a:pPr lvl="0">
              <a:buBlip>
                <a:blip r:embed="rId2"/>
              </a:buBlip>
              <a:defRPr sz="1800"/>
            </a:pPr>
            <a:r>
              <a:rPr sz="3000"/>
              <a:t>In 1943, Soviet, American, and British leaders met at Tehran. They agreed to make the western coast of Europe the main point of attack the following year.</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February 1945, Churchill, Roosevelt, and Stalin met at Yalta in the Crimea to plan for the organization of Europe after the end of the war. The Big Three are seated. Standing behind President Roosevelt is Admiral William D. Leahy. Behind the prime minister are Admiral Sir Andrew Cunningham and Air Marshal Portal.</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U.S. Army Photograph</a:t>
            </a:r>
          </a:p>
        </p:txBody>
      </p:sp>
      <p:pic>
        <p:nvPicPr>
          <p:cNvPr id="341" name="AAABFUZ0.jpeg" descr="AAABFUZ0.jpg"/>
          <p:cNvPicPr/>
          <p:nvPr/>
        </p:nvPicPr>
        <p:blipFill>
          <a:blip r:embed="rId3">
            <a:extLst/>
          </a:blip>
          <a:stretch>
            <a:fillRect/>
          </a:stretch>
        </p:blipFill>
        <p:spPr>
          <a:xfrm>
            <a:off x="808037" y="0"/>
            <a:ext cx="8183563" cy="6400800"/>
          </a:xfrm>
          <a:prstGeom prst="rect">
            <a:avLst/>
          </a:prstGeom>
          <a:ln w="12700">
            <a:miter lim="400000"/>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Yalta and Pottsdam</a:t>
            </a:r>
          </a:p>
        </p:txBody>
      </p:sp>
      <p:sp>
        <p:nvSpPr>
          <p:cNvPr id="346" name="Shape 3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February 1945, the Big Three met in Yalta. The Americans encouraged the Russians to join the war against Japan. In the tradition of Wilson, Roosevelt encouraged a united-nations organization.</a:t>
            </a:r>
            <a:endParaRPr sz="2800"/>
          </a:p>
          <a:p>
            <a:pPr lvl="0" marL="320039" indent="-320039">
              <a:spcBef>
                <a:spcPts val="600"/>
              </a:spcBef>
              <a:buBlip>
                <a:blip r:embed="rId2"/>
              </a:buBlip>
              <a:defRPr sz="1800"/>
            </a:pPr>
            <a:r>
              <a:rPr sz="2800"/>
              <a:t>In July 1945, after the defeat of Germany, they met at Pottsdam. Germany was carved up into zones. The rest of Europe was split up.</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Map 28–8 </a:t>
            </a:r>
            <a:r>
              <a:rPr sz="1045">
                <a:solidFill>
                  <a:srgbClr val="482400"/>
                </a:solidFill>
                <a:latin typeface="Arial Bold"/>
                <a:ea typeface="Arial Bold"/>
                <a:cs typeface="Arial Bold"/>
                <a:sym typeface="Arial Bold"/>
              </a:rPr>
              <a:t>YALTA TO THE SURRENDER </a:t>
            </a:r>
            <a:r>
              <a:rPr sz="1045">
                <a:solidFill>
                  <a:srgbClr val="482400"/>
                </a:solidFill>
                <a:latin typeface="Arial"/>
                <a:ea typeface="Arial"/>
                <a:cs typeface="Arial"/>
                <a:sym typeface="Arial"/>
              </a:rPr>
              <a:t>“The Big Three”—Roosevelt, Churchill, and Stalin—met at Yalta in the Crimea in February 1945. At the meeting, concessions were made to Stalin concerning the settlement of eastern Europe because Roosevelt was eager to bring the Russians into the Pacific war as soon as possible. This map shows the positions held by the victors when Germany surrendered.</a:t>
            </a:r>
          </a:p>
        </p:txBody>
      </p:sp>
      <p:pic>
        <p:nvPicPr>
          <p:cNvPr id="349" name="KNB28M08.jpeg" descr="KNB28M08.jpg"/>
          <p:cNvPicPr/>
          <p:nvPr/>
        </p:nvPicPr>
        <p:blipFill>
          <a:blip r:embed="rId3">
            <a:extLst/>
          </a:blip>
          <a:stretch>
            <a:fillRect/>
          </a:stretch>
        </p:blipFill>
        <p:spPr>
          <a:xfrm>
            <a:off x="2889250" y="0"/>
            <a:ext cx="3975100" cy="64008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Italy Attacks Ethiopia</a:t>
            </a:r>
          </a:p>
        </p:txBody>
      </p:sp>
      <p:sp>
        <p:nvSpPr>
          <p:cNvPr id="139" name="Shape 13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In October 1935, Mussolini attacked Ethiopia.</a:t>
            </a:r>
            <a:endParaRPr sz="3000"/>
          </a:p>
          <a:p>
            <a:pPr lvl="1" marL="742950" indent="-285750">
              <a:lnSpc>
                <a:spcPct val="90000"/>
              </a:lnSpc>
              <a:spcBef>
                <a:spcPts val="600"/>
              </a:spcBef>
              <a:buBlip>
                <a:blip r:embed="rId3"/>
              </a:buBlip>
              <a:defRPr sz="1800"/>
            </a:pPr>
            <a:r>
              <a:rPr sz="2600"/>
              <a:t>France and Britain were both willing to appease him, in the hope that Italy would offset Germany’s growing power. They offered to allow him to control Ethiopia in fact, if it would remain legally independent.</a:t>
            </a:r>
            <a:endParaRPr sz="2600"/>
          </a:p>
          <a:p>
            <a:pPr lvl="1" marL="742950" indent="-285750">
              <a:lnSpc>
                <a:spcPct val="90000"/>
              </a:lnSpc>
              <a:spcBef>
                <a:spcPts val="600"/>
              </a:spcBef>
              <a:buBlip>
                <a:blip r:embed="rId3"/>
              </a:buBlip>
              <a:defRPr sz="1800"/>
            </a:pPr>
            <a:r>
              <a:rPr sz="2600"/>
              <a:t>Mussolini refused the offer, but France and Britain still did not substantially oppose him.</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Remilitarization of the Rhineland</a:t>
            </a:r>
          </a:p>
        </p:txBody>
      </p:sp>
      <p:sp>
        <p:nvSpPr>
          <p:cNvPr id="142" name="Shape 14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Mussolini’s success convinced Hitler that the Western powers would also not oppose him substantially.</a:t>
            </a:r>
            <a:endParaRPr sz="3000"/>
          </a:p>
          <a:p>
            <a:pPr lvl="0">
              <a:lnSpc>
                <a:spcPct val="90000"/>
              </a:lnSpc>
              <a:buBlip>
                <a:blip r:embed="rId2"/>
              </a:buBlip>
              <a:defRPr sz="1800"/>
            </a:pPr>
            <a:r>
              <a:rPr sz="3000"/>
              <a:t>On March 7, 1936 he sent a small armed force into the demilitarized Rhineland.</a:t>
            </a:r>
            <a:endParaRPr sz="3000"/>
          </a:p>
          <a:p>
            <a:pPr lvl="0">
              <a:lnSpc>
                <a:spcPct val="90000"/>
              </a:lnSpc>
              <a:buBlip>
                <a:blip r:embed="rId2"/>
              </a:buBlip>
              <a:defRPr sz="1800"/>
            </a:pPr>
            <a:r>
              <a:rPr sz="3000"/>
              <a:t>France and Britain both registered a complaint with the League of Nations, but did nothing else.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Spanish Civil War</a:t>
            </a:r>
          </a:p>
        </p:txBody>
      </p:sp>
      <p:sp>
        <p:nvSpPr>
          <p:cNvPr id="145" name="Shape 145"/>
          <p:cNvSpPr/>
          <p:nvPr>
            <p:ph type="body" idx="4294967295"/>
          </p:nvPr>
        </p:nvSpPr>
        <p:spPr>
          <a:xfrm>
            <a:off x="1062037" y="1371600"/>
            <a:ext cx="7769226" cy="4727575"/>
          </a:xfrm>
          <a:prstGeom prst="rect">
            <a:avLst/>
          </a:prstGeom>
        </p:spPr>
        <p:txBody>
          <a:bodyPr lIns="0" tIns="0" rIns="0" bIns="0">
            <a:normAutofit fontScale="100000" lnSpcReduction="0"/>
          </a:bodyPr>
          <a:lstStyle/>
          <a:p>
            <a:pPr lvl="0" marL="297179" indent="-297179">
              <a:lnSpc>
                <a:spcPct val="90000"/>
              </a:lnSpc>
              <a:spcBef>
                <a:spcPts val="600"/>
              </a:spcBef>
              <a:buBlip>
                <a:blip r:embed="rId2"/>
              </a:buBlip>
              <a:defRPr sz="1800"/>
            </a:pPr>
            <a:r>
              <a:rPr sz="2600"/>
              <a:t>The new dividing line in Europe between Fascist and Western democracies was made clearer by the Spanish Civil War.</a:t>
            </a:r>
            <a:endParaRPr sz="2600"/>
          </a:p>
          <a:p>
            <a:pPr lvl="1" marL="698988" indent="-241788">
              <a:lnSpc>
                <a:spcPct val="90000"/>
              </a:lnSpc>
              <a:spcBef>
                <a:spcPts val="500"/>
              </a:spcBef>
              <a:buBlip>
                <a:blip r:embed="rId3"/>
              </a:buBlip>
              <a:defRPr sz="1800"/>
            </a:pPr>
            <a:r>
              <a:rPr sz="2200"/>
              <a:t>The war broke out in July 1936, between the elected Popular Front Government and the Falangist Fascists, lead by General Francisco Franco (1892–1975). It lasted three years.</a:t>
            </a:r>
            <a:endParaRPr sz="2200"/>
          </a:p>
          <a:p>
            <a:pPr lvl="1" marL="698988" indent="-241788">
              <a:lnSpc>
                <a:spcPct val="90000"/>
              </a:lnSpc>
              <a:spcBef>
                <a:spcPts val="500"/>
              </a:spcBef>
              <a:buBlip>
                <a:blip r:embed="rId3"/>
              </a:buBlip>
              <a:defRPr sz="1800"/>
            </a:pPr>
            <a:r>
              <a:rPr sz="2200"/>
              <a:t>Germany and Italy supported the Falangists. </a:t>
            </a:r>
            <a:endParaRPr sz="2200"/>
          </a:p>
          <a:p>
            <a:pPr lvl="1" marL="698988" indent="-241788">
              <a:lnSpc>
                <a:spcPct val="90000"/>
              </a:lnSpc>
              <a:spcBef>
                <a:spcPts val="500"/>
              </a:spcBef>
              <a:buBlip>
                <a:blip r:embed="rId3"/>
              </a:buBlip>
              <a:defRPr sz="1800"/>
            </a:pPr>
            <a:r>
              <a:rPr sz="2200"/>
              <a:t>The Soviets supported the Republicans.</a:t>
            </a:r>
            <a:endParaRPr sz="2200"/>
          </a:p>
          <a:p>
            <a:pPr lvl="1" marL="698988" indent="-241788">
              <a:lnSpc>
                <a:spcPct val="90000"/>
              </a:lnSpc>
              <a:spcBef>
                <a:spcPts val="500"/>
              </a:spcBef>
              <a:buBlip>
                <a:blip r:embed="rId3"/>
              </a:buBlip>
              <a:defRPr sz="1800"/>
            </a:pPr>
            <a:r>
              <a:rPr sz="2200"/>
              <a:t>The Western democracies remained neutral.</a:t>
            </a:r>
            <a:endParaRPr sz="2200"/>
          </a:p>
          <a:p>
            <a:pPr lvl="0" marL="297179" indent="-297179">
              <a:lnSpc>
                <a:spcPct val="90000"/>
              </a:lnSpc>
              <a:spcBef>
                <a:spcPts val="600"/>
              </a:spcBef>
              <a:buBlip>
                <a:blip r:embed="rId2"/>
              </a:buBlip>
              <a:defRPr sz="1800"/>
            </a:pPr>
            <a:r>
              <a:rPr sz="2600"/>
              <a:t>The Fascists won in 1939.</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