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notesSlides/notesSlide11.xml" ContentType="application/vnd.openxmlformats-officedocument.presentationml.notesSlide+xml"/>
  <Override PartName="/ppt/media/image12.jpeg" ContentType="image/jpeg"/>
  <Override PartName="/ppt/notesSlides/notesSlide12.xml" ContentType="application/vnd.openxmlformats-officedocument.presentationml.notesSlide+xml"/>
  <Override PartName="/ppt/media/image13.jpeg" ContentType="image/jpeg"/>
  <Override PartName="/ppt/notesSlides/notesSlide13.xml" ContentType="application/vnd.openxmlformats-officedocument.presentationml.notesSlide+xml"/>
  <Override PartName="/ppt/media/image14.jpeg" ContentType="image/jpeg"/>
  <Override PartName="/ppt/notesSlides/notesSlide14.xml" ContentType="application/vnd.openxmlformats-officedocument.presentationml.notesSlide+xml"/>
  <Override PartName="/ppt/media/image15.jpeg" ContentType="image/jpeg"/>
  <Override PartName="/ppt/notesSlides/notesSlide15.xml" ContentType="application/vnd.openxmlformats-officedocument.presentationml.notesSlide+xml"/>
  <Override PartName="/ppt/media/image16.jpeg" ContentType="image/jpeg"/>
  <Override PartName="/ppt/notesSlides/notesSlide16.xml" ContentType="application/vnd.openxmlformats-officedocument.presentationml.notesSlide+xml"/>
  <Override PartName="/ppt/media/image17.jpeg" ContentType="image/jpeg"/>
  <Override PartName="/ppt/notesSlides/notesSlide17.xml" ContentType="application/vnd.openxmlformats-officedocument.presentationml.notesSlide+xml"/>
  <Override PartName="/ppt/media/image18.jpeg" ContentType="image/jpeg"/>
  <Override PartName="/ppt/notesSlides/notesSlide18.xml" ContentType="application/vnd.openxmlformats-officedocument.presentationml.notesSlide+xml"/>
  <Override PartName="/ppt/media/image19.jpeg" ContentType="image/jpeg"/>
  <Override PartName="/ppt/notesSlides/notesSlide19.xml" ContentType="application/vnd.openxmlformats-officedocument.presentationml.notesSlide+xml"/>
  <Override PartName="/ppt/media/image20.jpeg" ContentType="image/jpeg"/>
  <Override PartName="/ppt/notesSlides/notesSlide20.xml" ContentType="application/vnd.openxmlformats-officedocument.presentationml.notesSlide+xml"/>
  <Override PartName="/ppt/media/image21.jpeg" ContentType="image/jpeg"/>
  <Override PartName="/ppt/notesSlides/notesSlide21.xml" ContentType="application/vnd.openxmlformats-officedocument.presentationml.notesSlide+xml"/>
  <Override PartName="/ppt/media/image22.jpeg" ContentType="image/jpeg"/>
  <Override PartName="/ppt/notesSlides/notesSlide22.xml" ContentType="application/vnd.openxmlformats-officedocument.presentationml.notesSlide+xml"/>
  <Override PartName="/ppt/media/image23.jpeg" ContentType="image/jpeg"/>
  <Override PartName="/ppt/notesSlides/notesSlide23.xml" ContentType="application/vnd.openxmlformats-officedocument.presentationml.notesSlide+xml"/>
  <Override PartName="/ppt/media/image24.jpeg" ContentType="image/jpeg"/>
  <Override PartName="/ppt/notesSlides/notesSlide24.xml" ContentType="application/vnd.openxmlformats-officedocument.presentationml.notesSlide+xml"/>
  <Override PartName="/ppt/media/image25.jpeg" ContentType="image/jpeg"/>
  <Override PartName="/ppt/notesSlides/notesSlide25.xml" ContentType="application/vnd.openxmlformats-officedocument.presentationml.notesSlide+xml"/>
  <Override PartName="/ppt/media/image26.jpeg" ContentType="image/jpeg"/>
  <Override PartName="/ppt/notesSlides/notesSlide26.xml" ContentType="application/vnd.openxmlformats-officedocument.presentationml.notesSlide+xml"/>
  <Override PartName="/ppt/media/image2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Lst>
  <p:sldSz cx="9144000" cy="6858000"/>
  <p:notesSz cx="6858000" cy="9144000"/>
  <p:defaultTextStyle>
    <a:lvl1pPr>
      <a:defRPr sz="2400">
        <a:latin typeface="Verdana"/>
        <a:ea typeface="Verdana"/>
        <a:cs typeface="Verdana"/>
        <a:sym typeface="Verdana"/>
      </a:defRPr>
    </a:lvl1pPr>
    <a:lvl2pPr indent="457200">
      <a:defRPr sz="2400">
        <a:latin typeface="Verdana"/>
        <a:ea typeface="Verdana"/>
        <a:cs typeface="Verdana"/>
        <a:sym typeface="Verdana"/>
      </a:defRPr>
    </a:lvl2pPr>
    <a:lvl3pPr indent="914400">
      <a:defRPr sz="2400">
        <a:latin typeface="Verdana"/>
        <a:ea typeface="Verdana"/>
        <a:cs typeface="Verdana"/>
        <a:sym typeface="Verdana"/>
      </a:defRPr>
    </a:lvl3pPr>
    <a:lvl4pPr indent="1371600">
      <a:defRPr sz="2400">
        <a:latin typeface="Verdana"/>
        <a:ea typeface="Verdana"/>
        <a:cs typeface="Verdana"/>
        <a:sym typeface="Verdana"/>
      </a:defRPr>
    </a:lvl4pPr>
    <a:lvl5pPr indent="1828800">
      <a:defRPr sz="2400">
        <a:latin typeface="Verdana"/>
        <a:ea typeface="Verdana"/>
        <a:cs typeface="Verdana"/>
        <a:sym typeface="Verdana"/>
      </a:defRPr>
    </a:lvl5pPr>
    <a:lvl6pPr>
      <a:defRPr sz="2400">
        <a:latin typeface="Verdana"/>
        <a:ea typeface="Verdana"/>
        <a:cs typeface="Verdana"/>
        <a:sym typeface="Verdana"/>
      </a:defRPr>
    </a:lvl6pPr>
    <a:lvl7pPr>
      <a:defRPr sz="2400">
        <a:latin typeface="Verdana"/>
        <a:ea typeface="Verdana"/>
        <a:cs typeface="Verdana"/>
        <a:sym typeface="Verdana"/>
      </a:defRPr>
    </a:lvl7pPr>
    <a:lvl8pPr>
      <a:defRPr sz="2400">
        <a:latin typeface="Verdana"/>
        <a:ea typeface="Verdana"/>
        <a:cs typeface="Verdana"/>
        <a:sym typeface="Verdana"/>
      </a:defRPr>
    </a:lvl8pPr>
    <a:lvl9pPr>
      <a:defRPr sz="2400">
        <a:latin typeface="Verdana"/>
        <a:ea typeface="Verdana"/>
        <a:cs typeface="Verdana"/>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3F0E9"/>
          </a:solidFill>
        </a:fill>
      </a:tcStyle>
    </a:wholeTbl>
    <a:band2H>
      <a:tcTxStyle b="def" i="def"/>
      <a:tcStyle>
        <a:tcBdr/>
        <a:fill>
          <a:solidFill>
            <a:srgbClr val="F9F7F4"/>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Row>
  </a:tblStyle>
  <a:tblStyle styleId="{C7B018BB-80A7-4F77-B60F-C8B233D01FF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9DAD5"/>
          </a:solidFill>
        </a:fill>
      </a:tcStyle>
    </a:wholeTbl>
    <a:band2H>
      <a:tcTxStyle b="def" i="def"/>
      <a:tcStyle>
        <a:tcBdr/>
        <a:fill>
          <a:solidFill>
            <a:srgbClr val="F4EDEB"/>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Row>
  </a:tblStyle>
  <a:tblStyle styleId="{CF821DB8-F4EB-4A41-A1BA-3FCAFE7338EE}" styleName="">
    <a:tblBg/>
    <a:wholeTbl>
      <a:tcTxStyle b="on" i="on">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FD6C3"/>
          </a:solidFill>
        </a:fill>
      </a:tcStyle>
    </a:firstCol>
    <a:lastRow>
      <a:tcTxStyle b="on" i="on">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DFD6C3"/>
          </a:solidFill>
        </a:fill>
      </a:tcStyle>
    </a:firstRow>
  </a:tblStyle>
  <a:tblStyle styleId="{33BA23B1-9221-436E-865A-0063620EA4FD}"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lvl="0"/>
          </a:p>
        </p:txBody>
      </p:sp>
      <p:sp>
        <p:nvSpPr>
          <p:cNvPr id="116" name="Shape 11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lvl="0"/>
          </a:p>
        </p:txBody>
      </p:sp>
      <p:sp>
        <p:nvSpPr>
          <p:cNvPr id="124" name="Shape 124"/>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A statue of Queen Victoria is removed from the front of the Supreme Court building in Georgetown, former capital of the British colony of Guyana, in February 1970, in preparation for the transition to independence. Decolonization represented as dramatic a transition in world political relations as had the establishment of European empires in the nineteenth-century Victorian age.</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Bettmann/CORBIS—All rights reserved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sldImg"/>
          </p:nvPr>
        </p:nvSpPr>
        <p:spPr>
          <a:prstGeom prst="rect">
            <a:avLst/>
          </a:prstGeom>
        </p:spPr>
        <p:txBody>
          <a:bodyPr/>
          <a:lstStyle/>
          <a:p>
            <a:pPr lvl="0"/>
          </a:p>
        </p:txBody>
      </p:sp>
      <p:sp>
        <p:nvSpPr>
          <p:cNvPr id="244" name="Shape 24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In the summer of 1968, Soviet tanks rolled into Czechoslovakia, ending that country’s experiment in liberalized communism. This picture shows defiant flag-waving Czechs on a truck rolling past a Soviet tank in the immediate aftermath of the invasion.</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Hulton Archive Photos/Getty Images, Inc.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lvl="0"/>
          </a:p>
        </p:txBody>
      </p:sp>
      <p:sp>
        <p:nvSpPr>
          <p:cNvPr id="267" name="Shape 267"/>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29–6 </a:t>
            </a:r>
            <a:r>
              <a:rPr sz="1200">
                <a:latin typeface="Arial Bold"/>
                <a:ea typeface="Arial Bold"/>
                <a:cs typeface="Arial Bold"/>
                <a:sym typeface="Arial Bold"/>
              </a:rPr>
              <a:t>DECOLONIZATION SINCE WORLD WAR II</a:t>
            </a:r>
            <a:r>
              <a:rPr sz="1200">
                <a:latin typeface="Arial"/>
                <a:ea typeface="Arial"/>
                <a:cs typeface="Arial"/>
                <a:sym typeface="Arial"/>
              </a:rPr>
              <a:t> The Western powers’ rapid retreat from imperialism after World War II is graphically shown on this outline map covering half the globe—from West Africa to the southwest Pacific.</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lvl="0"/>
          </a:p>
        </p:txBody>
      </p:sp>
      <p:sp>
        <p:nvSpPr>
          <p:cNvPr id="272" name="Shape 272"/>
          <p:cNvSpPr/>
          <p:nvPr>
            <p:ph type="body" sz="quarter" idx="1"/>
          </p:nvPr>
        </p:nvSpPr>
        <p:spPr>
          <a:prstGeom prst="rect">
            <a:avLst/>
          </a:prstGeom>
        </p:spPr>
        <p:txBody>
          <a:bodyPr/>
          <a:lstStyle/>
          <a:p>
            <a:pPr lvl="0">
              <a:lnSpc>
                <a:spcPct val="100000"/>
              </a:lnSpc>
              <a:spcBef>
                <a:spcPts val="400"/>
              </a:spcBef>
              <a:defRPr sz="1800"/>
            </a:pPr>
            <a:r>
              <a:rPr sz="1200">
                <a:latin typeface="Calibri"/>
                <a:ea typeface="Calibri"/>
                <a:cs typeface="Calibri"/>
                <a:sym typeface="Calibri"/>
              </a:rPr>
              <a:t>Ghandi led India from colonialism to independence. Part of his appeal was the simplicity of his life and dress.</a:t>
            </a:r>
            <a:endParaRPr sz="1200">
              <a:latin typeface="Calibri"/>
              <a:ea typeface="Calibri"/>
              <a:cs typeface="Calibri"/>
              <a:sym typeface="Calibri"/>
            </a:endParaRPr>
          </a:p>
          <a:p>
            <a:pPr lvl="0">
              <a:lnSpc>
                <a:spcPct val="100000"/>
              </a:lnSpc>
              <a:spcBef>
                <a:spcPts val="400"/>
              </a:spcBef>
              <a:defRPr sz="1800"/>
            </a:pPr>
            <a:r>
              <a:rPr sz="1200">
                <a:latin typeface="Calibri"/>
                <a:ea typeface="Calibri"/>
                <a:cs typeface="Calibri"/>
                <a:sym typeface="Calibri"/>
              </a:rPr>
              <a:t>CORBIS/Bettmann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Shape 291"/>
          <p:cNvSpPr/>
          <p:nvPr>
            <p:ph type="sldImg"/>
          </p:nvPr>
        </p:nvSpPr>
        <p:spPr>
          <a:prstGeom prst="rect">
            <a:avLst/>
          </a:prstGeom>
        </p:spPr>
        <p:txBody>
          <a:bodyPr/>
          <a:lstStyle/>
          <a:p>
            <a:pPr lvl="0"/>
          </a:p>
        </p:txBody>
      </p:sp>
      <p:sp>
        <p:nvSpPr>
          <p:cNvPr id="292" name="Shape 292"/>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In 1959, Charles de Gaulle, as president of the French Republic, visited Algiers to great acclaim from its European inhabitants, known as colons. By 1962, however, he had sponsored a referendum that led to Algerian independence and the flight of most of those people.</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Loomis Dean/Getty Images, Inc.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lvl="0"/>
          </a:p>
        </p:txBody>
      </p:sp>
      <p:sp>
        <p:nvSpPr>
          <p:cNvPr id="321" name="Shape 321"/>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U.S. troops engaged in combat in Vietnam. At the war’s peak, more than 500,000 American troops were stationed in South Vietnam. The United States struggled in Vietnam for more than a decade, seriously threatening its commitment to Western Europe.</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U.S. Army Photo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lvl="0"/>
          </a:p>
        </p:txBody>
      </p:sp>
      <p:sp>
        <p:nvSpPr>
          <p:cNvPr id="326" name="Shape 326"/>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29–7 </a:t>
            </a:r>
            <a:r>
              <a:rPr sz="1200">
                <a:latin typeface="Arial Bold"/>
                <a:ea typeface="Arial Bold"/>
                <a:cs typeface="Arial Bold"/>
                <a:sym typeface="Arial Bold"/>
              </a:rPr>
              <a:t>VIETNAM AND ITS SOUTHEAST ASIAN NEIGHBORS</a:t>
            </a:r>
            <a:r>
              <a:rPr sz="1200">
                <a:latin typeface="Arial"/>
                <a:ea typeface="Arial"/>
                <a:cs typeface="Arial"/>
                <a:sym typeface="Arial"/>
              </a:rPr>
              <a:t> The map identifies important locations associated with the war in Vietnam.</a:t>
            </a:r>
            <a:endParaRPr sz="120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ph type="sldImg"/>
          </p:nvPr>
        </p:nvSpPr>
        <p:spPr>
          <a:prstGeom prst="rect">
            <a:avLst/>
          </a:prstGeom>
        </p:spPr>
        <p:txBody>
          <a:bodyPr/>
          <a:lstStyle/>
          <a:p>
            <a:pPr lvl="0"/>
          </a:p>
        </p:txBody>
      </p:sp>
      <p:sp>
        <p:nvSpPr>
          <p:cNvPr id="334" name="Shape 334"/>
          <p:cNvSpPr/>
          <p:nvPr>
            <p:ph type="body" sz="quarter" idx="1"/>
          </p:nvPr>
        </p:nvSpPr>
        <p:spPr>
          <a:prstGeom prst="rect">
            <a:avLst/>
          </a:prstGeom>
        </p:spPr>
        <p:txBody>
          <a:bodyPr/>
          <a:lstStyle/>
          <a:p>
            <a:pPr lvl="0">
              <a:lnSpc>
                <a:spcPct val="100000"/>
              </a:lnSpc>
              <a:spcBef>
                <a:spcPts val="400"/>
              </a:spcBef>
              <a:defRPr sz="1800"/>
            </a:pPr>
            <a:r>
              <a:rPr sz="1200">
                <a:latin typeface="Calibri"/>
                <a:ea typeface="Calibri"/>
                <a:cs typeface="Calibri"/>
                <a:sym typeface="Calibri"/>
              </a:rPr>
              <a:t>The Russian rock group Dynamic performs in Moscow in 1987.</a:t>
            </a:r>
            <a:endParaRPr sz="1200">
              <a:latin typeface="Calibri"/>
              <a:ea typeface="Calibri"/>
              <a:cs typeface="Calibri"/>
              <a:sym typeface="Calibri"/>
            </a:endParaRPr>
          </a:p>
          <a:p>
            <a:pPr lvl="0">
              <a:lnSpc>
                <a:spcPct val="100000"/>
              </a:lnSpc>
              <a:spcBef>
                <a:spcPts val="400"/>
              </a:spcBef>
              <a:defRPr sz="1800"/>
            </a:pPr>
            <a:r>
              <a:rPr sz="1200">
                <a:latin typeface="Calibri"/>
                <a:ea typeface="Calibri"/>
                <a:cs typeface="Calibri"/>
                <a:sym typeface="Calibri"/>
              </a:rPr>
              <a:t>R. Podemi/TASS/Sovfoto/Eastfoto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lvl="0"/>
          </a:p>
        </p:txBody>
      </p:sp>
      <p:sp>
        <p:nvSpPr>
          <p:cNvPr id="345" name="Shape 345"/>
          <p:cNvSpPr/>
          <p:nvPr>
            <p:ph type="body" sz="quarter" idx="1"/>
          </p:nvPr>
        </p:nvSpPr>
        <p:spPr>
          <a:prstGeom prst="rect">
            <a:avLst/>
          </a:prstGeom>
        </p:spPr>
        <p:txBody>
          <a:bodyPr/>
          <a:lstStyle/>
          <a:p>
            <a:pPr lvl="0">
              <a:lnSpc>
                <a:spcPct val="100000"/>
              </a:lnSpc>
              <a:spcBef>
                <a:spcPts val="400"/>
              </a:spcBef>
              <a:defRPr sz="1800"/>
            </a:pPr>
            <a:r>
              <a:rPr sz="1200">
                <a:latin typeface="Calibri"/>
                <a:ea typeface="Calibri"/>
                <a:cs typeface="Calibri"/>
                <a:sym typeface="Calibri"/>
              </a:rPr>
              <a:t>President Ronald Reagan and Premier Mikhail Gorbachev confer at a summit meeting in December 1987.</a:t>
            </a:r>
            <a:endParaRPr sz="1200">
              <a:latin typeface="Calibri"/>
              <a:ea typeface="Calibri"/>
              <a:cs typeface="Calibri"/>
              <a:sym typeface="Calibri"/>
            </a:endParaRPr>
          </a:p>
          <a:p>
            <a:pPr lvl="0">
              <a:lnSpc>
                <a:spcPct val="100000"/>
              </a:lnSpc>
              <a:spcBef>
                <a:spcPts val="400"/>
              </a:spcBef>
              <a:defRPr sz="1800"/>
            </a:pPr>
            <a:r>
              <a:rPr sz="1200">
                <a:latin typeface="Calibri"/>
                <a:ea typeface="Calibri"/>
                <a:cs typeface="Calibri"/>
                <a:sym typeface="Calibri"/>
              </a:rPr>
              <a:t>AP Wide World Photos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2" name="Shape 352"/>
          <p:cNvSpPr/>
          <p:nvPr>
            <p:ph type="sldImg"/>
          </p:nvPr>
        </p:nvSpPr>
        <p:spPr>
          <a:prstGeom prst="rect">
            <a:avLst/>
          </a:prstGeom>
        </p:spPr>
        <p:txBody>
          <a:bodyPr/>
          <a:lstStyle/>
          <a:p>
            <a:pPr lvl="0"/>
          </a:p>
        </p:txBody>
      </p:sp>
      <p:sp>
        <p:nvSpPr>
          <p:cNvPr id="353" name="Shape 353"/>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Polish trade union “Solidarity” in 1989 successfully forced the Polish communist government to hold free elections. In June of that year Solidarity, whose members here are collecting funds for their campaign, won overwhelmingly.</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Bernard Bisson/CORBIS/ Bettmann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0" name="Shape 360"/>
          <p:cNvSpPr/>
          <p:nvPr>
            <p:ph type="sldImg"/>
          </p:nvPr>
        </p:nvSpPr>
        <p:spPr>
          <a:prstGeom prst="rect">
            <a:avLst/>
          </a:prstGeom>
        </p:spPr>
        <p:txBody>
          <a:bodyPr/>
          <a:lstStyle/>
          <a:p>
            <a:pPr lvl="0"/>
          </a:p>
        </p:txBody>
      </p:sp>
      <p:sp>
        <p:nvSpPr>
          <p:cNvPr id="361" name="Shape 361"/>
          <p:cNvSpPr/>
          <p:nvPr>
            <p:ph type="body" sz="quarter" idx="1"/>
          </p:nvPr>
        </p:nvSpPr>
        <p:spPr>
          <a:prstGeom prst="rect">
            <a:avLst/>
          </a:prstGeom>
        </p:spPr>
        <p:txBody>
          <a:bodyPr/>
          <a:lstStyle/>
          <a:p>
            <a:pPr lvl="0">
              <a:lnSpc>
                <a:spcPct val="100000"/>
              </a:lnSpc>
              <a:defRPr sz="1800"/>
            </a:pPr>
            <a:r>
              <a:rPr sz="1200">
                <a:latin typeface="Arial Bold"/>
                <a:ea typeface="Arial Bold"/>
                <a:cs typeface="Arial Bold"/>
                <a:sym typeface="Arial Bold"/>
              </a:rPr>
              <a:t>Collapse of the Berlin Wall</a:t>
            </a:r>
            <a:r>
              <a:rPr sz="1200">
                <a:latin typeface="Arial"/>
                <a:ea typeface="Arial"/>
                <a:cs typeface="Arial"/>
                <a:sym typeface="Arial"/>
              </a:rPr>
              <a:t> No single structure so illustrated the divisions of the Cold War as the Berlin Wall, which was erected in 1961. The most symbolic moment in the collapse of communism across Eastern Europe came in November 1989 when that wall was breached. </a:t>
            </a:r>
            <a:br>
              <a:rPr sz="1200">
                <a:latin typeface="Arial"/>
                <a:ea typeface="Arial"/>
                <a:cs typeface="Arial"/>
                <a:sym typeface="Arial"/>
              </a:rPr>
            </a:br>
            <a:r>
              <a:rPr sz="1200">
                <a:latin typeface="Arial"/>
                <a:ea typeface="Arial"/>
                <a:cs typeface="Arial"/>
                <a:sym typeface="Arial"/>
              </a:rPr>
              <a:t>R. Bossu/Sygma/CORBIS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lvl="0"/>
          </a:p>
        </p:txBody>
      </p:sp>
      <p:sp>
        <p:nvSpPr>
          <p:cNvPr id="141" name="Shape 14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29–1 </a:t>
            </a:r>
            <a:r>
              <a:rPr sz="1200">
                <a:latin typeface="Arial Bold"/>
                <a:ea typeface="Arial Bold"/>
                <a:cs typeface="Arial Bold"/>
                <a:sym typeface="Arial Bold"/>
              </a:rPr>
              <a:t>TERRITORIAL CHANGES IN EUROPE AFTER WORLD WAR II</a:t>
            </a:r>
            <a:r>
              <a:rPr sz="1200">
                <a:latin typeface="Arial"/>
                <a:ea typeface="Arial"/>
                <a:cs typeface="Arial"/>
                <a:sym typeface="Arial"/>
              </a:rPr>
              <a:t> The map shows the shifts in territory that followed the defeat of the Axis. No treaty of peace formally ended the war with Germany.</a:t>
            </a:r>
            <a:endParaRPr sz="1200">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Shape 371"/>
          <p:cNvSpPr/>
          <p:nvPr>
            <p:ph type="sldImg"/>
          </p:nvPr>
        </p:nvSpPr>
        <p:spPr>
          <a:prstGeom prst="rect">
            <a:avLst/>
          </a:prstGeom>
        </p:spPr>
        <p:txBody>
          <a:bodyPr/>
          <a:lstStyle/>
          <a:p>
            <a:pPr lvl="0"/>
          </a:p>
        </p:txBody>
      </p:sp>
      <p:sp>
        <p:nvSpPr>
          <p:cNvPr id="372" name="Shape 372"/>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29–8 </a:t>
            </a:r>
            <a:r>
              <a:rPr sz="1200">
                <a:latin typeface="Arial Bold"/>
                <a:ea typeface="Arial Bold"/>
                <a:cs typeface="Arial Bold"/>
                <a:sym typeface="Arial Bold"/>
              </a:rPr>
              <a:t>THE BORDERS OF GERMANY IN THE TWENTIETH CENTURY</a:t>
            </a:r>
            <a:r>
              <a:rPr sz="1200">
                <a:latin typeface="Arial"/>
                <a:ea typeface="Arial"/>
                <a:cs typeface="Arial"/>
                <a:sym typeface="Arial"/>
              </a:rPr>
              <a:t> Map A shows the borders of imperial Germany at the outbreak of World War I. Map B shows the borders of Germany after the Versailles peace settlement. Map C shows the borders of Germany after Hitler’s invasion of the Rhineland, the Anschluss with Austria, the Munich Pact, the invasion of Czechoslovakia, and the invasion of Poland. Map D illustrates the division of Germany into the German Federal Republic (West Germany) and the German Democratic Republic (East Germany) in the aftermath of World War II. Map E illustrates the borders of Germany after reunification in 1990.</a:t>
            </a:r>
            <a:endParaRPr sz="1200">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4" name="Shape 394"/>
          <p:cNvSpPr/>
          <p:nvPr>
            <p:ph type="sldImg"/>
          </p:nvPr>
        </p:nvSpPr>
        <p:spPr>
          <a:prstGeom prst="rect">
            <a:avLst/>
          </a:prstGeom>
        </p:spPr>
        <p:txBody>
          <a:bodyPr/>
          <a:lstStyle/>
          <a:p>
            <a:pPr lvl="0"/>
          </a:p>
        </p:txBody>
      </p:sp>
      <p:sp>
        <p:nvSpPr>
          <p:cNvPr id="395" name="Shape 39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29–9 </a:t>
            </a:r>
            <a:r>
              <a:rPr sz="1200">
                <a:latin typeface="Arial Bold"/>
                <a:ea typeface="Arial Bold"/>
                <a:cs typeface="Arial Bold"/>
                <a:sym typeface="Arial Bold"/>
              </a:rPr>
              <a:t>THE COMMONWEALTH OF INDEPENDENT STATES</a:t>
            </a:r>
            <a:r>
              <a:rPr sz="1200">
                <a:latin typeface="Arial"/>
                <a:ea typeface="Arial"/>
                <a:cs typeface="Arial"/>
                <a:sym typeface="Arial"/>
              </a:rPr>
              <a:t> In December 1991, the Soviet Union broke up into its fifteen constituent republics. Eleven of these were loosely joined in the Commonwealth of Independent States. Also shown is the autonomous region of Chechnya, which has waged two bloody wars with Russia in the last decade. Because the borders of Soviet republics were drawn not so much as to promote stability but instability among the many ethnic groups of the Soviet Union, long-simmering disputes flared up once the empire collapsed. The many conflicts Georgia has faced since it regained its independence in 1991 are representative: It fought unsuccessful wars in the early 1990s to keep the break-away regions of Abkhazia and South Ossetia, both of whose populations were heavily non-Georgian, under its control. In August 2008, when Georgia attempted to reassert its sovereignty over South Ossetia after Russian provocation, it was quickly repulsed by a massive invasion from Russia that resulted in hundreds of fatalities and billions of dollars of damage.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2" name="Shape 402"/>
          <p:cNvSpPr/>
          <p:nvPr>
            <p:ph type="sldImg"/>
          </p:nvPr>
        </p:nvSpPr>
        <p:spPr>
          <a:prstGeom prst="rect">
            <a:avLst/>
          </a:prstGeom>
        </p:spPr>
        <p:txBody>
          <a:bodyPr/>
          <a:lstStyle/>
          <a:p>
            <a:pPr lvl="0"/>
          </a:p>
        </p:txBody>
      </p:sp>
      <p:sp>
        <p:nvSpPr>
          <p:cNvPr id="403" name="Shape 403"/>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A Chechen fighter points his rifle at the head of a Russian prisoner of war outside the Chechen capital Grozny in August 1996.</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Mindaugas Kulbis/AP Wide World Photos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9" name="Shape 419"/>
          <p:cNvSpPr/>
          <p:nvPr>
            <p:ph type="sldImg"/>
          </p:nvPr>
        </p:nvSpPr>
        <p:spPr>
          <a:prstGeom prst="rect">
            <a:avLst/>
          </a:prstGeom>
        </p:spPr>
        <p:txBody>
          <a:bodyPr/>
          <a:lstStyle/>
          <a:p>
            <a:pPr lvl="0"/>
          </a:p>
        </p:txBody>
      </p:sp>
      <p:sp>
        <p:nvSpPr>
          <p:cNvPr id="420" name="Shape 42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Destruction of Sarajevo. An elderly parishioner walks through the ruins of St. Mary’s Roman Catholic Church in Sarajevo. The church was destroyed by Serb shelling in May 1992.</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Reuters/CORBIS/Bettmann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7" name="Shape 427"/>
          <p:cNvSpPr/>
          <p:nvPr>
            <p:ph type="sldImg"/>
          </p:nvPr>
        </p:nvSpPr>
        <p:spPr>
          <a:prstGeom prst="rect">
            <a:avLst/>
          </a:prstGeom>
        </p:spPr>
        <p:txBody>
          <a:bodyPr/>
          <a:lstStyle/>
          <a:p>
            <a:pPr lvl="0"/>
          </a:p>
        </p:txBody>
      </p:sp>
      <p:sp>
        <p:nvSpPr>
          <p:cNvPr id="428" name="Shape 428"/>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The aftermath of an attack by a Russian warplane on an apartment block in Gori, Georgia, during the conflict in South Ossetia in August 2008. Here a Georgian man cradles the body of a relative killed during the bombing, which killed at least five people.</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 Gleb Garanich/Reuters/America LLC</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7" name="Shape 447"/>
          <p:cNvSpPr/>
          <p:nvPr>
            <p:ph type="sldImg"/>
          </p:nvPr>
        </p:nvSpPr>
        <p:spPr>
          <a:prstGeom prst="rect">
            <a:avLst/>
          </a:prstGeom>
        </p:spPr>
        <p:txBody>
          <a:bodyPr/>
          <a:lstStyle/>
          <a:p>
            <a:pPr lvl="0"/>
          </a:p>
        </p:txBody>
      </p:sp>
      <p:sp>
        <p:nvSpPr>
          <p:cNvPr id="448" name="Shape 448"/>
          <p:cNvSpPr/>
          <p:nvPr>
            <p:ph type="body" sz="quarter" idx="1"/>
          </p:nvPr>
        </p:nvSpPr>
        <p:spPr>
          <a:prstGeom prst="rect">
            <a:avLst/>
          </a:prstGeom>
        </p:spPr>
        <p:txBody>
          <a:bodyPr/>
          <a:lstStyle/>
          <a:p>
            <a:pPr lvl="0">
              <a:lnSpc>
                <a:spcPct val="100000"/>
              </a:lnSpc>
              <a:spcBef>
                <a:spcPts val="400"/>
              </a:spcBef>
              <a:defRPr sz="1800"/>
            </a:pPr>
            <a:r>
              <a:rPr sz="1200">
                <a:latin typeface="Calibri"/>
                <a:ea typeface="Calibri"/>
                <a:cs typeface="Calibri"/>
                <a:sym typeface="Calibri"/>
              </a:rPr>
              <a:t>Taliban fighters brandish their weapons in the main bazaar of Kandahar, Afghanistan, in late 2001.</a:t>
            </a:r>
            <a:endParaRPr sz="1200">
              <a:latin typeface="Calibri"/>
              <a:ea typeface="Calibri"/>
              <a:cs typeface="Calibri"/>
              <a:sym typeface="Calibri"/>
            </a:endParaRPr>
          </a:p>
          <a:p>
            <a:pPr lvl="0">
              <a:lnSpc>
                <a:spcPct val="100000"/>
              </a:lnSpc>
              <a:spcBef>
                <a:spcPts val="400"/>
              </a:spcBef>
              <a:defRPr sz="1800"/>
            </a:pPr>
            <a:r>
              <a:rPr sz="1200">
                <a:latin typeface="Calibri"/>
                <a:ea typeface="Calibri"/>
                <a:cs typeface="Calibri"/>
                <a:sym typeface="Calibri"/>
              </a:rPr>
              <a:t>Reuters/Mian Kursheed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3" name="Shape 473"/>
          <p:cNvSpPr/>
          <p:nvPr>
            <p:ph type="sldImg"/>
          </p:nvPr>
        </p:nvSpPr>
        <p:spPr>
          <a:prstGeom prst="rect">
            <a:avLst/>
          </a:prstGeom>
        </p:spPr>
        <p:txBody>
          <a:bodyPr/>
          <a:lstStyle/>
          <a:p>
            <a:pPr lvl="0"/>
          </a:p>
        </p:txBody>
      </p:sp>
      <p:sp>
        <p:nvSpPr>
          <p:cNvPr id="474" name="Shape 47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On July 7, 2005, a series of bombs rocked the London transport system, with the loss of over fifty lives. This photo shows the remains of a London bus on which a suicide bomber took more than a dozen lives near Russell Square, London.</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Sion Touhig/CORBIS/Bettmann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sldImg"/>
          </p:nvPr>
        </p:nvSpPr>
        <p:spPr>
          <a:prstGeom prst="rect">
            <a:avLst/>
          </a:prstGeom>
        </p:spPr>
        <p:txBody>
          <a:bodyPr/>
          <a:lstStyle/>
          <a:p>
            <a:pPr lvl="0"/>
          </a:p>
        </p:txBody>
      </p:sp>
      <p:sp>
        <p:nvSpPr>
          <p:cNvPr id="146" name="Shape 146"/>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President Harry Truman greets Secretary of State George Marshall returning from Europe. Truman and Marshall were the architects of American foreign policy during the early years of the Cold War.</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Hulton Archive Photos/Getty Images, Inc.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lvl="0"/>
          </a:p>
        </p:txBody>
      </p:sp>
      <p:sp>
        <p:nvSpPr>
          <p:cNvPr id="160" name="Shape 16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Allied airlift in action during the Berlin Blockade. Every day for almost a year Western planes supplied the city until Stalin lifted the blockade in May 1949.</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Art Resource/Bildarchiv Preussischer Kulturbesitz</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lvl="0"/>
          </a:p>
        </p:txBody>
      </p:sp>
      <p:sp>
        <p:nvSpPr>
          <p:cNvPr id="165" name="Shape 16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29–2 </a:t>
            </a:r>
            <a:r>
              <a:rPr sz="1200">
                <a:latin typeface="Arial Bold"/>
                <a:ea typeface="Arial Bold"/>
                <a:cs typeface="Arial Bold"/>
                <a:sym typeface="Arial Bold"/>
              </a:rPr>
              <a:t>OCCUPIED GERMANY AND AUSTRIA</a:t>
            </a:r>
            <a:r>
              <a:rPr sz="1200">
                <a:latin typeface="Arial"/>
                <a:ea typeface="Arial"/>
                <a:cs typeface="Arial"/>
                <a:sym typeface="Arial"/>
              </a:rPr>
              <a:t> At the war’s end, defeated Germany, including Austria, was occupied by the victorious Allies in the several zones shown here. Austria, by prompt agreement, was reestablished as an independent, neutral state, no longer occupied. The German zones hardened into an “East” Germany (the former Soviet zone) and a “West” Germany (the former British, French, and American zones). Berlin, within the Soviet zone, was similarly divided.</a:t>
            </a:r>
            <a:endParaRPr sz="1200">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sldImg"/>
          </p:nvPr>
        </p:nvSpPr>
        <p:spPr>
          <a:prstGeom prst="rect">
            <a:avLst/>
          </a:prstGeom>
        </p:spPr>
        <p:txBody>
          <a:bodyPr/>
          <a:lstStyle/>
          <a:p>
            <a:pPr lvl="0"/>
          </a:p>
        </p:txBody>
      </p:sp>
      <p:sp>
        <p:nvSpPr>
          <p:cNvPr id="176" name="Shape 176"/>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29–3 </a:t>
            </a:r>
            <a:r>
              <a:rPr sz="1200">
                <a:latin typeface="Arial Bold"/>
                <a:ea typeface="Arial Bold"/>
                <a:cs typeface="Arial Bold"/>
                <a:sym typeface="Arial Bold"/>
              </a:rPr>
              <a:t>MAJOR COLD WAR EUROPEAN ALLIANCE SYSTEMS</a:t>
            </a:r>
            <a:r>
              <a:rPr sz="1200">
                <a:latin typeface="Arial"/>
                <a:ea typeface="Arial"/>
                <a:cs typeface="Arial"/>
                <a:sym typeface="Arial"/>
              </a:rPr>
              <a:t> The North Atlantic Treaty Organization, which includes both Canada and the United States, stretches as far east as Turkey. By contrast, the Warsaw Pact nations were the contiguous Communist states of Eastern Europe, with the Soviet Union, of course, as the dominant member.</a:t>
            </a:r>
            <a:endParaRPr sz="120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lvl="0"/>
          </a:p>
        </p:txBody>
      </p:sp>
      <p:sp>
        <p:nvSpPr>
          <p:cNvPr id="190" name="Shape 19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29–4 </a:t>
            </a:r>
            <a:r>
              <a:rPr sz="1200">
                <a:latin typeface="Arial Bold"/>
                <a:ea typeface="Arial Bold"/>
                <a:cs typeface="Arial Bold"/>
                <a:sym typeface="Arial Bold"/>
              </a:rPr>
              <a:t>ISRAEL AND ITS NEIGHBORS IN 1949</a:t>
            </a:r>
            <a:r>
              <a:rPr sz="1200">
                <a:latin typeface="Arial"/>
                <a:ea typeface="Arial"/>
                <a:cs typeface="Arial"/>
                <a:sym typeface="Arial"/>
              </a:rPr>
              <a:t> The territories gained by Israel in 1949 did not secure peace in the region. In fact, the disposition of those lands and the Arab refugees who live there has constituted the core of the region’s unresolved problems to the present day.</a:t>
            </a:r>
            <a:endParaRPr sz="120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lvl="0"/>
          </a:p>
        </p:txBody>
      </p:sp>
      <p:sp>
        <p:nvSpPr>
          <p:cNvPr id="201" name="Shape 20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29–5 </a:t>
            </a:r>
            <a:r>
              <a:rPr sz="1200">
                <a:latin typeface="Arial Bold"/>
                <a:ea typeface="Arial Bold"/>
                <a:cs typeface="Arial Bold"/>
                <a:sym typeface="Arial Bold"/>
              </a:rPr>
              <a:t>KOREA, 1950–1953</a:t>
            </a:r>
            <a:r>
              <a:rPr sz="1200">
                <a:latin typeface="Arial"/>
                <a:ea typeface="Arial"/>
                <a:cs typeface="Arial"/>
                <a:sym typeface="Arial"/>
              </a:rPr>
              <a:t> This map indicates the major developments in the bitter three-year struggle that followed the North Korean invasion of South Korea in 1950.</a:t>
            </a:r>
            <a:endParaRPr sz="120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Shape 235"/>
          <p:cNvSpPr/>
          <p:nvPr>
            <p:ph type="sldImg"/>
          </p:nvPr>
        </p:nvSpPr>
        <p:spPr>
          <a:prstGeom prst="rect">
            <a:avLst/>
          </a:prstGeom>
        </p:spPr>
        <p:txBody>
          <a:bodyPr/>
          <a:lstStyle/>
          <a:p>
            <a:pPr lvl="0"/>
          </a:p>
        </p:txBody>
      </p:sp>
      <p:sp>
        <p:nvSpPr>
          <p:cNvPr id="236" name="Shape 236"/>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During the Cuban missile crisis of 1962, the American ambassador to the United Nations displayed photographs to persuade the world of the threat to the United States less than one hundred miles from its own shores.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CORBIS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 Id="rId4" Type="http://schemas.openxmlformats.org/officeDocument/2006/relationships/image" Target="../media/image18.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 name="Shape 10"/>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1"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2"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3" name="Shape 13"/>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4" name="Shape 14"/>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8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87" name="Shape 8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8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8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90" name="Shape 9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91" name="Shape 9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92" name="Shape 9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93" name="Shape 9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94" name="Shape 9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97" name="Shape 9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9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9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00" name="Shape 10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01" name="Shape 10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02" name="Shape 10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03" name="Shape 10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04" name="Shape 10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0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7" name="Shape 10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0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0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10" name="Shape 11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11" name="Shape 11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12" name="Shape 11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13" name="Shape 11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14" name="Shape 11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7" name="Shape 17"/>
          <p:cNvSpPr/>
          <p:nvPr>
            <p:ph type="body" idx="1"/>
          </p:nvPr>
        </p:nvSpPr>
        <p:spPr>
          <a:prstGeom prst="rect">
            <a:avLst/>
          </a:prstGeom>
        </p:spPr>
        <p:txBody>
          <a:bodyPr/>
          <a:lstStyle>
            <a:lvl1pPr>
              <a:buBlip>
                <a:blip r:embed="rId2"/>
              </a:buBlip>
            </a:lvl1pPr>
            <a:lvl2pPr>
              <a:buBlip>
                <a:blip r:embed="rId3"/>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8" name="Shape 1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0"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1" name="Shape 21"/>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22"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23"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24" name="Shape 24"/>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25" name="Shape 25"/>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26" name="Shape 2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9" name="Shape 2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3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3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32" name="Shape 3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33" name="Shape 3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34" name="Shape 3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35" name="Shape 3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36" name="Shape 3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3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39" name="Shape 3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4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4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42" name="Shape 4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43" name="Shape 4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44" name="Shape 4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45" name="Shape 4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46" name="Shape 4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4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49" name="Shape 4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5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5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52" name="Shape 5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53" name="Shape 5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54" name="Shape 5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55" name="Shape 5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56" name="Shape 5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5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59" name="Shape 5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6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6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62" name="Shape 6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63" name="Shape 6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64" name="Shape 6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65" name="Shape 6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66" name="Shape 6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6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69" name="Shape 6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72" name="Shape 7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73" name="Shape 7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74" name="Shape 7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7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77" name="Shape 7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80" name="Shape 8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81" name="Shape 8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82" name="Shape 8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83" name="Shape 8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84" name="Shape 8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grpSp>
        <p:nvGrpSpPr>
          <p:cNvPr id="4" name="Group 4"/>
          <p:cNvGrpSpPr/>
          <p:nvPr/>
        </p:nvGrpSpPr>
        <p:grpSpPr>
          <a:xfrm>
            <a:off x="0" y="0"/>
            <a:ext cx="6362700" cy="6858000"/>
            <a:chOff x="0" y="0"/>
            <a:chExt cx="6362700" cy="6858000"/>
          </a:xfrm>
        </p:grpSpPr>
        <p:pic>
          <p:nvPicPr>
            <p:cNvPr id="2" name="Expbanna.png" descr="Expbanna"/>
            <p:cNvPicPr/>
            <p:nvPr/>
          </p:nvPicPr>
          <p:blipFill>
            <a:blip r:embed="rId3">
              <a:extLst/>
            </a:blip>
            <a:stretch>
              <a:fillRect/>
            </a:stretch>
          </p:blipFill>
          <p:spPr>
            <a:xfrm>
              <a:off x="0" y="0"/>
              <a:ext cx="685800" cy="6858000"/>
            </a:xfrm>
            <a:prstGeom prst="rect">
              <a:avLst/>
            </a:prstGeom>
            <a:ln w="12700" cap="flat">
              <a:noFill/>
              <a:miter lim="400000"/>
            </a:ln>
            <a:effectLst/>
          </p:spPr>
        </p:pic>
        <p:pic>
          <p:nvPicPr>
            <p:cNvPr id="3" name="EXPHORSA.png" descr="EXPHORSA"/>
            <p:cNvPicPr/>
            <p:nvPr/>
          </p:nvPicPr>
          <p:blipFill>
            <a:blip r:embed="rId4">
              <a:extLst/>
            </a:blip>
            <a:stretch>
              <a:fillRect/>
            </a:stretch>
          </p:blipFill>
          <p:spPr>
            <a:xfrm>
              <a:off x="3505200" y="5715000"/>
              <a:ext cx="2857500" cy="95250"/>
            </a:xfrm>
            <a:prstGeom prst="rect">
              <a:avLst/>
            </a:prstGeom>
            <a:ln w="12700" cap="flat">
              <a:noFill/>
              <a:miter lim="400000"/>
            </a:ln>
            <a:effectLst/>
          </p:spPr>
        </p:pic>
      </p:grpSp>
      <p:sp>
        <p:nvSpPr>
          <p:cNvPr id="5" name="Shape 5"/>
          <p:cNvSpPr/>
          <p:nvPr>
            <p:ph type="title"/>
          </p:nvPr>
        </p:nvSpPr>
        <p:spPr>
          <a:xfrm>
            <a:off x="838200" y="0"/>
            <a:ext cx="8229600" cy="1524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defRPr>
            </a:pPr>
            <a:r>
              <a:rPr sz="4000">
                <a:solidFill>
                  <a:srgbClr val="482400"/>
                </a:solidFill>
              </a:rPr>
              <a:t>Title Text</a:t>
            </a:r>
          </a:p>
        </p:txBody>
      </p:sp>
      <p:sp>
        <p:nvSpPr>
          <p:cNvPr id="6" name="Shape 6"/>
          <p:cNvSpPr/>
          <p:nvPr>
            <p:ph type="body" idx="1"/>
          </p:nvPr>
        </p:nvSpPr>
        <p:spPr>
          <a:xfrm>
            <a:off x="1062037" y="1524000"/>
            <a:ext cx="7769226" cy="53340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7" name="Shape 7"/>
          <p:cNvSpPr/>
          <p:nvPr>
            <p:ph type="sldNum" sz="quarter" idx="2"/>
          </p:nvPr>
        </p:nvSpPr>
        <p:spPr>
          <a:xfrm>
            <a:off x="7010400" y="6400800"/>
            <a:ext cx="1905000" cy="348429"/>
          </a:xfrm>
          <a:prstGeom prst="rect">
            <a:avLst/>
          </a:prstGeom>
          <a:ln w="12700">
            <a:miter lim="400000"/>
          </a:ln>
        </p:spPr>
        <p:txBody>
          <a:bodyPr lIns="45719" rIns="45719">
            <a:spAutoFit/>
          </a:bodyPr>
          <a:lstStyle>
            <a:lvl1pPr defTabSz="457200">
              <a:defRPr sz="1800">
                <a:latin typeface="Times New Roman"/>
                <a:ea typeface="Times New Roman"/>
                <a:cs typeface="Times New Roman"/>
                <a:sym typeface="Times New Roman"/>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transition spd="med" advClick="1"/>
  <p:txStyles>
    <p:titleStyle>
      <a:lvl1pPr algn="ctr">
        <a:defRPr sz="4000">
          <a:solidFill>
            <a:srgbClr val="482400"/>
          </a:solidFill>
          <a:latin typeface="Verdana"/>
          <a:ea typeface="Verdana"/>
          <a:cs typeface="Verdana"/>
          <a:sym typeface="Verdana"/>
        </a:defRPr>
      </a:lvl1pPr>
      <a:lvl2pPr algn="ctr">
        <a:defRPr sz="4000">
          <a:solidFill>
            <a:srgbClr val="482400"/>
          </a:solidFill>
          <a:latin typeface="Verdana"/>
          <a:ea typeface="Verdana"/>
          <a:cs typeface="Verdana"/>
          <a:sym typeface="Verdana"/>
        </a:defRPr>
      </a:lvl2pPr>
      <a:lvl3pPr algn="ctr">
        <a:defRPr sz="4000">
          <a:solidFill>
            <a:srgbClr val="482400"/>
          </a:solidFill>
          <a:latin typeface="Verdana"/>
          <a:ea typeface="Verdana"/>
          <a:cs typeface="Verdana"/>
          <a:sym typeface="Verdana"/>
        </a:defRPr>
      </a:lvl3pPr>
      <a:lvl4pPr algn="ctr">
        <a:defRPr sz="4000">
          <a:solidFill>
            <a:srgbClr val="482400"/>
          </a:solidFill>
          <a:latin typeface="Verdana"/>
          <a:ea typeface="Verdana"/>
          <a:cs typeface="Verdana"/>
          <a:sym typeface="Verdana"/>
        </a:defRPr>
      </a:lvl4pPr>
      <a:lvl5pPr algn="ctr">
        <a:defRPr sz="4000">
          <a:solidFill>
            <a:srgbClr val="482400"/>
          </a:solidFill>
          <a:latin typeface="Verdana"/>
          <a:ea typeface="Verdana"/>
          <a:cs typeface="Verdana"/>
          <a:sym typeface="Verdana"/>
        </a:defRPr>
      </a:lvl5pPr>
      <a:lvl6pPr indent="457200" algn="ctr">
        <a:defRPr sz="4000">
          <a:solidFill>
            <a:srgbClr val="482400"/>
          </a:solidFill>
          <a:latin typeface="Verdana"/>
          <a:ea typeface="Verdana"/>
          <a:cs typeface="Verdana"/>
          <a:sym typeface="Verdana"/>
        </a:defRPr>
      </a:lvl6pPr>
      <a:lvl7pPr indent="914400" algn="ctr">
        <a:defRPr sz="4000">
          <a:solidFill>
            <a:srgbClr val="482400"/>
          </a:solidFill>
          <a:latin typeface="Verdana"/>
          <a:ea typeface="Verdana"/>
          <a:cs typeface="Verdana"/>
          <a:sym typeface="Verdana"/>
        </a:defRPr>
      </a:lvl7pPr>
      <a:lvl8pPr indent="1371600" algn="ctr">
        <a:defRPr sz="4000">
          <a:solidFill>
            <a:srgbClr val="482400"/>
          </a:solidFill>
          <a:latin typeface="Verdana"/>
          <a:ea typeface="Verdana"/>
          <a:cs typeface="Verdana"/>
          <a:sym typeface="Verdana"/>
        </a:defRPr>
      </a:lvl8pPr>
      <a:lvl9pPr indent="1828800" algn="ctr">
        <a:defRPr sz="4000">
          <a:solidFill>
            <a:srgbClr val="482400"/>
          </a:solidFill>
          <a:latin typeface="Verdana"/>
          <a:ea typeface="Verdana"/>
          <a:cs typeface="Verdana"/>
          <a:sym typeface="Verdana"/>
        </a:defRPr>
      </a:lvl9pPr>
    </p:titleStyle>
    <p:bodyStyle>
      <a:lvl1pPr marL="342900" indent="-342900">
        <a:spcBef>
          <a:spcPts val="700"/>
        </a:spcBef>
        <a:buSzPct val="100000"/>
        <a:buBlip>
          <a:blip r:embed="rId5"/>
        </a:buBlip>
        <a:defRPr sz="3000">
          <a:latin typeface="Verdana"/>
          <a:ea typeface="Verdana"/>
          <a:cs typeface="Verdana"/>
          <a:sym typeface="Verdana"/>
        </a:defRPr>
      </a:lvl1pPr>
      <a:lvl2pPr marL="786911" indent="-329711">
        <a:spcBef>
          <a:spcPts val="700"/>
        </a:spcBef>
        <a:buSzPct val="100000"/>
        <a:buBlip>
          <a:blip r:embed="rId6"/>
        </a:buBlip>
        <a:defRPr sz="3000">
          <a:latin typeface="Verdana"/>
          <a:ea typeface="Verdana"/>
          <a:cs typeface="Verdana"/>
          <a:sym typeface="Verdana"/>
        </a:defRPr>
      </a:lvl2pPr>
      <a:lvl3pPr marL="1200150" indent="-285750">
        <a:spcBef>
          <a:spcPts val="700"/>
        </a:spcBef>
        <a:buSzPct val="100000"/>
        <a:buChar char="•"/>
        <a:defRPr sz="3000">
          <a:latin typeface="Verdana"/>
          <a:ea typeface="Verdana"/>
          <a:cs typeface="Verdana"/>
          <a:sym typeface="Verdana"/>
        </a:defRPr>
      </a:lvl3pPr>
      <a:lvl4pPr marL="1683327" indent="-311727">
        <a:spcBef>
          <a:spcPts val="700"/>
        </a:spcBef>
        <a:buSzPct val="100000"/>
        <a:buChar char="⬧"/>
        <a:defRPr sz="3000">
          <a:latin typeface="Verdana"/>
          <a:ea typeface="Verdana"/>
          <a:cs typeface="Verdana"/>
          <a:sym typeface="Verdana"/>
        </a:defRPr>
      </a:lvl4pPr>
      <a:lvl5pPr marL="2171700" indent="-342900">
        <a:spcBef>
          <a:spcPts val="700"/>
        </a:spcBef>
        <a:buSzPct val="100000"/>
        <a:buChar char="⬧"/>
        <a:defRPr sz="3000">
          <a:latin typeface="Verdana"/>
          <a:ea typeface="Verdana"/>
          <a:cs typeface="Verdana"/>
          <a:sym typeface="Verdana"/>
        </a:defRPr>
      </a:lvl5pPr>
      <a:lvl6pPr marL="2628900" indent="-342900">
        <a:spcBef>
          <a:spcPts val="700"/>
        </a:spcBef>
        <a:buSzPct val="100000"/>
        <a:buChar char="•"/>
        <a:defRPr sz="3000">
          <a:latin typeface="Verdana"/>
          <a:ea typeface="Verdana"/>
          <a:cs typeface="Verdana"/>
          <a:sym typeface="Verdana"/>
        </a:defRPr>
      </a:lvl6pPr>
      <a:lvl7pPr marL="3086100" indent="-342900">
        <a:spcBef>
          <a:spcPts val="700"/>
        </a:spcBef>
        <a:buSzPct val="100000"/>
        <a:buChar char="•"/>
        <a:defRPr sz="3000">
          <a:latin typeface="Verdana"/>
          <a:ea typeface="Verdana"/>
          <a:cs typeface="Verdana"/>
          <a:sym typeface="Verdana"/>
        </a:defRPr>
      </a:lvl7pPr>
      <a:lvl8pPr marL="3543300" indent="-342900">
        <a:spcBef>
          <a:spcPts val="700"/>
        </a:spcBef>
        <a:buSzPct val="100000"/>
        <a:buChar char="•"/>
        <a:defRPr sz="3000">
          <a:latin typeface="Verdana"/>
          <a:ea typeface="Verdana"/>
          <a:cs typeface="Verdana"/>
          <a:sym typeface="Verdana"/>
        </a:defRPr>
      </a:lvl8pPr>
      <a:lvl9pPr marL="4000500" indent="-342900">
        <a:spcBef>
          <a:spcPts val="700"/>
        </a:spcBef>
        <a:buSzPct val="100000"/>
        <a:buChar char="•"/>
        <a:defRPr sz="3000">
          <a:latin typeface="Verdana"/>
          <a:ea typeface="Verdana"/>
          <a:cs typeface="Verdana"/>
          <a:sym typeface="Verdana"/>
        </a:defRPr>
      </a:lvl9pPr>
    </p:bodyStyle>
    <p:otherStyle>
      <a:lvl1pPr defTabSz="457200">
        <a:defRPr>
          <a:solidFill>
            <a:schemeClr val="tx1"/>
          </a:solidFill>
          <a:latin typeface="+mn-lt"/>
          <a:ea typeface="+mn-ea"/>
          <a:cs typeface="+mn-cs"/>
          <a:sym typeface="Times New Roman"/>
        </a:defRPr>
      </a:lvl1pPr>
      <a:lvl2pPr indent="457200" defTabSz="457200">
        <a:defRPr>
          <a:solidFill>
            <a:schemeClr val="tx1"/>
          </a:solidFill>
          <a:latin typeface="+mn-lt"/>
          <a:ea typeface="+mn-ea"/>
          <a:cs typeface="+mn-cs"/>
          <a:sym typeface="Times New Roman"/>
        </a:defRPr>
      </a:lvl2pPr>
      <a:lvl3pPr indent="914400" defTabSz="457200">
        <a:defRPr>
          <a:solidFill>
            <a:schemeClr val="tx1"/>
          </a:solidFill>
          <a:latin typeface="+mn-lt"/>
          <a:ea typeface="+mn-ea"/>
          <a:cs typeface="+mn-cs"/>
          <a:sym typeface="Times New Roman"/>
        </a:defRPr>
      </a:lvl3pPr>
      <a:lvl4pPr indent="1371600" defTabSz="457200">
        <a:defRPr>
          <a:solidFill>
            <a:schemeClr val="tx1"/>
          </a:solidFill>
          <a:latin typeface="+mn-lt"/>
          <a:ea typeface="+mn-ea"/>
          <a:cs typeface="+mn-cs"/>
          <a:sym typeface="Times New Roman"/>
        </a:defRPr>
      </a:lvl4pPr>
      <a:lvl5pPr indent="1828800" defTabSz="457200">
        <a:defRPr>
          <a:solidFill>
            <a:schemeClr val="tx1"/>
          </a:solidFill>
          <a:latin typeface="+mn-lt"/>
          <a:ea typeface="+mn-ea"/>
          <a:cs typeface="+mn-cs"/>
          <a:sym typeface="Times New Roman"/>
        </a:defRPr>
      </a:lvl5pPr>
      <a:lvl6pPr defTabSz="457200">
        <a:defRPr>
          <a:solidFill>
            <a:schemeClr val="tx1"/>
          </a:solidFill>
          <a:latin typeface="+mn-lt"/>
          <a:ea typeface="+mn-ea"/>
          <a:cs typeface="+mn-cs"/>
          <a:sym typeface="Times New Roman"/>
        </a:defRPr>
      </a:lvl6pPr>
      <a:lvl7pPr defTabSz="457200">
        <a:defRPr>
          <a:solidFill>
            <a:schemeClr val="tx1"/>
          </a:solidFill>
          <a:latin typeface="+mn-lt"/>
          <a:ea typeface="+mn-ea"/>
          <a:cs typeface="+mn-cs"/>
          <a:sym typeface="Times New Roman"/>
        </a:defRPr>
      </a:lvl7pPr>
      <a:lvl8pPr defTabSz="457200">
        <a:defRPr>
          <a:solidFill>
            <a:schemeClr val="tx1"/>
          </a:solidFill>
          <a:latin typeface="+mn-lt"/>
          <a:ea typeface="+mn-ea"/>
          <a:cs typeface="+mn-cs"/>
          <a:sym typeface="Times New Roman"/>
        </a:defRPr>
      </a:lvl8pPr>
      <a:lvl9pPr defTabSz="457200">
        <a:defRPr>
          <a:solidFill>
            <a:schemeClr val="tx1"/>
          </a:solidFill>
          <a:latin typeface="+mn-lt"/>
          <a:ea typeface="+mn-ea"/>
          <a:cs typeface="+mn-cs"/>
          <a:sym typeface="Times New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7.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jpe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jpe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nvSpPr>
        <p:spPr>
          <a:xfrm>
            <a:off x="1143000" y="4191000"/>
            <a:ext cx="7543800" cy="1954855"/>
          </a:xfrm>
          <a:prstGeom prst="rect">
            <a:avLst/>
          </a:prstGeom>
          <a:ln w="12700">
            <a:miter lim="400000"/>
          </a:ln>
          <a:effectLst>
            <a:outerShdw sx="100000" sy="100000" kx="0" ky="0" algn="b" rotWithShape="0" blurRad="63500" dist="35921" dir="2700000">
              <a:srgbClr val="808080">
                <a:alpha val="74996"/>
              </a:srgbClr>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7000">
                <a:latin typeface="Times New Roman"/>
                <a:ea typeface="Times New Roman"/>
                <a:cs typeface="Times New Roman"/>
                <a:sym typeface="Times New Roman"/>
              </a:rPr>
              <a:t>Chapter 29</a:t>
            </a:r>
            <a:endParaRPr sz="7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The Cold War Era </a:t>
            </a:r>
            <a:br>
              <a:rPr sz="3000">
                <a:latin typeface="Times New Roman"/>
                <a:ea typeface="Times New Roman"/>
                <a:cs typeface="Times New Roman"/>
                <a:sym typeface="Times New Roman"/>
              </a:rPr>
            </a:br>
            <a:r>
              <a:rPr sz="3000">
                <a:latin typeface="Times New Roman"/>
                <a:ea typeface="Times New Roman"/>
                <a:cs typeface="Times New Roman"/>
                <a:sym typeface="Times New Roman"/>
              </a:rPr>
              <a:t>and the Emergence of a New Europe</a:t>
            </a:r>
          </a:p>
        </p:txBody>
      </p:sp>
      <p:pic>
        <p:nvPicPr>
          <p:cNvPr id="119" name="title.png" descr="title"/>
          <p:cNvPicPr/>
          <p:nvPr/>
        </p:nvPicPr>
        <p:blipFill>
          <a:blip r:embed="rId2">
            <a:extLst/>
          </a:blip>
          <a:stretch>
            <a:fillRect/>
          </a:stretch>
        </p:blipFill>
        <p:spPr>
          <a:xfrm>
            <a:off x="1549400" y="762000"/>
            <a:ext cx="6680200" cy="341312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 name="Shape 15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Postwar Division </a:t>
            </a:r>
            <a:br>
              <a:rPr sz="4000">
                <a:solidFill>
                  <a:srgbClr val="482400"/>
                </a:solidFill>
              </a:rPr>
            </a:br>
            <a:r>
              <a:rPr sz="4000">
                <a:solidFill>
                  <a:srgbClr val="482400"/>
                </a:solidFill>
              </a:rPr>
              <a:t>of Germany</a:t>
            </a:r>
          </a:p>
        </p:txBody>
      </p:sp>
      <p:sp>
        <p:nvSpPr>
          <p:cNvPr id="152" name="Shape 15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Russians dismantled the Germans in the east, while the other Allies favored rebuilding Germany in the west </a:t>
            </a:r>
            <a:endParaRPr sz="3000"/>
          </a:p>
          <a:p>
            <a:pPr lvl="0">
              <a:buBlip>
                <a:blip r:embed="rId2"/>
              </a:buBlip>
              <a:defRPr sz="1800"/>
            </a:pPr>
            <a:r>
              <a:rPr sz="3000">
                <a:latin typeface="Verdana Bold"/>
                <a:ea typeface="Verdana Bold"/>
                <a:cs typeface="Verdana Bold"/>
                <a:sym typeface="Verdana Bold"/>
              </a:rPr>
              <a:t>Berlin Blockade </a:t>
            </a:r>
            <a:r>
              <a:rPr sz="3000"/>
              <a:t>– the Russians’ attempt to take over the capital city of Berlin by blockading it from the Allies fails when the Allies airlift supplies into the city</a:t>
            </a:r>
          </a:p>
        </p:txBody>
      </p:sp>
    </p:spTree>
  </p:cSld>
  <p:clrMapOvr>
    <a:masterClrMapping/>
  </p:clrMapOvr>
  <p:transition spd="med" advClick="1"/>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5" name="Shape 46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9/11 Response </a:t>
            </a:r>
            <a:br>
              <a:rPr sz="4000">
                <a:solidFill>
                  <a:srgbClr val="482400"/>
                </a:solidFill>
              </a:rPr>
            </a:br>
            <a:r>
              <a:rPr sz="4000">
                <a:solidFill>
                  <a:srgbClr val="482400"/>
                </a:solidFill>
              </a:rPr>
              <a:t>and War in Iraq (cont.)</a:t>
            </a:r>
          </a:p>
        </p:txBody>
      </p:sp>
      <p:sp>
        <p:nvSpPr>
          <p:cNvPr id="466" name="Shape 46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Bush preemptively attacks Iraq, citing dangers to the United States; sparks controversy at home and abroad</a:t>
            </a:r>
            <a:endParaRPr sz="2800"/>
          </a:p>
          <a:p>
            <a:pPr lvl="1" marL="742950" indent="-285750">
              <a:lnSpc>
                <a:spcPct val="90000"/>
              </a:lnSpc>
              <a:spcBef>
                <a:spcPts val="600"/>
              </a:spcBef>
              <a:buBlip>
                <a:blip r:embed="rId3"/>
              </a:buBlip>
              <a:defRPr sz="1800"/>
            </a:pPr>
            <a:r>
              <a:rPr sz="2600"/>
              <a:t>Invasion sparks opposition from France, Germany, Russia, and many other nations, splitting the </a:t>
            </a:r>
            <a:r>
              <a:rPr sz="2600">
                <a:latin typeface="Verdana Bold"/>
                <a:ea typeface="Verdana Bold"/>
                <a:cs typeface="Verdana Bold"/>
                <a:sym typeface="Verdana Bold"/>
              </a:rPr>
              <a:t>European Union </a:t>
            </a:r>
            <a:r>
              <a:rPr sz="2600"/>
              <a:t>and directing hostility from European citizens to the United States</a:t>
            </a:r>
            <a:endParaRPr sz="2600"/>
          </a:p>
          <a:p>
            <a:pPr lvl="1" marL="742950" indent="-285750">
              <a:lnSpc>
                <a:spcPct val="90000"/>
              </a:lnSpc>
              <a:spcBef>
                <a:spcPts val="600"/>
              </a:spcBef>
              <a:buBlip>
                <a:blip r:embed="rId3"/>
              </a:buBlip>
              <a:defRPr sz="1800"/>
            </a:pPr>
            <a:r>
              <a:rPr sz="2600"/>
              <a:t>Many in the United States opposed the war due to the fact that weapons of mass destruction (WMDs) were never found in Iraq</a:t>
            </a:r>
          </a:p>
        </p:txBody>
      </p:sp>
    </p:spTree>
  </p:cSld>
  <p:clrMapOvr>
    <a:masterClrMapping/>
  </p:clrMapOvr>
  <p:transition spd="med" advClick="1"/>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8" name="Shape 46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Recent Events in Europe </a:t>
            </a:r>
            <a:br>
              <a:rPr sz="4000">
                <a:solidFill>
                  <a:srgbClr val="482400"/>
                </a:solidFill>
              </a:rPr>
            </a:br>
            <a:r>
              <a:rPr sz="4000">
                <a:solidFill>
                  <a:srgbClr val="482400"/>
                </a:solidFill>
              </a:rPr>
              <a:t>and United States</a:t>
            </a:r>
          </a:p>
        </p:txBody>
      </p:sp>
      <p:sp>
        <p:nvSpPr>
          <p:cNvPr id="469" name="Shape 46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t>Terrorist attacks in Spain (2004) and London (2005) </a:t>
            </a:r>
            <a:endParaRPr sz="3000"/>
          </a:p>
          <a:p>
            <a:pPr lvl="0">
              <a:lnSpc>
                <a:spcPct val="90000"/>
              </a:lnSpc>
              <a:buBlip>
                <a:blip r:embed="rId2"/>
              </a:buBlip>
              <a:defRPr sz="1800"/>
            </a:pPr>
            <a:r>
              <a:rPr sz="3000"/>
              <a:t>Bush re-elected in 2004; in 2005 Iraq had first free elections since the 1950s</a:t>
            </a:r>
            <a:endParaRPr sz="3000"/>
          </a:p>
          <a:p>
            <a:pPr lvl="0">
              <a:lnSpc>
                <a:spcPct val="90000"/>
              </a:lnSpc>
              <a:buBlip>
                <a:blip r:embed="rId2"/>
              </a:buBlip>
              <a:defRPr sz="1800"/>
            </a:pPr>
            <a:r>
              <a:rPr sz="3000"/>
              <a:t>Britain re-elects </a:t>
            </a:r>
            <a:r>
              <a:rPr sz="3000">
                <a:latin typeface="Verdana Bold"/>
                <a:ea typeface="Verdana Bold"/>
                <a:cs typeface="Verdana Bold"/>
                <a:sym typeface="Verdana Bold"/>
              </a:rPr>
              <a:t>Tony Blair</a:t>
            </a:r>
            <a:r>
              <a:rPr sz="3000"/>
              <a:t> as prime minister, but with a much reduced parliamentary majority</a:t>
            </a:r>
          </a:p>
        </p:txBody>
      </p:sp>
    </p:spTree>
  </p:cSld>
  <p:clrMapOvr>
    <a:masterClrMapping/>
  </p:clrMapOvr>
  <p:transition spd="med" advClick="1"/>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1" name="Shape 47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On July 7, 2005, a series of bombs rocked the London transport system, with the loss of over fifty lives. This photo shows the remains of a London bus on which a suicide bomber took more than a dozen lives near Russell Square, London.</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Sion Touhig/CORBIS/Bettmann</a:t>
            </a:r>
          </a:p>
        </p:txBody>
      </p:sp>
      <p:pic>
        <p:nvPicPr>
          <p:cNvPr id="472" name="AAFQTGK0.jpeg" descr="AAFQTGK0.jpg"/>
          <p:cNvPicPr/>
          <p:nvPr/>
        </p:nvPicPr>
        <p:blipFill>
          <a:blip r:embed="rId3">
            <a:extLst/>
          </a:blip>
          <a:stretch>
            <a:fillRect/>
          </a:stretch>
        </p:blipFill>
        <p:spPr>
          <a:xfrm>
            <a:off x="1952625" y="0"/>
            <a:ext cx="5848350" cy="6400800"/>
          </a:xfrm>
          <a:prstGeom prst="rect">
            <a:avLst/>
          </a:prstGeom>
          <a:ln w="12700">
            <a:miter lim="400000"/>
          </a:ln>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Postwar Division </a:t>
            </a:r>
            <a:br>
              <a:rPr sz="4000">
                <a:solidFill>
                  <a:srgbClr val="482400"/>
                </a:solidFill>
              </a:rPr>
            </a:br>
            <a:r>
              <a:rPr sz="4000">
                <a:solidFill>
                  <a:srgbClr val="482400"/>
                </a:solidFill>
              </a:rPr>
              <a:t>of Germany (cont.)</a:t>
            </a:r>
          </a:p>
        </p:txBody>
      </p:sp>
      <p:sp>
        <p:nvSpPr>
          <p:cNvPr id="155" name="Shape 155"/>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Germany is split into two – the democratic West Germany or German Federal Republic and the communist East Germany or German Democratic Republic</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 name="Shape 15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The Allied airlift in action during the Berlin Blockade. Every day for almost a year Western planes supplied the city until Stalin lifted the blockade in May 1949.</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Art Resource/Bildarchiv Preussischer Kulturbesitz</a:t>
            </a:r>
          </a:p>
        </p:txBody>
      </p:sp>
      <p:pic>
        <p:nvPicPr>
          <p:cNvPr id="158" name="AAACMIL0.jpeg" descr="AAACMIL0.jpg"/>
          <p:cNvPicPr/>
          <p:nvPr/>
        </p:nvPicPr>
        <p:blipFill>
          <a:blip r:embed="rId3">
            <a:extLst/>
          </a:blip>
          <a:stretch>
            <a:fillRect/>
          </a:stretch>
        </p:blipFill>
        <p:spPr>
          <a:xfrm>
            <a:off x="1841500" y="0"/>
            <a:ext cx="6070600" cy="6400800"/>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77240">
              <a:defRPr sz="1800">
                <a:solidFill>
                  <a:srgbClr val="000000"/>
                </a:solidFill>
              </a:defRPr>
            </a:pPr>
            <a:r>
              <a:rPr sz="935">
                <a:solidFill>
                  <a:srgbClr val="482400"/>
                </a:solidFill>
                <a:latin typeface="Arial"/>
                <a:ea typeface="Arial"/>
                <a:cs typeface="Arial"/>
                <a:sym typeface="Arial"/>
              </a:rPr>
              <a:t>Map 29–2 </a:t>
            </a:r>
            <a:r>
              <a:rPr sz="935">
                <a:solidFill>
                  <a:srgbClr val="482400"/>
                </a:solidFill>
                <a:latin typeface="Arial Bold"/>
                <a:ea typeface="Arial Bold"/>
                <a:cs typeface="Arial Bold"/>
                <a:sym typeface="Arial Bold"/>
              </a:rPr>
              <a:t>OCCUPIED GERMANY AND AUSTRIA</a:t>
            </a:r>
            <a:r>
              <a:rPr sz="935">
                <a:solidFill>
                  <a:srgbClr val="482400"/>
                </a:solidFill>
                <a:latin typeface="Arial"/>
                <a:ea typeface="Arial"/>
                <a:cs typeface="Arial"/>
                <a:sym typeface="Arial"/>
              </a:rPr>
              <a:t> At the war’s end, defeated Germany, including Austria, was occupied by the victorious Allies in the several zones shown here. Austria, by prompt agreement, was reestablished as an independent, neutral state, no longer occupied. The German zones hardened into an “East” Germany (the former Soviet zone) and a “West” Germany (the former British, French, and American zones). Berlin, within the Soviet zone, was similarly divided.</a:t>
            </a:r>
          </a:p>
        </p:txBody>
      </p:sp>
      <p:pic>
        <p:nvPicPr>
          <p:cNvPr id="163" name="KNB29M02.jpeg" descr="KNB29M02.jpg"/>
          <p:cNvPicPr/>
          <p:nvPr/>
        </p:nvPicPr>
        <p:blipFill>
          <a:blip r:embed="rId3">
            <a:extLst/>
          </a:blip>
          <a:stretch>
            <a:fillRect/>
          </a:stretch>
        </p:blipFill>
        <p:spPr>
          <a:xfrm>
            <a:off x="1893887" y="0"/>
            <a:ext cx="5965826" cy="6400800"/>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Shape 16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Alliance Systems</a:t>
            </a:r>
          </a:p>
        </p:txBody>
      </p:sp>
      <p:sp>
        <p:nvSpPr>
          <p:cNvPr id="168" name="Shape 16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democratic nations of Western Europe, along with Canada and the United States, form an alliance of mutual assistance known as the </a:t>
            </a:r>
            <a:r>
              <a:rPr sz="3000">
                <a:latin typeface="Verdana Bold"/>
                <a:ea typeface="Verdana Bold"/>
                <a:cs typeface="Verdana Bold"/>
                <a:sym typeface="Verdana Bold"/>
              </a:rPr>
              <a:t>North Atlantic Treaty Organization (NATO)</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Alliance Systems (cont.)</a:t>
            </a:r>
          </a:p>
        </p:txBody>
      </p:sp>
      <p:sp>
        <p:nvSpPr>
          <p:cNvPr id="171" name="Shape 17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The Council of Mutual Assistance (COMECON)</a:t>
            </a:r>
            <a:r>
              <a:rPr sz="3000"/>
              <a:t>, completely controlled by the Soviets, is given formal recognition by the </a:t>
            </a:r>
            <a:r>
              <a:rPr sz="3000">
                <a:latin typeface="Verdana Bold"/>
                <a:ea typeface="Verdana Bold"/>
                <a:cs typeface="Verdana Bold"/>
                <a:sym typeface="Verdana Bold"/>
              </a:rPr>
              <a:t>Warsaw Pact</a:t>
            </a:r>
            <a:r>
              <a:rPr sz="3000"/>
              <a:t>, which united the eastern European communist nations</a:t>
            </a:r>
            <a:endParaRPr sz="3000"/>
          </a:p>
          <a:p>
            <a:pPr lvl="0">
              <a:buBlip>
                <a:blip r:embed="rId2"/>
              </a:buBlip>
              <a:defRPr sz="1800"/>
            </a:pPr>
            <a:r>
              <a:rPr sz="3000"/>
              <a:t>Cold War takes shape and ends up in flash points in the Middle East, Asia, and North America</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96111">
              <a:defRPr sz="1800">
                <a:solidFill>
                  <a:srgbClr val="000000"/>
                </a:solidFill>
              </a:defRPr>
            </a:pPr>
            <a:r>
              <a:rPr sz="1078">
                <a:solidFill>
                  <a:srgbClr val="482400"/>
                </a:solidFill>
                <a:latin typeface="Arial"/>
                <a:ea typeface="Arial"/>
                <a:cs typeface="Arial"/>
                <a:sym typeface="Arial"/>
              </a:rPr>
              <a:t>Map 29–3 </a:t>
            </a:r>
            <a:r>
              <a:rPr sz="1078">
                <a:solidFill>
                  <a:srgbClr val="482400"/>
                </a:solidFill>
                <a:latin typeface="Arial Bold"/>
                <a:ea typeface="Arial Bold"/>
                <a:cs typeface="Arial Bold"/>
                <a:sym typeface="Arial Bold"/>
              </a:rPr>
              <a:t>MAJOR COLD WAR EUROPEAN ALLIANCE SYSTEMS</a:t>
            </a:r>
            <a:r>
              <a:rPr sz="1078">
                <a:solidFill>
                  <a:srgbClr val="482400"/>
                </a:solidFill>
                <a:latin typeface="Arial"/>
                <a:ea typeface="Arial"/>
                <a:cs typeface="Arial"/>
                <a:sym typeface="Arial"/>
              </a:rPr>
              <a:t> The North Atlantic Treaty Organization, which includes both Canada and the United States, stretches as far east as Turkey. By contrast, the Warsaw Pact nations were the contiguous Communist states of Eastern Europe, with the Soviet Union, of course, as the dominant member.</a:t>
            </a:r>
          </a:p>
        </p:txBody>
      </p:sp>
      <p:pic>
        <p:nvPicPr>
          <p:cNvPr id="174" name="KNB29M03.jpeg" descr="KNB29M03.jpg"/>
          <p:cNvPicPr/>
          <p:nvPr/>
        </p:nvPicPr>
        <p:blipFill>
          <a:blip r:embed="rId3">
            <a:extLst/>
          </a:blip>
          <a:stretch>
            <a:fillRect/>
          </a:stretch>
        </p:blipFill>
        <p:spPr>
          <a:xfrm>
            <a:off x="1152525" y="0"/>
            <a:ext cx="7448550" cy="6400800"/>
          </a:xfrm>
          <a:prstGeom prst="rect">
            <a:avLst/>
          </a:prstGeom>
          <a:ln w="12700">
            <a:miter lim="400000"/>
          </a:ln>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 Jewish State is Created</a:t>
            </a:r>
          </a:p>
        </p:txBody>
      </p:sp>
      <p:sp>
        <p:nvSpPr>
          <p:cNvPr id="179" name="Shape 17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British </a:t>
            </a:r>
            <a:r>
              <a:rPr sz="3000">
                <a:latin typeface="Verdana Bold"/>
                <a:ea typeface="Verdana Bold"/>
                <a:cs typeface="Verdana Bold"/>
                <a:sym typeface="Verdana Bold"/>
              </a:rPr>
              <a:t>Balfour Declaration </a:t>
            </a:r>
            <a:r>
              <a:rPr sz="3000"/>
              <a:t>– </a:t>
            </a:r>
            <a:r>
              <a:rPr sz="3000">
                <a:latin typeface="Verdana Bold"/>
                <a:ea typeface="Verdana Bold"/>
                <a:cs typeface="Verdana Bold"/>
                <a:sym typeface="Verdana Bold"/>
              </a:rPr>
              <a:t>Arthur Balfour</a:t>
            </a:r>
            <a:r>
              <a:rPr sz="3000"/>
              <a:t>, British Foreign Secretary, declares that he favors the establishment of a Jewish state in Palestine</a:t>
            </a:r>
            <a:endParaRPr sz="3000"/>
          </a:p>
          <a:p>
            <a:pPr lvl="0">
              <a:buBlip>
                <a:blip r:embed="rId2"/>
              </a:buBlip>
              <a:defRPr sz="1800"/>
            </a:pPr>
            <a:r>
              <a:rPr sz="3000"/>
              <a:t>Arabs consider the Jews invaders and violent conflict emerges</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Shape 18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 Jewish State is Created (cont.)</a:t>
            </a:r>
          </a:p>
        </p:txBody>
      </p:sp>
      <p:sp>
        <p:nvSpPr>
          <p:cNvPr id="182" name="Shape 18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In the 1947 United Nations Resolution, the British turn the area over to the United Nations, who partition the territory into two states: one Arab and one Jewish</a:t>
            </a:r>
            <a:endParaRPr sz="3000"/>
          </a:p>
          <a:p>
            <a:pPr lvl="0">
              <a:buBlip>
                <a:blip r:embed="rId2"/>
              </a:buBlip>
              <a:defRPr sz="1800"/>
            </a:pPr>
            <a:r>
              <a:rPr sz="3000"/>
              <a:t>Cold War implications – United States and Israel become firm allies, while the Soviet Union supports the Arabs</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 name="Shape 18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 Jewish State is Created (cont.)</a:t>
            </a:r>
          </a:p>
        </p:txBody>
      </p:sp>
      <p:sp>
        <p:nvSpPr>
          <p:cNvPr id="185" name="Shape 18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May 14, 1948 – independence of a Jewish state, </a:t>
            </a:r>
            <a:r>
              <a:rPr sz="3000">
                <a:latin typeface="Verdana Bold"/>
                <a:ea typeface="Verdana Bold"/>
                <a:cs typeface="Verdana Bold"/>
                <a:sym typeface="Verdana Bold"/>
              </a:rPr>
              <a:t>Israel, </a:t>
            </a:r>
            <a:r>
              <a:rPr sz="3000"/>
              <a:t>is declared with the support of U.S. President Harry Truman</a:t>
            </a:r>
            <a:endParaRPr sz="3000"/>
          </a:p>
          <a:p>
            <a:pPr lvl="1" marL="742950" indent="-285750">
              <a:spcBef>
                <a:spcPts val="600"/>
              </a:spcBef>
              <a:buBlip>
                <a:blip r:embed="rId3"/>
              </a:buBlip>
              <a:defRPr sz="1800"/>
            </a:pPr>
            <a:r>
              <a:rPr sz="2600"/>
              <a:t>First prime minister was </a:t>
            </a:r>
            <a:r>
              <a:rPr sz="2600">
                <a:latin typeface="Verdana Bold"/>
                <a:ea typeface="Verdana Bold"/>
                <a:cs typeface="Verdana Bold"/>
                <a:sym typeface="Verdana Bold"/>
              </a:rPr>
              <a:t>David Ben-Gurion </a:t>
            </a:r>
            <a:endParaRPr sz="2600">
              <a:latin typeface="Verdana Bold"/>
              <a:ea typeface="Verdana Bold"/>
              <a:cs typeface="Verdana Bold"/>
              <a:sym typeface="Verdana Bold"/>
            </a:endParaRPr>
          </a:p>
          <a:p>
            <a:pPr lvl="1" marL="742950" indent="-285750">
              <a:spcBef>
                <a:spcPts val="600"/>
              </a:spcBef>
              <a:buBlip>
                <a:blip r:embed="rId3"/>
              </a:buBlip>
              <a:defRPr sz="1800"/>
            </a:pPr>
            <a:r>
              <a:rPr sz="2600"/>
              <a:t>Arab nations Lebanon, Syria, Jordan, Egypt, and Iraq immediately invade Israel but are defeated in 1949, as Israel expands its borders</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77240">
              <a:defRPr sz="1800">
                <a:solidFill>
                  <a:srgbClr val="000000"/>
                </a:solidFill>
              </a:defRPr>
            </a:pPr>
            <a:r>
              <a:rPr sz="935">
                <a:solidFill>
                  <a:srgbClr val="482400"/>
                </a:solidFill>
                <a:latin typeface="Arial"/>
                <a:ea typeface="Arial"/>
                <a:cs typeface="Arial"/>
                <a:sym typeface="Arial"/>
              </a:rPr>
              <a:t>A statue of Queen Victoria is removed from the front of the Supreme Court building in Georgetown, former capital of the British colony of Guyana, in February 1970, in preparation for the transition to independence. Decolonization represented as dramatic a transition in world political relations as had the establishment of European empires in the nineteenth-century Victorian age.</a:t>
            </a:r>
            <a:br>
              <a:rPr sz="935">
                <a:solidFill>
                  <a:srgbClr val="482400"/>
                </a:solidFill>
                <a:latin typeface="Arial"/>
                <a:ea typeface="Arial"/>
                <a:cs typeface="Arial"/>
                <a:sym typeface="Arial"/>
              </a:rPr>
            </a:br>
            <a:r>
              <a:rPr sz="935">
                <a:solidFill>
                  <a:srgbClr val="482400"/>
                </a:solidFill>
                <a:latin typeface="Arial"/>
                <a:ea typeface="Arial"/>
                <a:cs typeface="Arial"/>
                <a:sym typeface="Arial"/>
              </a:rPr>
              <a:t>Bettmann/CORBIS—All rights reserved</a:t>
            </a:r>
          </a:p>
        </p:txBody>
      </p:sp>
      <p:pic>
        <p:nvPicPr>
          <p:cNvPr id="122" name="AAIGLUH0.jpeg" descr="AAIGLUH0.jpg"/>
          <p:cNvPicPr/>
          <p:nvPr/>
        </p:nvPicPr>
        <p:blipFill>
          <a:blip r:embed="rId3">
            <a:extLst/>
          </a:blip>
          <a:stretch>
            <a:fillRect/>
          </a:stretch>
        </p:blipFill>
        <p:spPr>
          <a:xfrm>
            <a:off x="1616075" y="0"/>
            <a:ext cx="6461125" cy="6400800"/>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29–4 </a:t>
            </a:r>
            <a:r>
              <a:rPr sz="1100">
                <a:solidFill>
                  <a:srgbClr val="482400"/>
                </a:solidFill>
                <a:latin typeface="Arial Bold"/>
                <a:ea typeface="Arial Bold"/>
                <a:cs typeface="Arial Bold"/>
                <a:sym typeface="Arial Bold"/>
              </a:rPr>
              <a:t>ISRAEL AND ITS NEIGHBORS IN 1949</a:t>
            </a:r>
            <a:r>
              <a:rPr sz="1100">
                <a:solidFill>
                  <a:srgbClr val="482400"/>
                </a:solidFill>
                <a:latin typeface="Arial"/>
                <a:ea typeface="Arial"/>
                <a:cs typeface="Arial"/>
                <a:sym typeface="Arial"/>
              </a:rPr>
              <a:t> The territories gained by Israel in 1949 did not secure peace in the region. In fact, the disposition of those lands and the Arab refugees who live there has constituted the core of the region’s unresolved problems to the present day.</a:t>
            </a:r>
          </a:p>
        </p:txBody>
      </p:sp>
      <p:pic>
        <p:nvPicPr>
          <p:cNvPr id="188" name="KNB29M04.jpeg" descr="KNB29M04.jpg"/>
          <p:cNvPicPr/>
          <p:nvPr/>
        </p:nvPicPr>
        <p:blipFill>
          <a:blip r:embed="rId3">
            <a:extLst/>
          </a:blip>
          <a:stretch>
            <a:fillRect/>
          </a:stretch>
        </p:blipFill>
        <p:spPr>
          <a:xfrm>
            <a:off x="3190875" y="0"/>
            <a:ext cx="3371850" cy="6400800"/>
          </a:xfrm>
          <a:prstGeom prst="rect">
            <a:avLst/>
          </a:prstGeom>
          <a:ln w="12700">
            <a:miter lim="400000"/>
          </a:ln>
        </p:spPr>
      </p:pic>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Korean War</a:t>
            </a:r>
          </a:p>
        </p:txBody>
      </p:sp>
      <p:sp>
        <p:nvSpPr>
          <p:cNvPr id="193" name="Shape 193"/>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After World War II, Korea is divided into two states: Democratic People’s Republic of Korea to the north, supported by the Soviet Union, and the Republic of Korea in the south, supported by the United States</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Shape 19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Korean War (cont.)</a:t>
            </a:r>
          </a:p>
        </p:txBody>
      </p:sp>
      <p:sp>
        <p:nvSpPr>
          <p:cNvPr id="196" name="Shape 19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North Korea invades the South by crossing the 38th parallel separating the countries</a:t>
            </a:r>
            <a:endParaRPr sz="3000"/>
          </a:p>
          <a:p>
            <a:pPr lvl="1" marL="742950" indent="-285750">
              <a:spcBef>
                <a:spcPts val="600"/>
              </a:spcBef>
              <a:buBlip>
                <a:blip r:embed="rId3"/>
              </a:buBlip>
              <a:defRPr sz="1800"/>
            </a:pPr>
            <a:r>
              <a:rPr sz="2600"/>
              <a:t>A U.N. sponsored action has mainly the United States helping to defend South Korea</a:t>
            </a:r>
            <a:endParaRPr sz="2600"/>
          </a:p>
          <a:p>
            <a:pPr lvl="1" marL="742950" indent="-285750">
              <a:spcBef>
                <a:spcPts val="600"/>
              </a:spcBef>
              <a:buBlip>
                <a:blip r:embed="rId3"/>
              </a:buBlip>
              <a:defRPr sz="1800"/>
            </a:pPr>
            <a:r>
              <a:rPr sz="2600"/>
              <a:t>China helps support North Korea</a:t>
            </a:r>
            <a:endParaRPr sz="2600"/>
          </a:p>
          <a:p>
            <a:pPr lvl="1" marL="742950" indent="-285750">
              <a:spcBef>
                <a:spcPts val="600"/>
              </a:spcBef>
              <a:buBlip>
                <a:blip r:embed="rId3"/>
              </a:buBlip>
              <a:defRPr sz="1800"/>
            </a:pPr>
            <a:r>
              <a:rPr sz="2600"/>
              <a:t>President Eisenhower declares an armistice ending the war and keeping the borders the same to this very day</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ph type="title" idx="4294967295"/>
          </p:nvPr>
        </p:nvSpPr>
        <p:spPr>
          <a:xfrm>
            <a:off x="3429000" y="2857500"/>
            <a:ext cx="2895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29–5 </a:t>
            </a:r>
            <a:r>
              <a:rPr sz="1100">
                <a:solidFill>
                  <a:srgbClr val="482400"/>
                </a:solidFill>
                <a:latin typeface="Arial Bold"/>
                <a:ea typeface="Arial Bold"/>
                <a:cs typeface="Arial Bold"/>
                <a:sym typeface="Arial Bold"/>
              </a:rPr>
              <a:t>KOREA, 1950–1953</a:t>
            </a:r>
            <a:r>
              <a:rPr sz="1100">
                <a:solidFill>
                  <a:srgbClr val="482400"/>
                </a:solidFill>
                <a:latin typeface="Arial"/>
                <a:ea typeface="Arial"/>
                <a:cs typeface="Arial"/>
                <a:sym typeface="Arial"/>
              </a:rPr>
              <a:t> This map indicates the major developments in the bitter three-year struggle that followed the North Korean invasion of South Korea in 1950.</a:t>
            </a:r>
          </a:p>
        </p:txBody>
      </p:sp>
      <p:pic>
        <p:nvPicPr>
          <p:cNvPr id="199" name="KNB29M05.jpeg" descr="KNB29M05.jpg"/>
          <p:cNvPicPr/>
          <p:nvPr/>
        </p:nvPicPr>
        <p:blipFill>
          <a:blip r:embed="rId3">
            <a:extLst/>
          </a:blip>
          <a:stretch>
            <a:fillRect/>
          </a:stretch>
        </p:blipFill>
        <p:spPr>
          <a:xfrm>
            <a:off x="3136900" y="0"/>
            <a:ext cx="3479800" cy="6400800"/>
          </a:xfrm>
          <a:prstGeom prst="rect">
            <a:avLst/>
          </a:prstGeom>
          <a:ln w="12700">
            <a:miter lim="400000"/>
          </a:ln>
        </p:spPr>
      </p:pic>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title" idx="4294967295"/>
          </p:nvPr>
        </p:nvSpPr>
        <p:spPr>
          <a:xfrm>
            <a:off x="1066800" y="520699"/>
            <a:ext cx="7772400" cy="1143002"/>
          </a:xfrm>
          <a:prstGeom prst="rect">
            <a:avLst/>
          </a:prstGeom>
        </p:spPr>
        <p:txBody>
          <a:bodyPr lIns="0" tIns="0" rIns="0" bIns="0">
            <a:normAutofit fontScale="100000" lnSpcReduction="0"/>
          </a:bodyPr>
          <a:lstStyle/>
          <a:p>
            <a:pPr lvl="0" defTabSz="777240">
              <a:defRPr sz="1800">
                <a:solidFill>
                  <a:srgbClr val="000000"/>
                </a:solidFill>
              </a:defRPr>
            </a:pPr>
            <a:r>
              <a:rPr sz="3400">
                <a:solidFill>
                  <a:srgbClr val="482400"/>
                </a:solidFill>
              </a:rPr>
              <a:t>Possible Easing </a:t>
            </a:r>
            <a:br>
              <a:rPr sz="3400">
                <a:solidFill>
                  <a:srgbClr val="482400"/>
                </a:solidFill>
              </a:rPr>
            </a:br>
            <a:r>
              <a:rPr sz="3400">
                <a:solidFill>
                  <a:srgbClr val="482400"/>
                </a:solidFill>
              </a:rPr>
              <a:t>of Cold War Tensions</a:t>
            </a:r>
          </a:p>
        </p:txBody>
      </p:sp>
      <p:sp>
        <p:nvSpPr>
          <p:cNvPr id="204" name="Shape 204"/>
          <p:cNvSpPr/>
          <p:nvPr>
            <p:ph type="body" idx="4294967295"/>
          </p:nvPr>
        </p:nvSpPr>
        <p:spPr>
          <a:xfrm>
            <a:off x="1062037" y="1906587"/>
            <a:ext cx="7769226" cy="4113213"/>
          </a:xfrm>
          <a:prstGeom prst="rect">
            <a:avLst/>
          </a:prstGeom>
        </p:spPr>
        <p:txBody>
          <a:bodyPr lIns="0" tIns="0" rIns="0" bIns="0">
            <a:normAutofit fontScale="100000" lnSpcReduction="0"/>
          </a:bodyPr>
          <a:lstStyle/>
          <a:p>
            <a:pPr lvl="0">
              <a:buBlip>
                <a:blip r:embed="rId2"/>
              </a:buBlip>
              <a:defRPr sz="1800"/>
            </a:pPr>
            <a:r>
              <a:rPr sz="3000"/>
              <a:t>Armistice in the Koreas, the death of Stalin, and a summit in Geneva over nuclear weapons and Germany seem to indicate an easing of the Cold War</a:t>
            </a:r>
            <a:endParaRPr sz="3000"/>
          </a:p>
          <a:p>
            <a:pPr lvl="0">
              <a:buBlip>
                <a:blip r:embed="rId2"/>
              </a:buBlip>
              <a:defRPr sz="1800"/>
            </a:pPr>
            <a:r>
              <a:rPr sz="3000"/>
              <a:t>Geneva meeting provides little agreement and the Cold War soon resumes</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Soviet Union </a:t>
            </a:r>
            <a:br>
              <a:rPr sz="4000">
                <a:solidFill>
                  <a:srgbClr val="482400"/>
                </a:solidFill>
              </a:rPr>
            </a:br>
            <a:r>
              <a:rPr sz="4000">
                <a:solidFill>
                  <a:srgbClr val="482400"/>
                </a:solidFill>
              </a:rPr>
              <a:t>Under Khrushchev</a:t>
            </a:r>
          </a:p>
        </p:txBody>
      </p:sp>
      <p:sp>
        <p:nvSpPr>
          <p:cNvPr id="207" name="Shape 20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Soviet Communist leader </a:t>
            </a:r>
            <a:r>
              <a:rPr sz="3000">
                <a:latin typeface="Verdana Bold"/>
                <a:ea typeface="Verdana Bold"/>
                <a:cs typeface="Verdana Bold"/>
                <a:sym typeface="Verdana Bold"/>
              </a:rPr>
              <a:t>Nikita Khrushchev </a:t>
            </a:r>
            <a:r>
              <a:rPr sz="3000"/>
              <a:t>wanted to keep the dominance of the Communist Party but does reform some of Stalin’s policies</a:t>
            </a:r>
            <a:endParaRPr sz="3000"/>
          </a:p>
          <a:p>
            <a:pPr lvl="1" marL="742950" indent="-285750">
              <a:spcBef>
                <a:spcPts val="600"/>
              </a:spcBef>
              <a:buBlip>
                <a:blip r:embed="rId3"/>
              </a:buBlip>
              <a:defRPr sz="1800"/>
            </a:pPr>
            <a:r>
              <a:rPr sz="2600">
                <a:latin typeface="Verdana Bold"/>
                <a:ea typeface="Verdana Bold"/>
                <a:cs typeface="Verdana Bold"/>
                <a:sym typeface="Verdana Bold"/>
              </a:rPr>
              <a:t>Aleksandr Solzhenitsyn </a:t>
            </a:r>
            <a:r>
              <a:rPr sz="2600"/>
              <a:t>allowed to publish a grim account of Soviet labor under Stalin, </a:t>
            </a:r>
            <a:r>
              <a:rPr i="1" sz="2600"/>
              <a:t>One Day in the Life of Ivan Denisovich </a:t>
            </a:r>
            <a:r>
              <a:rPr sz="2600"/>
              <a:t>(1963)</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Soviet Union </a:t>
            </a:r>
            <a:br>
              <a:rPr sz="4000">
                <a:solidFill>
                  <a:srgbClr val="482400"/>
                </a:solidFill>
              </a:rPr>
            </a:br>
            <a:r>
              <a:rPr sz="4000">
                <a:solidFill>
                  <a:srgbClr val="482400"/>
                </a:solidFill>
              </a:rPr>
              <a:t>Under Khrushchev (cont.)</a:t>
            </a:r>
          </a:p>
        </p:txBody>
      </p:sp>
      <p:sp>
        <p:nvSpPr>
          <p:cNvPr id="210" name="Shape 21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10438" indent="-310438" defTabSz="886968">
              <a:lnSpc>
                <a:spcPct val="90000"/>
              </a:lnSpc>
              <a:spcBef>
                <a:spcPts val="600"/>
              </a:spcBef>
              <a:buBlip>
                <a:blip r:embed="rId2"/>
              </a:buBlip>
              <a:defRPr sz="1800"/>
            </a:pPr>
            <a:r>
              <a:rPr sz="2716"/>
              <a:t>Soviet Communist leader </a:t>
            </a:r>
            <a:r>
              <a:rPr sz="2716">
                <a:latin typeface="Verdana Bold"/>
                <a:ea typeface="Verdana Bold"/>
                <a:cs typeface="Verdana Bold"/>
                <a:sym typeface="Verdana Bold"/>
              </a:rPr>
              <a:t>Nikita Khrushchev</a:t>
            </a:r>
            <a:r>
              <a:rPr sz="2716"/>
              <a:t> wanted to keep the dominance of the Communist Party but does reform some of Stalin’s policies</a:t>
            </a:r>
            <a:endParaRPr sz="2716"/>
          </a:p>
          <a:p>
            <a:pPr lvl="1" marL="699340" indent="-255856" defTabSz="886968">
              <a:lnSpc>
                <a:spcPct val="90000"/>
              </a:lnSpc>
              <a:spcBef>
                <a:spcPts val="500"/>
              </a:spcBef>
              <a:buBlip>
                <a:blip r:embed="rId3"/>
              </a:buBlip>
              <a:defRPr sz="1800"/>
            </a:pPr>
            <a:r>
              <a:rPr sz="2328"/>
              <a:t>Decentralized economic planning and removed restrictions on private cultivation of wheat</a:t>
            </a:r>
            <a:endParaRPr sz="2328"/>
          </a:p>
          <a:p>
            <a:pPr lvl="0" marL="310438" indent="-310438" defTabSz="886968">
              <a:lnSpc>
                <a:spcPct val="90000"/>
              </a:lnSpc>
              <a:spcBef>
                <a:spcPts val="600"/>
              </a:spcBef>
              <a:buBlip>
                <a:blip r:embed="rId2"/>
              </a:buBlip>
              <a:defRPr sz="1800"/>
            </a:pPr>
            <a:r>
              <a:rPr sz="2716">
                <a:latin typeface="Verdana Bold"/>
                <a:ea typeface="Verdana Bold"/>
                <a:cs typeface="Verdana Bold"/>
                <a:sym typeface="Verdana Bold"/>
              </a:rPr>
              <a:t>The Secret Speech of 1956</a:t>
            </a:r>
            <a:r>
              <a:rPr sz="2716"/>
              <a:t> – Khrushchev denounces Stalin’s policies and purges and removes Stalin supporters from the government without executing them</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Three Crises of 1956</a:t>
            </a:r>
          </a:p>
        </p:txBody>
      </p:sp>
      <p:sp>
        <p:nvSpPr>
          <p:cNvPr id="213" name="Shape 21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The Suez Crisis </a:t>
            </a:r>
            <a:r>
              <a:rPr sz="3000"/>
              <a:t>– Egyptian President </a:t>
            </a:r>
            <a:r>
              <a:rPr sz="3000">
                <a:latin typeface="Verdana Bold"/>
                <a:ea typeface="Verdana Bold"/>
                <a:cs typeface="Verdana Bold"/>
                <a:sym typeface="Verdana Bold"/>
              </a:rPr>
              <a:t>Gamal Abdel Nasser </a:t>
            </a:r>
            <a:r>
              <a:rPr sz="3000"/>
              <a:t>goes to war with Israel and nationalizes the Suez Canal</a:t>
            </a:r>
            <a:endParaRPr sz="3000"/>
          </a:p>
          <a:p>
            <a:pPr lvl="1" marL="742950" indent="-285750">
              <a:spcBef>
                <a:spcPts val="600"/>
              </a:spcBef>
              <a:buBlip>
                <a:blip r:embed="rId3"/>
              </a:buBlip>
              <a:defRPr sz="1800"/>
            </a:pPr>
            <a:r>
              <a:rPr sz="2600"/>
              <a:t>The British and French intervene militarily, but the United States refuses to join</a:t>
            </a:r>
            <a:endParaRPr sz="2600"/>
          </a:p>
          <a:p>
            <a:pPr lvl="1" marL="742950" indent="-285750">
              <a:spcBef>
                <a:spcPts val="600"/>
              </a:spcBef>
              <a:buBlip>
                <a:blip r:embed="rId3"/>
              </a:buBlip>
              <a:defRPr sz="1800"/>
            </a:pPr>
            <a:r>
              <a:rPr sz="2600"/>
              <a:t>The Soviet Union protests the military intervention, but also does not intervene</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Three Crises of 1956 (cont.)</a:t>
            </a:r>
          </a:p>
        </p:txBody>
      </p:sp>
      <p:sp>
        <p:nvSpPr>
          <p:cNvPr id="216" name="Shape 216"/>
          <p:cNvSpPr/>
          <p:nvPr>
            <p:ph type="body" idx="4294967295"/>
          </p:nvPr>
        </p:nvSpPr>
        <p:spPr>
          <a:xfrm>
            <a:off x="1062037" y="1524000"/>
            <a:ext cx="7853363"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The Suez Crisis</a:t>
            </a:r>
            <a:endParaRPr sz="3000">
              <a:latin typeface="Verdana Bold"/>
              <a:ea typeface="Verdana Bold"/>
              <a:cs typeface="Verdana Bold"/>
              <a:sym typeface="Verdana Bold"/>
            </a:endParaRPr>
          </a:p>
          <a:p>
            <a:pPr lvl="1" marL="742950" indent="-285750">
              <a:spcBef>
                <a:spcPts val="600"/>
              </a:spcBef>
              <a:buBlip>
                <a:blip r:embed="rId3"/>
              </a:buBlip>
              <a:defRPr sz="1800"/>
            </a:pPr>
            <a:r>
              <a:rPr sz="2600"/>
              <a:t>Result was that Egypt maintains control of the canal, while the United States and Soviet Union show constraint in attempting to avoid war</a:t>
            </a:r>
            <a:endParaRPr sz="2600"/>
          </a:p>
          <a:p>
            <a:pPr lvl="0" marL="331469" indent="-331469">
              <a:spcBef>
                <a:spcPts val="600"/>
              </a:spcBef>
              <a:buBlip>
                <a:blip r:embed="rId2"/>
              </a:buBlip>
              <a:defRPr sz="1800"/>
            </a:pPr>
            <a:r>
              <a:rPr sz="2900"/>
              <a:t>Polish independent action – Poland refuses Soviet choice for prime minister and installs </a:t>
            </a:r>
            <a:r>
              <a:rPr sz="2900">
                <a:latin typeface="Verdana Bold"/>
                <a:ea typeface="Verdana Bold"/>
                <a:cs typeface="Verdana Bold"/>
                <a:sym typeface="Verdana Bold"/>
              </a:rPr>
              <a:t>Wladyslaw Gomulka </a:t>
            </a:r>
            <a:r>
              <a:rPr sz="2900"/>
              <a:t>as Communist leader of Poland; he ends up being acceptable to the Soviets</a:t>
            </a:r>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Three Crises of 1956 (cont.)</a:t>
            </a:r>
          </a:p>
        </p:txBody>
      </p:sp>
      <p:sp>
        <p:nvSpPr>
          <p:cNvPr id="219" name="Shape 21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Hungarian uprising </a:t>
            </a:r>
            <a:endParaRPr sz="3000"/>
          </a:p>
          <a:p>
            <a:pPr lvl="1" marL="742950" indent="-285750">
              <a:spcBef>
                <a:spcPts val="600"/>
              </a:spcBef>
              <a:buBlip>
                <a:blip r:embed="rId3"/>
              </a:buBlip>
              <a:defRPr sz="1800"/>
            </a:pPr>
            <a:r>
              <a:rPr sz="2600"/>
              <a:t>New ministry in Hungary led by </a:t>
            </a:r>
            <a:r>
              <a:rPr sz="2600">
                <a:latin typeface="Verdana Bold"/>
                <a:ea typeface="Verdana Bold"/>
                <a:cs typeface="Verdana Bold"/>
                <a:sym typeface="Verdana Bold"/>
              </a:rPr>
              <a:t>Imre Nagy</a:t>
            </a:r>
            <a:r>
              <a:rPr sz="2600"/>
              <a:t>, wants to make the country neutral and withdraw from the Warsaw Pact</a:t>
            </a:r>
            <a:endParaRPr sz="2600"/>
          </a:p>
          <a:p>
            <a:pPr lvl="1" marL="742950" indent="-285750">
              <a:spcBef>
                <a:spcPts val="600"/>
              </a:spcBef>
              <a:buBlip>
                <a:blip r:embed="rId3"/>
              </a:buBlip>
              <a:defRPr sz="1800"/>
            </a:pPr>
            <a:r>
              <a:rPr sz="2600"/>
              <a:t>Soviet troops invade Hungary, execute Nagy, and install </a:t>
            </a:r>
            <a:r>
              <a:rPr sz="2600">
                <a:latin typeface="Verdana Bold"/>
                <a:ea typeface="Verdana Bold"/>
                <a:cs typeface="Verdana Bold"/>
                <a:sym typeface="Verdana Bold"/>
              </a:rPr>
              <a:t>Janos Kadar </a:t>
            </a:r>
            <a:r>
              <a:rPr sz="2600"/>
              <a:t>as premier</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Emergence of the Cold War</a:t>
            </a:r>
          </a:p>
        </p:txBody>
      </p:sp>
      <p:sp>
        <p:nvSpPr>
          <p:cNvPr id="127" name="Shape 12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American President Truman worked hard to avoid Russian intervention against Japan in World War II (perhaps partially the reason for the atomic bombings of Hiroshima and Nagasaki)</a:t>
            </a:r>
            <a:endParaRPr sz="2910"/>
          </a:p>
          <a:p>
            <a:pPr lvl="0" marL="332613" indent="-332613" defTabSz="886968">
              <a:spcBef>
                <a:spcPts val="600"/>
              </a:spcBef>
              <a:buBlip>
                <a:blip r:embed="rId2"/>
              </a:buBlip>
              <a:defRPr sz="1800"/>
            </a:pPr>
            <a:r>
              <a:rPr sz="2910"/>
              <a:t>The Americans had the strongest military forces in the world but made no attempt to roll back Soviet power in Europe</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More Cold War Confrontations</a:t>
            </a:r>
          </a:p>
        </p:txBody>
      </p:sp>
      <p:sp>
        <p:nvSpPr>
          <p:cNvPr id="222" name="Shape 22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Soviets shoot down a U-2 aircraft that was spying in Russian airspace (1960) – Khrushchev demands apology from </a:t>
            </a:r>
            <a:r>
              <a:rPr sz="3000">
                <a:latin typeface="Verdana Bold"/>
                <a:ea typeface="Verdana Bold"/>
                <a:cs typeface="Verdana Bold"/>
                <a:sym typeface="Verdana Bold"/>
              </a:rPr>
              <a:t>President Eisenhower</a:t>
            </a:r>
            <a:r>
              <a:rPr sz="3000"/>
              <a:t>, but does not get one, nixing a planned summit between the two world power leaders</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More Cold War Confrontations (cont.)</a:t>
            </a:r>
          </a:p>
        </p:txBody>
      </p:sp>
      <p:sp>
        <p:nvSpPr>
          <p:cNvPr id="225" name="Shape 22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The Berlin Wall (1961) </a:t>
            </a:r>
            <a:r>
              <a:rPr sz="3000"/>
              <a:t>– tired of refugees leaving East Germany for free West Berlin, the East Germans and Soviets build a wall separating the two parts of the city – the United States protests, but does little else</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Shape 22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More Cold War Confrontations (cont.)</a:t>
            </a:r>
          </a:p>
        </p:txBody>
      </p:sp>
      <p:sp>
        <p:nvSpPr>
          <p:cNvPr id="228" name="Shape 22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The Cuban Missile Crisis </a:t>
            </a:r>
            <a:r>
              <a:rPr sz="3000"/>
              <a:t>(1962)</a:t>
            </a:r>
            <a:endParaRPr sz="3000"/>
          </a:p>
          <a:p>
            <a:pPr lvl="1" marL="742950" indent="-285750">
              <a:spcBef>
                <a:spcPts val="600"/>
              </a:spcBef>
              <a:buBlip>
                <a:blip r:embed="rId3"/>
              </a:buBlip>
              <a:defRPr sz="1800"/>
            </a:pPr>
            <a:r>
              <a:rPr sz="2600">
                <a:latin typeface="Verdana Bold"/>
                <a:ea typeface="Verdana Bold"/>
                <a:cs typeface="Verdana Bold"/>
                <a:sym typeface="Verdana Bold"/>
              </a:rPr>
              <a:t>Fidel Castro </a:t>
            </a:r>
            <a:r>
              <a:rPr sz="2600"/>
              <a:t>topples dictatorship in Cuba and becomes Communist leader</a:t>
            </a:r>
            <a:endParaRPr sz="2600"/>
          </a:p>
          <a:p>
            <a:pPr lvl="1" marL="742950" indent="-285750">
              <a:spcBef>
                <a:spcPts val="600"/>
              </a:spcBef>
              <a:buBlip>
                <a:blip r:embed="rId3"/>
              </a:buBlip>
              <a:defRPr sz="1800"/>
            </a:pPr>
            <a:r>
              <a:rPr sz="2600"/>
              <a:t>Soviet Union plants missiles in Cuba</a:t>
            </a:r>
            <a:endParaRPr sz="2600"/>
          </a:p>
          <a:p>
            <a:pPr lvl="1" marL="742950" indent="-285750">
              <a:spcBef>
                <a:spcPts val="600"/>
              </a:spcBef>
              <a:buBlip>
                <a:blip r:embed="rId3"/>
              </a:buBlip>
              <a:defRPr sz="1800"/>
            </a:pPr>
            <a:r>
              <a:rPr sz="2600"/>
              <a:t>In response </a:t>
            </a:r>
            <a:r>
              <a:rPr sz="2600">
                <a:latin typeface="Verdana Bold"/>
                <a:ea typeface="Verdana Bold"/>
                <a:cs typeface="Verdana Bold"/>
                <a:sym typeface="Verdana Bold"/>
              </a:rPr>
              <a:t>President John Kennedy</a:t>
            </a:r>
            <a:r>
              <a:rPr sz="2600"/>
              <a:t> blockades Cuba and demands the removal of the missiles</a:t>
            </a:r>
            <a:endParaRPr sz="2600"/>
          </a:p>
          <a:p>
            <a:pPr lvl="1" marL="742950" indent="-285750">
              <a:spcBef>
                <a:spcPts val="600"/>
              </a:spcBef>
              <a:buBlip>
                <a:blip r:embed="rId3"/>
              </a:buBlip>
              <a:defRPr sz="1800"/>
            </a:pPr>
            <a:r>
              <a:rPr sz="2600"/>
              <a:t>Seemingly at the brink of nuclear war, Khrushchev backs down and the Soviets pull out</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More Cold War Confrontations (cont.)</a:t>
            </a:r>
          </a:p>
        </p:txBody>
      </p:sp>
      <p:sp>
        <p:nvSpPr>
          <p:cNvPr id="231" name="Shape 231"/>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Soviet Union and United States sign nuclear test ban treaty in 1963</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During the Cuban missile crisis of 1962, the American ambassador to the United Nations displayed photographs to persuade the world of the threat to the United States less than one hundred miles from its own shores.</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 CORBIS</a:t>
            </a:r>
          </a:p>
        </p:txBody>
      </p:sp>
      <p:pic>
        <p:nvPicPr>
          <p:cNvPr id="234" name="AAEDNFH0.jpeg" descr="AAEDNFH0.jpg"/>
          <p:cNvPicPr/>
          <p:nvPr/>
        </p:nvPicPr>
        <p:blipFill>
          <a:blip r:embed="rId3">
            <a:extLst/>
          </a:blip>
          <a:stretch>
            <a:fillRect/>
          </a:stretch>
        </p:blipFill>
        <p:spPr>
          <a:xfrm>
            <a:off x="838200" y="0"/>
            <a:ext cx="8094663" cy="6400800"/>
          </a:xfrm>
          <a:prstGeom prst="rect">
            <a:avLst/>
          </a:prstGeom>
          <a:ln w="12700">
            <a:miter lim="400000"/>
          </a:ln>
        </p:spPr>
      </p:pic>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Shape 23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1968: The Invasion of Czechoslovakia</a:t>
            </a:r>
          </a:p>
        </p:txBody>
      </p:sp>
      <p:sp>
        <p:nvSpPr>
          <p:cNvPr id="239" name="Shape 23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t>Russian forces, under the orders of Soviet premier </a:t>
            </a:r>
            <a:r>
              <a:rPr sz="2800">
                <a:latin typeface="Verdana Bold"/>
                <a:ea typeface="Verdana Bold"/>
                <a:cs typeface="Verdana Bold"/>
                <a:sym typeface="Verdana Bold"/>
              </a:rPr>
              <a:t>Leonid Brezhnev</a:t>
            </a:r>
            <a:r>
              <a:rPr sz="2800"/>
              <a:t>, invade Czechoslovakia and remove liberal communist leader </a:t>
            </a:r>
            <a:r>
              <a:rPr sz="2800">
                <a:latin typeface="Verdana Bold"/>
                <a:ea typeface="Verdana Bold"/>
                <a:cs typeface="Verdana Bold"/>
                <a:sym typeface="Verdana Bold"/>
              </a:rPr>
              <a:t>Alexander Dubcek</a:t>
            </a:r>
            <a:r>
              <a:rPr sz="2800"/>
              <a:t> from power</a:t>
            </a:r>
            <a:endParaRPr sz="2800"/>
          </a:p>
          <a:p>
            <a:pPr lvl="0" marL="320039" indent="-320039">
              <a:spcBef>
                <a:spcPts val="600"/>
              </a:spcBef>
              <a:buBlip>
                <a:blip r:embed="rId2"/>
              </a:buBlip>
              <a:defRPr sz="1800"/>
            </a:pPr>
            <a:r>
              <a:rPr sz="2800">
                <a:latin typeface="Verdana Bold"/>
                <a:ea typeface="Verdana Bold"/>
                <a:cs typeface="Verdana Bold"/>
                <a:sym typeface="Verdana Bold"/>
              </a:rPr>
              <a:t>Brezhnev Doctrine</a:t>
            </a:r>
            <a:r>
              <a:rPr sz="2800"/>
              <a:t> – the Soviet Union has the right to interfere in the domestic policies of other communist nations when it feels it is necessary</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Shape 24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In the summer of 1968, Soviet tanks rolled into Czechoslovakia, ending that country’s experiment in liberalized communism. This picture shows defiant flag-waving Czechs on a truck rolling past a Soviet tank in the immediate aftermath of the invasion.</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Hulton Archive Photos/Getty Images, Inc.</a:t>
            </a:r>
          </a:p>
        </p:txBody>
      </p:sp>
      <p:pic>
        <p:nvPicPr>
          <p:cNvPr id="242" name="AAACMIM0.jpeg" descr="AAACMIM0.jpg"/>
          <p:cNvPicPr/>
          <p:nvPr/>
        </p:nvPicPr>
        <p:blipFill>
          <a:blip r:embed="rId3">
            <a:extLst/>
          </a:blip>
          <a:stretch>
            <a:fillRect/>
          </a:stretch>
        </p:blipFill>
        <p:spPr>
          <a:xfrm>
            <a:off x="685800" y="436562"/>
            <a:ext cx="8477250" cy="5735638"/>
          </a:xfrm>
          <a:prstGeom prst="rect">
            <a:avLst/>
          </a:prstGeom>
          <a:ln w="12700">
            <a:miter lim="400000"/>
          </a:ln>
        </p:spPr>
      </p:pic>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Détente with the United States</a:t>
            </a:r>
          </a:p>
        </p:txBody>
      </p:sp>
      <p:sp>
        <p:nvSpPr>
          <p:cNvPr id="247" name="Shape 24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President Richard Nixon </a:t>
            </a:r>
            <a:r>
              <a:rPr sz="3000"/>
              <a:t>and Brezhnev conclude agreements on trade and reduction of nuclear arms</a:t>
            </a:r>
            <a:endParaRPr sz="3000"/>
          </a:p>
          <a:p>
            <a:pPr lvl="0">
              <a:buBlip>
                <a:blip r:embed="rId2"/>
              </a:buBlip>
              <a:defRPr sz="1800"/>
            </a:pPr>
            <a:r>
              <a:rPr sz="3000"/>
              <a:t>The United States under </a:t>
            </a:r>
            <a:r>
              <a:rPr sz="3000">
                <a:latin typeface="Verdana Bold"/>
                <a:ea typeface="Verdana Bold"/>
                <a:cs typeface="Verdana Bold"/>
                <a:sym typeface="Verdana Bold"/>
              </a:rPr>
              <a:t>President Gerald Ford</a:t>
            </a:r>
            <a:r>
              <a:rPr sz="3000"/>
              <a:t>, along with the Soviet Union and other European nations, sign </a:t>
            </a:r>
            <a:r>
              <a:rPr sz="3000">
                <a:latin typeface="Verdana Bold"/>
                <a:ea typeface="Verdana Bold"/>
                <a:cs typeface="Verdana Bold"/>
                <a:sym typeface="Verdana Bold"/>
              </a:rPr>
              <a:t>Helsinki Accord, </a:t>
            </a:r>
            <a:r>
              <a:rPr sz="3000"/>
              <a:t>recognizing the Soviet sphere of Eastern Europe as long as human rights are protected</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Détente with the United States (cont.)</a:t>
            </a:r>
          </a:p>
        </p:txBody>
      </p:sp>
      <p:sp>
        <p:nvSpPr>
          <p:cNvPr id="250" name="Shape 25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President Jimmy Carter </a:t>
            </a:r>
            <a:r>
              <a:rPr sz="3000"/>
              <a:t>demands the Soviets follow the Helsinki Accord, cooling relations between the countries</a:t>
            </a:r>
            <a:endParaRPr sz="3000"/>
          </a:p>
          <a:p>
            <a:pPr lvl="0">
              <a:buBlip>
                <a:blip r:embed="rId2"/>
              </a:buBlip>
              <a:defRPr sz="1800"/>
            </a:pPr>
            <a:r>
              <a:rPr sz="3000"/>
              <a:t>Soviets pursue activist foreign policy maneuvers in many African nations, Nicaragua, and Vietnam</a:t>
            </a:r>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Invasion of Afghanistan</a:t>
            </a:r>
          </a:p>
        </p:txBody>
      </p:sp>
      <p:sp>
        <p:nvSpPr>
          <p:cNvPr id="253" name="Shape 253"/>
          <p:cNvSpPr/>
          <p:nvPr>
            <p:ph type="body" idx="4294967295"/>
          </p:nvPr>
        </p:nvSpPr>
        <p:spPr>
          <a:xfrm>
            <a:off x="1062037" y="1371600"/>
            <a:ext cx="7769226" cy="4727575"/>
          </a:xfrm>
          <a:prstGeom prst="rect">
            <a:avLst/>
          </a:prstGeom>
        </p:spPr>
        <p:txBody>
          <a:bodyPr lIns="0" tIns="0" rIns="0" bIns="0">
            <a:normAutofit fontScale="100000" lnSpcReduction="0"/>
          </a:bodyPr>
          <a:lstStyle/>
          <a:p>
            <a:pPr lvl="0" marL="300837" indent="-300837" defTabSz="859536">
              <a:spcBef>
                <a:spcPts val="600"/>
              </a:spcBef>
              <a:buBlip>
                <a:blip r:embed="rId2"/>
              </a:buBlip>
              <a:defRPr sz="1800"/>
            </a:pPr>
            <a:r>
              <a:rPr sz="2632"/>
              <a:t>The Soviet Union, wanting more of a presence in the Middle East, invades Afghanistan</a:t>
            </a:r>
            <a:endParaRPr sz="2632"/>
          </a:p>
          <a:p>
            <a:pPr lvl="0" marL="300837" indent="-300837" defTabSz="859536">
              <a:spcBef>
                <a:spcPts val="600"/>
              </a:spcBef>
              <a:buBlip>
                <a:blip r:embed="rId2"/>
              </a:buBlip>
              <a:defRPr sz="1800"/>
            </a:pPr>
            <a:r>
              <a:rPr sz="2632"/>
              <a:t>United States response: second Strategic Arms Agreement not signed, grain embargo of Soviet wheat, boycott of the 1980 Summer Olympics, aid sent to Afghan rebels – which included radical Muslims</a:t>
            </a:r>
            <a:endParaRPr sz="2632"/>
          </a:p>
          <a:p>
            <a:pPr lvl="0" marL="300837" indent="-300837" defTabSz="859536">
              <a:spcBef>
                <a:spcPts val="600"/>
              </a:spcBef>
              <a:buBlip>
                <a:blip r:embed="rId2"/>
              </a:buBlip>
              <a:defRPr sz="1800"/>
            </a:pPr>
            <a:r>
              <a:rPr sz="2632"/>
              <a:t>Invasion fails, weakening and demoralizing Soviets</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Emergence of the Cold War (cont.)</a:t>
            </a:r>
          </a:p>
        </p:txBody>
      </p:sp>
      <p:sp>
        <p:nvSpPr>
          <p:cNvPr id="130" name="Shape 13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America’s peacetime goals reflected American ideals and served American interests</a:t>
            </a:r>
            <a:endParaRPr sz="3000"/>
          </a:p>
          <a:p>
            <a:pPr lvl="0">
              <a:buBlip>
                <a:blip r:embed="rId2"/>
              </a:buBlip>
              <a:defRPr sz="1800"/>
            </a:pPr>
            <a:r>
              <a:rPr sz="3000"/>
              <a:t>The USSR wished to expand its borders and influence to ensure its security and pave the way for worldwide domination </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Shape 25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Communism in Poland</a:t>
            </a:r>
          </a:p>
        </p:txBody>
      </p:sp>
      <p:sp>
        <p:nvSpPr>
          <p:cNvPr id="256" name="Shape 256"/>
          <p:cNvSpPr/>
          <p:nvPr>
            <p:ph type="body" idx="4294967295"/>
          </p:nvPr>
        </p:nvSpPr>
        <p:spPr>
          <a:xfrm>
            <a:off x="1062037" y="1371600"/>
            <a:ext cx="7769226" cy="4727575"/>
          </a:xfrm>
          <a:prstGeom prst="rect">
            <a:avLst/>
          </a:prstGeom>
        </p:spPr>
        <p:txBody>
          <a:bodyPr lIns="0" tIns="0" rIns="0" bIns="0">
            <a:normAutofit fontScale="100000" lnSpcReduction="0"/>
          </a:bodyPr>
          <a:lstStyle/>
          <a:p>
            <a:pPr lvl="0" marL="297637" indent="-297637" defTabSz="850391">
              <a:lnSpc>
                <a:spcPct val="90000"/>
              </a:lnSpc>
              <a:spcBef>
                <a:spcPts val="600"/>
              </a:spcBef>
              <a:buBlip>
                <a:blip r:embed="rId2"/>
              </a:buBlip>
              <a:defRPr sz="1800"/>
            </a:pPr>
            <a:r>
              <a:rPr sz="2604">
                <a:latin typeface="Verdana Bold"/>
                <a:ea typeface="Verdana Bold"/>
                <a:cs typeface="Verdana Bold"/>
                <a:sym typeface="Verdana Bold"/>
              </a:rPr>
              <a:t>Pope John Paul II</a:t>
            </a:r>
            <a:r>
              <a:rPr sz="2604"/>
              <a:t> – Polish pope who was an outspoken critic of communism</a:t>
            </a:r>
            <a:endParaRPr sz="2604"/>
          </a:p>
          <a:p>
            <a:pPr lvl="0" marL="297637" indent="-297637" defTabSz="850391">
              <a:lnSpc>
                <a:spcPct val="90000"/>
              </a:lnSpc>
              <a:spcBef>
                <a:spcPts val="600"/>
              </a:spcBef>
              <a:buBlip>
                <a:blip r:embed="rId2"/>
              </a:buBlip>
              <a:defRPr sz="1800"/>
            </a:pPr>
            <a:r>
              <a:rPr sz="2604"/>
              <a:t>Protest strikes led by </a:t>
            </a:r>
            <a:r>
              <a:rPr sz="2604">
                <a:latin typeface="Verdana Bold"/>
                <a:ea typeface="Verdana Bold"/>
                <a:cs typeface="Verdana Bold"/>
                <a:sym typeface="Verdana Bold"/>
              </a:rPr>
              <a:t>Lech Walesa</a:t>
            </a:r>
            <a:r>
              <a:rPr sz="2604"/>
              <a:t> occur across the country in response to the rise in meat prices</a:t>
            </a:r>
            <a:endParaRPr sz="2604"/>
          </a:p>
          <a:p>
            <a:pPr lvl="0" marL="297637" indent="-297637" defTabSz="850391">
              <a:lnSpc>
                <a:spcPct val="90000"/>
              </a:lnSpc>
              <a:spcBef>
                <a:spcPts val="600"/>
              </a:spcBef>
              <a:buBlip>
                <a:blip r:embed="rId2"/>
              </a:buBlip>
              <a:defRPr sz="1800"/>
            </a:pPr>
            <a:r>
              <a:rPr sz="2604"/>
              <a:t>September 1980 – Polish Communist Party replaced by independent union called </a:t>
            </a:r>
            <a:r>
              <a:rPr sz="2604">
                <a:latin typeface="Verdana Bold"/>
                <a:ea typeface="Verdana Bold"/>
                <a:cs typeface="Verdana Bold"/>
                <a:sym typeface="Verdana Bold"/>
              </a:rPr>
              <a:t>Solidarity</a:t>
            </a:r>
            <a:endParaRPr sz="2604"/>
          </a:p>
          <a:p>
            <a:pPr lvl="0" marL="297637" indent="-297637" defTabSz="850391">
              <a:lnSpc>
                <a:spcPct val="90000"/>
              </a:lnSpc>
              <a:spcBef>
                <a:spcPts val="600"/>
              </a:spcBef>
              <a:buBlip>
                <a:blip r:embed="rId2"/>
              </a:buBlip>
              <a:defRPr sz="1800"/>
            </a:pPr>
            <a:r>
              <a:rPr sz="2604"/>
              <a:t>1981 – </a:t>
            </a:r>
            <a:r>
              <a:rPr sz="2604">
                <a:latin typeface="Verdana Bold"/>
                <a:ea typeface="Verdana Bold"/>
                <a:cs typeface="Verdana Bold"/>
                <a:sym typeface="Verdana Bold"/>
              </a:rPr>
              <a:t>General Wojciech Jaruzelski</a:t>
            </a:r>
            <a:r>
              <a:rPr sz="2604"/>
              <a:t> becomes head of the Communist Party, declares martial law, and arrests Solidarity leaders</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hape 258"/>
          <p:cNvSpPr/>
          <p:nvPr>
            <p:ph type="title" idx="4294967295"/>
          </p:nvPr>
        </p:nvSpPr>
        <p:spPr>
          <a:xfrm>
            <a:off x="1066800" y="520699"/>
            <a:ext cx="7772400" cy="1143002"/>
          </a:xfrm>
          <a:prstGeom prst="rect">
            <a:avLst/>
          </a:prstGeom>
        </p:spPr>
        <p:txBody>
          <a:bodyPr lIns="0" tIns="0" rIns="0" bIns="0">
            <a:normAutofit fontScale="100000" lnSpcReduction="0"/>
          </a:bodyPr>
          <a:lstStyle/>
          <a:p>
            <a:pPr lvl="0" defTabSz="777240">
              <a:defRPr sz="1800">
                <a:solidFill>
                  <a:srgbClr val="000000"/>
                </a:solidFill>
              </a:defRPr>
            </a:pPr>
            <a:r>
              <a:rPr sz="3400">
                <a:solidFill>
                  <a:srgbClr val="482400"/>
                </a:solidFill>
              </a:rPr>
              <a:t>President Ronald Reagan </a:t>
            </a:r>
            <a:br>
              <a:rPr sz="3400">
                <a:solidFill>
                  <a:srgbClr val="482400"/>
                </a:solidFill>
              </a:rPr>
            </a:br>
            <a:r>
              <a:rPr sz="3400">
                <a:solidFill>
                  <a:srgbClr val="482400"/>
                </a:solidFill>
              </a:rPr>
              <a:t>and Soviet Relations</a:t>
            </a:r>
          </a:p>
        </p:txBody>
      </p:sp>
      <p:sp>
        <p:nvSpPr>
          <p:cNvPr id="259" name="Shape 259"/>
          <p:cNvSpPr/>
          <p:nvPr>
            <p:ph type="body" idx="4294967295"/>
          </p:nvPr>
        </p:nvSpPr>
        <p:spPr>
          <a:xfrm>
            <a:off x="1062037" y="1906587"/>
            <a:ext cx="7769226" cy="4113213"/>
          </a:xfrm>
          <a:prstGeom prst="rect">
            <a:avLst/>
          </a:prstGeom>
        </p:spPr>
        <p:txBody>
          <a:bodyPr lIns="0" tIns="0" rIns="0" bIns="0">
            <a:normAutofit fontScale="100000" lnSpcReduction="0"/>
          </a:bodyPr>
          <a:lstStyle/>
          <a:p>
            <a:pPr lvl="0" marL="322325" indent="-322325" defTabSz="859536">
              <a:spcBef>
                <a:spcPts val="600"/>
              </a:spcBef>
              <a:buBlip>
                <a:blip r:embed="rId2"/>
              </a:buBlip>
              <a:defRPr sz="1800"/>
            </a:pPr>
            <a:r>
              <a:rPr sz="2820"/>
              <a:t>Reagan, in his first term, intensifies Cold War rhetoric, increases military spending, slows arms limitations, and plans to deploy a </a:t>
            </a:r>
            <a:r>
              <a:rPr sz="2820">
                <a:latin typeface="Verdana Bold"/>
                <a:ea typeface="Verdana Bold"/>
                <a:cs typeface="Verdana Bold"/>
                <a:sym typeface="Verdana Bold"/>
              </a:rPr>
              <a:t>Strategic Defense Initiative</a:t>
            </a:r>
            <a:endParaRPr sz="2820">
              <a:latin typeface="Verdana Bold"/>
              <a:ea typeface="Verdana Bold"/>
              <a:cs typeface="Verdana Bold"/>
              <a:sym typeface="Verdana Bold"/>
            </a:endParaRPr>
          </a:p>
          <a:p>
            <a:pPr lvl="0" marL="322325" indent="-322325" defTabSz="859536">
              <a:spcBef>
                <a:spcPts val="600"/>
              </a:spcBef>
              <a:buBlip>
                <a:blip r:embed="rId2"/>
              </a:buBlip>
              <a:defRPr sz="1800"/>
            </a:pPr>
            <a:r>
              <a:rPr sz="2820"/>
              <a:t>Russians, in response, increase military spending even though they couldn’t afford to, eventually bringing the country to economic collapse</a:t>
            </a:r>
          </a:p>
        </p:txBody>
      </p:sp>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Shape 26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Britain’s Withdrawal from India</a:t>
            </a:r>
          </a:p>
        </p:txBody>
      </p:sp>
      <p:sp>
        <p:nvSpPr>
          <p:cNvPr id="262" name="Shape 26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10438" indent="-310438" defTabSz="886968">
              <a:lnSpc>
                <a:spcPct val="90000"/>
              </a:lnSpc>
              <a:spcBef>
                <a:spcPts val="600"/>
              </a:spcBef>
              <a:buBlip>
                <a:blip r:embed="rId2"/>
              </a:buBlip>
              <a:defRPr sz="1800"/>
            </a:pPr>
            <a:r>
              <a:rPr sz="2716"/>
              <a:t>Indians basically paid for British rule, as Britain dominated the country through a divide and rule strategy</a:t>
            </a:r>
            <a:endParaRPr sz="2716"/>
          </a:p>
          <a:p>
            <a:pPr lvl="0" marL="310438" indent="-310438" defTabSz="886968">
              <a:lnSpc>
                <a:spcPct val="90000"/>
              </a:lnSpc>
              <a:spcBef>
                <a:spcPts val="600"/>
              </a:spcBef>
              <a:buBlip>
                <a:blip r:embed="rId2"/>
              </a:buBlip>
              <a:defRPr sz="1800"/>
            </a:pPr>
            <a:r>
              <a:rPr sz="2716">
                <a:latin typeface="Verdana Bold"/>
                <a:ea typeface="Verdana Bold"/>
                <a:cs typeface="Verdana Bold"/>
                <a:sym typeface="Verdana Bold"/>
              </a:rPr>
              <a:t>Mohandas Gandhi</a:t>
            </a:r>
            <a:r>
              <a:rPr sz="2716"/>
              <a:t> – leader of Indian nationalism and passive resistance movement</a:t>
            </a:r>
            <a:endParaRPr sz="2716"/>
          </a:p>
          <a:p>
            <a:pPr lvl="1" marL="699340" indent="-255856" defTabSz="886968">
              <a:lnSpc>
                <a:spcPct val="90000"/>
              </a:lnSpc>
              <a:spcBef>
                <a:spcPts val="500"/>
              </a:spcBef>
              <a:buBlip>
                <a:blip r:embed="rId3"/>
              </a:buBlip>
              <a:defRPr sz="1800"/>
            </a:pPr>
            <a:r>
              <a:rPr sz="2328"/>
              <a:t>Led </a:t>
            </a:r>
            <a:r>
              <a:rPr sz="2328">
                <a:latin typeface="Verdana Bold"/>
                <a:ea typeface="Verdana Bold"/>
                <a:cs typeface="Verdana Bold"/>
                <a:sym typeface="Verdana Bold"/>
              </a:rPr>
              <a:t>Salt March</a:t>
            </a:r>
            <a:r>
              <a:rPr sz="2328"/>
              <a:t> to the sea, breaking the British monopoly on salt</a:t>
            </a:r>
            <a:endParaRPr sz="2328"/>
          </a:p>
          <a:p>
            <a:pPr lvl="1" marL="699340" indent="-255856" defTabSz="886968">
              <a:lnSpc>
                <a:spcPct val="90000"/>
              </a:lnSpc>
              <a:spcBef>
                <a:spcPts val="500"/>
              </a:spcBef>
              <a:buBlip>
                <a:blip r:embed="rId3"/>
              </a:buBlip>
              <a:defRPr sz="1800"/>
            </a:pPr>
            <a:r>
              <a:rPr sz="2328"/>
              <a:t>Imprisoned many times, where he became a martyr by going on hunger strikes</a:t>
            </a:r>
            <a:endParaRPr sz="2328"/>
          </a:p>
          <a:p>
            <a:pPr lvl="1" marL="699340" indent="-255856" defTabSz="886968">
              <a:lnSpc>
                <a:spcPct val="90000"/>
              </a:lnSpc>
              <a:spcBef>
                <a:spcPts val="500"/>
              </a:spcBef>
              <a:buBlip>
                <a:blip r:embed="rId3"/>
              </a:buBlip>
              <a:defRPr sz="1800"/>
            </a:pPr>
            <a:r>
              <a:rPr sz="2328"/>
              <a:t>1947 – the British, weary of Gandhi’s policies, leave India</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29–6 </a:t>
            </a:r>
            <a:r>
              <a:rPr sz="1100">
                <a:solidFill>
                  <a:srgbClr val="482400"/>
                </a:solidFill>
                <a:latin typeface="Arial Bold"/>
                <a:ea typeface="Arial Bold"/>
                <a:cs typeface="Arial Bold"/>
                <a:sym typeface="Arial Bold"/>
              </a:rPr>
              <a:t>DECOLONIZATION SINCE WORLD WAR II</a:t>
            </a:r>
            <a:r>
              <a:rPr sz="1100">
                <a:solidFill>
                  <a:srgbClr val="482400"/>
                </a:solidFill>
                <a:latin typeface="Arial"/>
                <a:ea typeface="Arial"/>
                <a:cs typeface="Arial"/>
                <a:sym typeface="Arial"/>
              </a:rPr>
              <a:t> The Western powers’ rapid retreat from imperialism after World War II is graphically shown on this outline map covering half the globe—from West Africa to the southwest Pacific.</a:t>
            </a:r>
          </a:p>
        </p:txBody>
      </p:sp>
      <p:pic>
        <p:nvPicPr>
          <p:cNvPr id="265" name="KNB29M06.jpeg" descr="KNB29M06.jpg"/>
          <p:cNvPicPr/>
          <p:nvPr/>
        </p:nvPicPr>
        <p:blipFill>
          <a:blip r:embed="rId3">
            <a:extLst/>
          </a:blip>
          <a:stretch>
            <a:fillRect/>
          </a:stretch>
        </p:blipFill>
        <p:spPr>
          <a:xfrm>
            <a:off x="685800" y="838200"/>
            <a:ext cx="8477250" cy="4881563"/>
          </a:xfrm>
          <a:prstGeom prst="rect">
            <a:avLst/>
          </a:prstGeom>
          <a:ln w="12700">
            <a:miter lim="400000"/>
          </a:ln>
        </p:spPr>
      </p:pic>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Times New Roman (Headings)"/>
                <a:ea typeface="Times New Roman (Headings)"/>
                <a:cs typeface="Times New Roman (Headings)"/>
                <a:sym typeface="Times New Roman (Headings)"/>
              </a:rPr>
              <a:t>Ghandi led India from colonialism to independence. Part of his appeal was the simplicity of his life and dress.</a:t>
            </a:r>
            <a:br>
              <a:rPr sz="1100">
                <a:latin typeface="Times New Roman (Headings)"/>
                <a:ea typeface="Times New Roman (Headings)"/>
                <a:cs typeface="Times New Roman (Headings)"/>
                <a:sym typeface="Times New Roman (Headings)"/>
              </a:rPr>
            </a:br>
            <a:r>
              <a:rPr sz="1100">
                <a:latin typeface="Times New Roman (Headings)"/>
                <a:ea typeface="Times New Roman (Headings)"/>
                <a:cs typeface="Times New Roman (Headings)"/>
                <a:sym typeface="Times New Roman (Headings)"/>
              </a:rPr>
              <a:t>CORBIS/Bettmann</a:t>
            </a:r>
          </a:p>
        </p:txBody>
      </p:sp>
      <p:pic>
        <p:nvPicPr>
          <p:cNvPr id="270" name="AACYBOU0.jpeg" descr="AACYBOU0.jpg"/>
          <p:cNvPicPr/>
          <p:nvPr/>
        </p:nvPicPr>
        <p:blipFill>
          <a:blip r:embed="rId3">
            <a:extLst/>
          </a:blip>
          <a:stretch>
            <a:fillRect/>
          </a:stretch>
        </p:blipFill>
        <p:spPr>
          <a:xfrm>
            <a:off x="2498725" y="0"/>
            <a:ext cx="4756150" cy="6400800"/>
          </a:xfrm>
          <a:prstGeom prst="rect">
            <a:avLst/>
          </a:prstGeom>
          <a:ln w="12700">
            <a:miter lim="400000"/>
          </a:ln>
        </p:spPr>
      </p:pic>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Shape 27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Conflict Between </a:t>
            </a:r>
            <a:br>
              <a:rPr sz="4000">
                <a:solidFill>
                  <a:srgbClr val="482400"/>
                </a:solidFill>
              </a:rPr>
            </a:br>
            <a:r>
              <a:rPr sz="4000">
                <a:solidFill>
                  <a:srgbClr val="482400"/>
                </a:solidFill>
              </a:rPr>
              <a:t>India and Pakistan</a:t>
            </a:r>
          </a:p>
        </p:txBody>
      </p:sp>
      <p:sp>
        <p:nvSpPr>
          <p:cNvPr id="275" name="Shape 27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10438" indent="-310438" defTabSz="886968">
              <a:spcBef>
                <a:spcPts val="600"/>
              </a:spcBef>
              <a:buBlip>
                <a:blip r:embed="rId2"/>
              </a:buBlip>
              <a:defRPr sz="1800"/>
            </a:pPr>
            <a:r>
              <a:rPr sz="2716"/>
              <a:t>Gandhi’s vision of a country of many religions does not come true </a:t>
            </a:r>
            <a:endParaRPr sz="2716"/>
          </a:p>
          <a:p>
            <a:pPr lvl="1" marL="699340" indent="-255856" defTabSz="886968">
              <a:spcBef>
                <a:spcPts val="500"/>
              </a:spcBef>
              <a:buBlip>
                <a:blip r:embed="rId3"/>
              </a:buBlip>
              <a:defRPr sz="1800"/>
            </a:pPr>
            <a:r>
              <a:rPr sz="2328"/>
              <a:t>India is partitioned into two states: India for the Hindus and Pakistan (under </a:t>
            </a:r>
            <a:r>
              <a:rPr sz="2328">
                <a:latin typeface="Verdana Bold"/>
                <a:ea typeface="Verdana Bold"/>
                <a:cs typeface="Verdana Bold"/>
                <a:sym typeface="Verdana Bold"/>
              </a:rPr>
              <a:t>Ali Jinnah</a:t>
            </a:r>
            <a:r>
              <a:rPr sz="2328"/>
              <a:t>) for the Muslims</a:t>
            </a:r>
            <a:endParaRPr sz="2328"/>
          </a:p>
          <a:p>
            <a:pPr lvl="1" marL="699340" indent="-255856" defTabSz="886968">
              <a:spcBef>
                <a:spcPts val="500"/>
              </a:spcBef>
              <a:buBlip>
                <a:blip r:embed="rId3"/>
              </a:buBlip>
              <a:defRPr sz="1800"/>
            </a:pPr>
            <a:r>
              <a:rPr sz="2328"/>
              <a:t>Gandhi assassinated by Hindu extremist</a:t>
            </a:r>
            <a:endParaRPr sz="2328"/>
          </a:p>
          <a:p>
            <a:pPr lvl="1" marL="699340" indent="-255856" defTabSz="886968">
              <a:spcBef>
                <a:spcPts val="500"/>
              </a:spcBef>
              <a:buBlip>
                <a:blip r:embed="rId3"/>
              </a:buBlip>
              <a:defRPr sz="1800"/>
            </a:pPr>
            <a:r>
              <a:rPr sz="2328"/>
              <a:t>East Pakistan later breaks away to become Bangladesh</a:t>
            </a:r>
            <a:endParaRPr sz="2328"/>
          </a:p>
          <a:p>
            <a:pPr lvl="0" marL="310438" indent="-310438" defTabSz="886968">
              <a:spcBef>
                <a:spcPts val="600"/>
              </a:spcBef>
              <a:buBlip>
                <a:blip r:embed="rId2"/>
              </a:buBlip>
              <a:defRPr sz="1800"/>
            </a:pPr>
            <a:r>
              <a:rPr sz="2716"/>
              <a:t>India and Pakistan have come to the brink of nuclear war over the ownership of the northern territory of Kashmir</a:t>
            </a:r>
          </a:p>
        </p:txBody>
      </p:sp>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Shape 27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More British Retreat </a:t>
            </a:r>
            <a:br>
              <a:rPr sz="4000">
                <a:solidFill>
                  <a:srgbClr val="482400"/>
                </a:solidFill>
              </a:rPr>
            </a:br>
            <a:r>
              <a:rPr sz="4000">
                <a:solidFill>
                  <a:srgbClr val="482400"/>
                </a:solidFill>
              </a:rPr>
              <a:t>from Colonial Empires</a:t>
            </a:r>
          </a:p>
        </p:txBody>
      </p:sp>
      <p:sp>
        <p:nvSpPr>
          <p:cNvPr id="278" name="Shape 27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British, realizing the costs of maintaining an empire and wanting to avoid conflict, start withdrawing from their colonies</a:t>
            </a:r>
            <a:endParaRPr sz="3000"/>
          </a:p>
          <a:p>
            <a:pPr lvl="1" marL="742950" indent="-285750">
              <a:spcBef>
                <a:spcPts val="600"/>
              </a:spcBef>
              <a:buBlip>
                <a:blip r:embed="rId3"/>
              </a:buBlip>
              <a:defRPr sz="1800"/>
            </a:pPr>
            <a:r>
              <a:rPr sz="2600"/>
              <a:t>1948 – Burma and Sri Lanka become independent;  British withdraw from Palestine</a:t>
            </a:r>
            <a:endParaRPr sz="2600"/>
          </a:p>
          <a:p>
            <a:pPr lvl="1" marL="742950" indent="-285750">
              <a:spcBef>
                <a:spcPts val="600"/>
              </a:spcBef>
              <a:buBlip>
                <a:blip r:embed="rId3"/>
              </a:buBlip>
              <a:defRPr sz="1800"/>
            </a:pPr>
            <a:r>
              <a:rPr sz="2600"/>
              <a:t>1957 – Ghana becomes independent</a:t>
            </a:r>
            <a:endParaRPr sz="2600"/>
          </a:p>
          <a:p>
            <a:pPr lvl="1" marL="742950" indent="-285750">
              <a:spcBef>
                <a:spcPts val="600"/>
              </a:spcBef>
              <a:buBlip>
                <a:blip r:embed="rId3"/>
              </a:buBlip>
              <a:defRPr sz="1800"/>
            </a:pPr>
            <a:r>
              <a:rPr sz="2600"/>
              <a:t>1960 – Nigeria becomes independent</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More British Retreat </a:t>
            </a:r>
            <a:br>
              <a:rPr sz="4000">
                <a:solidFill>
                  <a:srgbClr val="482400"/>
                </a:solidFill>
              </a:rPr>
            </a:br>
            <a:r>
              <a:rPr sz="4000">
                <a:solidFill>
                  <a:srgbClr val="482400"/>
                </a:solidFill>
              </a:rPr>
              <a:t>from Colonial Empires (cont.)</a:t>
            </a:r>
          </a:p>
        </p:txBody>
      </p:sp>
      <p:sp>
        <p:nvSpPr>
          <p:cNvPr id="281" name="Shape 28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British, realizing the costs of maintaining an empire and wanting to avoid conflict, start withdrawing from their colonies</a:t>
            </a:r>
            <a:endParaRPr sz="3000"/>
          </a:p>
          <a:p>
            <a:pPr lvl="1" marL="742950" indent="-285750">
              <a:spcBef>
                <a:spcPts val="600"/>
              </a:spcBef>
              <a:buBlip>
                <a:blip r:embed="rId3"/>
              </a:buBlip>
              <a:defRPr sz="1800"/>
            </a:pPr>
            <a:r>
              <a:rPr sz="2600"/>
              <a:t>British withdraw from Cyprus, Kenya, and Aden under pressure from militant movements</a:t>
            </a:r>
            <a:endParaRPr sz="2600"/>
          </a:p>
          <a:p>
            <a:pPr lvl="0">
              <a:buBlip>
                <a:blip r:embed="rId2"/>
              </a:buBlip>
              <a:defRPr sz="1800"/>
            </a:pPr>
            <a:r>
              <a:rPr sz="3000"/>
              <a:t>Withdrawal has led to poverty and instability in Africa, but stability and economic growth in Asia</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Shape 28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France and Algeria</a:t>
            </a:r>
          </a:p>
        </p:txBody>
      </p:sp>
      <p:sp>
        <p:nvSpPr>
          <p:cNvPr id="284" name="Shape 28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Voting structure had given the French more power than the native Muslim people of Algeria</a:t>
            </a:r>
            <a:endParaRPr sz="3000"/>
          </a:p>
          <a:p>
            <a:pPr lvl="0">
              <a:buBlip>
                <a:blip r:embed="rId2"/>
              </a:buBlip>
              <a:defRPr sz="1800"/>
            </a:pPr>
            <a:r>
              <a:rPr sz="3000"/>
              <a:t>Violent clashes between the Muslims and the French directly after World War II spur even more Algerian nationalism</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Shape 28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France and Algeria (cont.)</a:t>
            </a:r>
          </a:p>
        </p:txBody>
      </p:sp>
      <p:sp>
        <p:nvSpPr>
          <p:cNvPr id="287" name="Shape 287"/>
          <p:cNvSpPr/>
          <p:nvPr>
            <p:ph type="body" idx="4294967295"/>
          </p:nvPr>
        </p:nvSpPr>
        <p:spPr>
          <a:xfrm>
            <a:off x="1062037" y="1524000"/>
            <a:ext cx="7853363" cy="4727575"/>
          </a:xfrm>
          <a:prstGeom prst="rect">
            <a:avLst/>
          </a:prstGeom>
        </p:spPr>
        <p:txBody>
          <a:bodyPr lIns="0" tIns="0" rIns="0" bIns="0">
            <a:normAutofit fontScale="100000" lnSpcReduction="0"/>
          </a:bodyPr>
          <a:lstStyle/>
          <a:p>
            <a:pPr lvl="0" marL="300837" indent="-300837" defTabSz="859536">
              <a:spcBef>
                <a:spcPts val="600"/>
              </a:spcBef>
              <a:buBlip>
                <a:blip r:embed="rId2"/>
              </a:buBlip>
              <a:defRPr sz="1800"/>
            </a:pPr>
            <a:r>
              <a:rPr sz="2632"/>
              <a:t>Civil war breaks out in 1954 between Algerian nationalists led by the </a:t>
            </a:r>
            <a:r>
              <a:rPr sz="2632">
                <a:latin typeface="Verdana Bold"/>
                <a:ea typeface="Verdana Bold"/>
                <a:cs typeface="Verdana Bold"/>
                <a:sym typeface="Verdana Bold"/>
              </a:rPr>
              <a:t>National Liberation Front </a:t>
            </a:r>
            <a:r>
              <a:rPr sz="2632"/>
              <a:t>and the French – the war divides French opinion and does not end until 1962</a:t>
            </a:r>
            <a:endParaRPr sz="2632"/>
          </a:p>
          <a:p>
            <a:pPr lvl="0" marL="300837" indent="-300837" defTabSz="859536">
              <a:spcBef>
                <a:spcPts val="600"/>
              </a:spcBef>
              <a:buBlip>
                <a:blip r:embed="rId2"/>
              </a:buBlip>
              <a:defRPr sz="1800"/>
            </a:pPr>
            <a:r>
              <a:rPr sz="2632"/>
              <a:t>Under General </a:t>
            </a:r>
            <a:r>
              <a:rPr sz="2632">
                <a:latin typeface="Verdana Bold"/>
                <a:ea typeface="Verdana Bold"/>
                <a:cs typeface="Verdana Bold"/>
                <a:sym typeface="Verdana Bold"/>
              </a:rPr>
              <a:t>Charles de Gaulle</a:t>
            </a:r>
            <a:r>
              <a:rPr sz="2632"/>
              <a:t>, France eventually grants Algeria independence in 1962</a:t>
            </a:r>
            <a:endParaRPr sz="2632"/>
          </a:p>
          <a:p>
            <a:pPr lvl="0" marL="300837" indent="-300837" defTabSz="859536">
              <a:spcBef>
                <a:spcPts val="600"/>
              </a:spcBef>
              <a:buBlip>
                <a:blip r:embed="rId2"/>
              </a:buBlip>
              <a:defRPr sz="1800"/>
            </a:pPr>
            <a:r>
              <a:rPr sz="2632"/>
              <a:t>Many Muslims who supported France either flee Algeria for France or are massacred</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Truman’s Containment Policies</a:t>
            </a:r>
          </a:p>
        </p:txBody>
      </p:sp>
      <p:sp>
        <p:nvSpPr>
          <p:cNvPr id="133" name="Shape 13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Containment </a:t>
            </a:r>
            <a:r>
              <a:rPr sz="3000"/>
              <a:t>– resist Soviet expansion with the expectation that the USSR would eventually collapse from internal pressures and the burden of its foreign oppression</a:t>
            </a:r>
            <a:endParaRPr sz="3000"/>
          </a:p>
          <a:p>
            <a:pPr lvl="0">
              <a:buBlip>
                <a:blip r:embed="rId2"/>
              </a:buBlip>
              <a:defRPr sz="1800"/>
            </a:pPr>
            <a:r>
              <a:rPr sz="3000">
                <a:latin typeface="Verdana Bold"/>
                <a:ea typeface="Verdana Bold"/>
                <a:cs typeface="Verdana Bold"/>
                <a:sym typeface="Verdana Bold"/>
              </a:rPr>
              <a:t>The Truman Doctrine </a:t>
            </a:r>
            <a:r>
              <a:rPr sz="3000"/>
              <a:t>– U.S. pledged to support free people resisting oppression</a:t>
            </a:r>
          </a:p>
        </p:txBody>
      </p:sp>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86968">
              <a:defRPr sz="1800">
                <a:solidFill>
                  <a:srgbClr val="000000"/>
                </a:solidFill>
              </a:defRPr>
            </a:pPr>
            <a:r>
              <a:rPr sz="1067">
                <a:solidFill>
                  <a:srgbClr val="482400"/>
                </a:solidFill>
                <a:latin typeface="Arial"/>
                <a:ea typeface="Arial"/>
                <a:cs typeface="Arial"/>
                <a:sym typeface="Arial"/>
              </a:rPr>
              <a:t>In 1959, Charles de Gaulle, as president of the French Republic, visited Algiers to great acclaim from its European inhabitants, known as colons. By 1962, however, he had sponsored a referendum that led to Algerian independence and the flight of most of those people.</a:t>
            </a:r>
            <a:br>
              <a:rPr sz="1067">
                <a:solidFill>
                  <a:srgbClr val="482400"/>
                </a:solidFill>
                <a:latin typeface="Arial"/>
                <a:ea typeface="Arial"/>
                <a:cs typeface="Arial"/>
                <a:sym typeface="Arial"/>
              </a:rPr>
            </a:br>
            <a:r>
              <a:rPr sz="1067">
                <a:solidFill>
                  <a:srgbClr val="482400"/>
                </a:solidFill>
                <a:latin typeface="Arial"/>
                <a:ea typeface="Arial"/>
                <a:cs typeface="Arial"/>
                <a:sym typeface="Arial"/>
              </a:rPr>
              <a:t>Loomis Dean/Getty Images, Inc.</a:t>
            </a:r>
          </a:p>
        </p:txBody>
      </p:sp>
      <p:pic>
        <p:nvPicPr>
          <p:cNvPr id="290" name="AADVMKP0.jpeg" descr="AADVMKP0.jpg"/>
          <p:cNvPicPr/>
          <p:nvPr/>
        </p:nvPicPr>
        <p:blipFill>
          <a:blip r:embed="rId3">
            <a:extLst/>
          </a:blip>
          <a:stretch>
            <a:fillRect/>
          </a:stretch>
        </p:blipFill>
        <p:spPr>
          <a:xfrm>
            <a:off x="685800" y="457200"/>
            <a:ext cx="8477250" cy="5541963"/>
          </a:xfrm>
          <a:prstGeom prst="rect">
            <a:avLst/>
          </a:prstGeom>
          <a:ln w="12700">
            <a:miter lim="400000"/>
          </a:ln>
        </p:spPr>
      </p:pic>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France and Vietnam</a:t>
            </a:r>
          </a:p>
        </p:txBody>
      </p:sp>
      <p:sp>
        <p:nvSpPr>
          <p:cNvPr id="295" name="Shape 29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t>Communist, anti-colonial, and nationalistic Vietnam leader </a:t>
            </a:r>
            <a:r>
              <a:rPr sz="3000">
                <a:latin typeface="Verdana Bold"/>
                <a:ea typeface="Verdana Bold"/>
                <a:cs typeface="Verdana Bold"/>
                <a:sym typeface="Verdana Bold"/>
              </a:rPr>
              <a:t>Ho Chi Minh</a:t>
            </a:r>
            <a:r>
              <a:rPr sz="3000"/>
              <a:t> declares Vietnam’s independence from France in 1945</a:t>
            </a:r>
            <a:endParaRPr sz="3000"/>
          </a:p>
          <a:p>
            <a:pPr lvl="0">
              <a:lnSpc>
                <a:spcPct val="90000"/>
              </a:lnSpc>
              <a:buBlip>
                <a:blip r:embed="rId2"/>
              </a:buBlip>
              <a:defRPr sz="1800"/>
            </a:pPr>
            <a:r>
              <a:rPr sz="3000"/>
              <a:t>Civil war breaks out in 1947</a:t>
            </a:r>
            <a:endParaRPr sz="3000"/>
          </a:p>
          <a:p>
            <a:pPr lvl="1" marL="742950" indent="-285750">
              <a:lnSpc>
                <a:spcPct val="90000"/>
              </a:lnSpc>
              <a:spcBef>
                <a:spcPts val="600"/>
              </a:spcBef>
              <a:buBlip>
                <a:blip r:embed="rId3"/>
              </a:buBlip>
              <a:defRPr sz="1800"/>
            </a:pPr>
            <a:r>
              <a:rPr sz="2600"/>
              <a:t>The French are crushed at Dien Bien Phu</a:t>
            </a:r>
            <a:endParaRPr sz="2600"/>
          </a:p>
          <a:p>
            <a:pPr lvl="1" marL="742950" indent="-285750">
              <a:lnSpc>
                <a:spcPct val="90000"/>
              </a:lnSpc>
              <a:spcBef>
                <a:spcPts val="600"/>
              </a:spcBef>
              <a:buBlip>
                <a:blip r:embed="rId3"/>
              </a:buBlip>
              <a:defRPr sz="1800"/>
            </a:pPr>
            <a:r>
              <a:rPr sz="2600"/>
              <a:t>Peace accord in 1954 splits Vietnam into two states</a:t>
            </a:r>
            <a:endParaRPr sz="2600"/>
          </a:p>
          <a:p>
            <a:pPr lvl="3" marL="1600200" indent="-228600">
              <a:lnSpc>
                <a:spcPct val="90000"/>
              </a:lnSpc>
              <a:spcBef>
                <a:spcPts val="500"/>
              </a:spcBef>
              <a:buClr>
                <a:srgbClr val="482400"/>
              </a:buClr>
              <a:buFont typeface="Wingdings"/>
              <a:defRPr sz="1800"/>
            </a:pPr>
            <a:r>
              <a:rPr sz="2200"/>
              <a:t>North Vietnam – Ho Chi Minh and the communists</a:t>
            </a:r>
            <a:endParaRPr sz="2200"/>
          </a:p>
          <a:p>
            <a:pPr lvl="3" marL="1600200" indent="-228600">
              <a:lnSpc>
                <a:spcPct val="90000"/>
              </a:lnSpc>
              <a:spcBef>
                <a:spcPts val="500"/>
              </a:spcBef>
              <a:buClr>
                <a:srgbClr val="482400"/>
              </a:buClr>
              <a:buFont typeface="Wingdings"/>
              <a:defRPr sz="1800"/>
            </a:pPr>
            <a:r>
              <a:rPr sz="2200"/>
              <a:t>South Vietnam – French-controlled</a:t>
            </a:r>
          </a:p>
        </p:txBody>
      </p:sp>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Shape 29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Vietnam and the Cold War</a:t>
            </a:r>
          </a:p>
        </p:txBody>
      </p:sp>
      <p:sp>
        <p:nvSpPr>
          <p:cNvPr id="298" name="Shape 29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6042" indent="-336042" defTabSz="896111">
              <a:buBlip>
                <a:blip r:embed="rId2"/>
              </a:buBlip>
              <a:defRPr sz="1800"/>
            </a:pPr>
            <a:r>
              <a:rPr sz="2940"/>
              <a:t>The United States, believing that North Vietnam was a puppet of the Soviet Union and the People’s Republic of China, form the </a:t>
            </a:r>
            <a:r>
              <a:rPr sz="2940">
                <a:latin typeface="Verdana Bold"/>
                <a:ea typeface="Verdana Bold"/>
                <a:cs typeface="Verdana Bold"/>
                <a:sym typeface="Verdana Bold"/>
              </a:rPr>
              <a:t>Southeast Asia Treaty Organization </a:t>
            </a:r>
            <a:r>
              <a:rPr sz="2940"/>
              <a:t>to combat the communists</a:t>
            </a:r>
            <a:endParaRPr sz="2940"/>
          </a:p>
          <a:p>
            <a:pPr lvl="0" marL="336042" indent="-336042" defTabSz="896111">
              <a:buBlip>
                <a:blip r:embed="rId2"/>
              </a:buBlip>
              <a:defRPr sz="1800"/>
            </a:pPr>
            <a:r>
              <a:rPr sz="2940"/>
              <a:t>France withdraws from South Vietnam in 1955, leaving Vietnamese political groups to fight for its power</a:t>
            </a:r>
          </a:p>
        </p:txBody>
      </p:sp>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Vietnam and the Cold War (cont.)</a:t>
            </a:r>
          </a:p>
        </p:txBody>
      </p:sp>
      <p:sp>
        <p:nvSpPr>
          <p:cNvPr id="301" name="Shape 30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United States supports </a:t>
            </a:r>
            <a:r>
              <a:rPr sz="3000">
                <a:latin typeface="Verdana Bold"/>
                <a:ea typeface="Verdana Bold"/>
                <a:cs typeface="Verdana Bold"/>
                <a:sym typeface="Verdana Bold"/>
              </a:rPr>
              <a:t>Ngo Dinh Diem</a:t>
            </a:r>
            <a:r>
              <a:rPr sz="3000"/>
              <a:t>, a strong anti-communist nationalist (but certainly not in favor of democracy) </a:t>
            </a:r>
            <a:endParaRPr sz="3000"/>
          </a:p>
          <a:p>
            <a:pPr lvl="1" marL="742950" indent="-285750">
              <a:spcBef>
                <a:spcPts val="600"/>
              </a:spcBef>
              <a:buBlip>
                <a:blip r:embed="rId3"/>
              </a:buBlip>
              <a:defRPr sz="1800"/>
            </a:pPr>
            <a:r>
              <a:rPr sz="2600"/>
              <a:t>The National Liberation Front with its military wing, the Viet Cong, make it a goal to overthrow Diem</a:t>
            </a:r>
          </a:p>
        </p:txBody>
      </p:sp>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Shape 30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Vietnam and the Cold War (cont.)</a:t>
            </a:r>
          </a:p>
        </p:txBody>
      </p:sp>
      <p:sp>
        <p:nvSpPr>
          <p:cNvPr id="304" name="Shape 30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United States supports </a:t>
            </a:r>
            <a:r>
              <a:rPr sz="3000">
                <a:latin typeface="Verdana Bold"/>
                <a:ea typeface="Verdana Bold"/>
                <a:cs typeface="Verdana Bold"/>
                <a:sym typeface="Verdana Bold"/>
              </a:rPr>
              <a:t>Ngo Dinh Diem</a:t>
            </a:r>
            <a:r>
              <a:rPr sz="3000"/>
              <a:t>, a strong anti-communist nationalist (but certainly not in favor of democracy) </a:t>
            </a:r>
            <a:endParaRPr sz="3000"/>
          </a:p>
          <a:p>
            <a:pPr lvl="1" marL="742950" indent="-285750">
              <a:spcBef>
                <a:spcPts val="600"/>
              </a:spcBef>
              <a:buBlip>
                <a:blip r:embed="rId3"/>
              </a:buBlip>
              <a:defRPr sz="1800"/>
            </a:pPr>
            <a:r>
              <a:rPr sz="2600"/>
              <a:t>Diem becomes more repressive</a:t>
            </a:r>
            <a:endParaRPr sz="2600"/>
          </a:p>
          <a:p>
            <a:pPr lvl="1" marL="742950" indent="-285750">
              <a:spcBef>
                <a:spcPts val="600"/>
              </a:spcBef>
              <a:buBlip>
                <a:blip r:embed="rId3"/>
              </a:buBlip>
              <a:defRPr sz="1800"/>
            </a:pPr>
            <a:r>
              <a:rPr sz="2600"/>
              <a:t>In 1963, Diem is assassinated by an army coup supported by the United States </a:t>
            </a:r>
          </a:p>
        </p:txBody>
      </p:sp>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Vietnam and the Cold War (cont.)</a:t>
            </a:r>
          </a:p>
        </p:txBody>
      </p:sp>
      <p:sp>
        <p:nvSpPr>
          <p:cNvPr id="307" name="Shape 30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United States, hoping for popular support in South Vietnam, support </a:t>
            </a:r>
            <a:r>
              <a:rPr sz="3000">
                <a:latin typeface="Verdana Bold"/>
                <a:ea typeface="Verdana Bold"/>
                <a:cs typeface="Verdana Bold"/>
                <a:sym typeface="Verdana Bold"/>
              </a:rPr>
              <a:t>Nguyen Van Thieu </a:t>
            </a:r>
            <a:r>
              <a:rPr sz="3000"/>
              <a:t>as leader</a:t>
            </a:r>
            <a:endParaRPr sz="3000"/>
          </a:p>
          <a:p>
            <a:pPr lvl="0">
              <a:buBlip>
                <a:blip r:embed="rId2"/>
              </a:buBlip>
              <a:defRPr sz="1800"/>
            </a:pPr>
            <a:r>
              <a:rPr sz="3000"/>
              <a:t>Kennedy is assassinated and his successor </a:t>
            </a:r>
            <a:r>
              <a:rPr sz="3000">
                <a:latin typeface="Verdana Bold"/>
                <a:ea typeface="Verdana Bold"/>
                <a:cs typeface="Verdana Bold"/>
                <a:sym typeface="Verdana Bold"/>
              </a:rPr>
              <a:t>Lyndon Johnson </a:t>
            </a:r>
            <a:r>
              <a:rPr sz="3000"/>
              <a:t>steps up the commitment to South Vietnam, especially after an attack on an American ship in the Gulf of Tonkin</a:t>
            </a:r>
          </a:p>
        </p:txBody>
      </p:sp>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Vietnam War</a:t>
            </a:r>
          </a:p>
        </p:txBody>
      </p:sp>
      <p:sp>
        <p:nvSpPr>
          <p:cNvPr id="310" name="Shape 31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1965–1973 – major bombing attacks of Vietnam</a:t>
            </a:r>
            <a:endParaRPr sz="3000"/>
          </a:p>
          <a:p>
            <a:pPr lvl="0">
              <a:buBlip>
                <a:blip r:embed="rId2"/>
              </a:buBlip>
              <a:defRPr sz="1800"/>
            </a:pPr>
            <a:r>
              <a:rPr sz="3000"/>
              <a:t>At war’s peak – 500,000 American troops are stationed in Vietnam – 58,000 Americans killed</a:t>
            </a:r>
            <a:endParaRPr sz="3000"/>
          </a:p>
          <a:p>
            <a:pPr lvl="0">
              <a:buBlip>
                <a:blip r:embed="rId2"/>
              </a:buBlip>
              <a:defRPr sz="1800"/>
            </a:pPr>
            <a:r>
              <a:rPr sz="3000"/>
              <a:t>1969 – </a:t>
            </a:r>
            <a:r>
              <a:rPr sz="3000">
                <a:latin typeface="Verdana Bold"/>
                <a:ea typeface="Verdana Bold"/>
                <a:cs typeface="Verdana Bold"/>
                <a:sym typeface="Verdana Bold"/>
              </a:rPr>
              <a:t>Vietnamization </a:t>
            </a:r>
            <a:r>
              <a:rPr sz="3000"/>
              <a:t>– President Nixon’s policy to gradually withdraw troops from Vietnam</a:t>
            </a:r>
          </a:p>
        </p:txBody>
      </p:sp>
    </p:spTree>
  </p:cSld>
  <p:clrMapOvr>
    <a:masterClrMapping/>
  </p:clrMapOvr>
  <p:transitio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Vietnam War (cont.)</a:t>
            </a:r>
          </a:p>
        </p:txBody>
      </p:sp>
      <p:sp>
        <p:nvSpPr>
          <p:cNvPr id="313" name="Shape 31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Peace negotiations start in 1968, but no treaty until 1973</a:t>
            </a:r>
            <a:endParaRPr sz="3000"/>
          </a:p>
          <a:p>
            <a:pPr lvl="0">
              <a:buBlip>
                <a:blip r:embed="rId2"/>
              </a:buBlip>
              <a:defRPr sz="1800"/>
            </a:pPr>
            <a:r>
              <a:rPr sz="3000"/>
              <a:t>1975 – South Vietnamese troops evacuate the country but are routed by the North Vietnamese, turning all of Vietnam over to the communists; South Vietnam capital renamed Ho Chi Minh City</a:t>
            </a:r>
          </a:p>
        </p:txBody>
      </p:sp>
    </p:spTree>
  </p:cSld>
  <p:clrMapOvr>
    <a:masterClrMapping/>
  </p:clrMapOvr>
  <p:transitio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Shape 31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Vietnam War (cont.)</a:t>
            </a:r>
          </a:p>
        </p:txBody>
      </p:sp>
      <p:sp>
        <p:nvSpPr>
          <p:cNvPr id="316" name="Shape 31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Consequences of war in Vietnam in the U.S.:</a:t>
            </a:r>
            <a:endParaRPr sz="3000"/>
          </a:p>
          <a:p>
            <a:pPr lvl="1" marL="742950" indent="-285750">
              <a:spcBef>
                <a:spcPts val="600"/>
              </a:spcBef>
              <a:buBlip>
                <a:blip r:embed="rId3"/>
              </a:buBlip>
              <a:defRPr sz="1800"/>
            </a:pPr>
            <a:r>
              <a:rPr sz="2600"/>
              <a:t>War hurt American prestige</a:t>
            </a:r>
            <a:endParaRPr sz="2600"/>
          </a:p>
          <a:p>
            <a:pPr lvl="1" marL="742950" indent="-285750">
              <a:spcBef>
                <a:spcPts val="600"/>
              </a:spcBef>
              <a:buBlip>
                <a:blip r:embed="rId3"/>
              </a:buBlip>
              <a:defRPr sz="1800"/>
            </a:pPr>
            <a:r>
              <a:rPr sz="2600"/>
              <a:t>Many European nations felt the United States neglected them to fight an aggressive colonial war </a:t>
            </a:r>
            <a:endParaRPr sz="2600"/>
          </a:p>
          <a:p>
            <a:pPr lvl="1" marL="742950" indent="-285750">
              <a:spcBef>
                <a:spcPts val="600"/>
              </a:spcBef>
              <a:buBlip>
                <a:blip r:embed="rId3"/>
              </a:buBlip>
              <a:defRPr sz="1800"/>
            </a:pPr>
            <a:r>
              <a:rPr sz="2600"/>
              <a:t>Produced enormous divisions and debates in the United States</a:t>
            </a:r>
          </a:p>
        </p:txBody>
      </p:sp>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Shape 31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U.S. troops engaged in combat in Vietnam. At the war’s peak, more than 500,000 American troops were stationed in South Vietnam. The United States struggled in Vietnam for more than a decade, seriously threatening its commitment to Western Europe.</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U.S. Army Photo</a:t>
            </a:r>
          </a:p>
        </p:txBody>
      </p:sp>
      <p:pic>
        <p:nvPicPr>
          <p:cNvPr id="319" name="AAAFFLR0.jpeg" descr="AAAFFLR0.jpg"/>
          <p:cNvPicPr/>
          <p:nvPr/>
        </p:nvPicPr>
        <p:blipFill>
          <a:blip r:embed="rId3">
            <a:extLst/>
          </a:blip>
          <a:stretch>
            <a:fillRect/>
          </a:stretch>
        </p:blipFill>
        <p:spPr>
          <a:xfrm>
            <a:off x="857250" y="0"/>
            <a:ext cx="8058150" cy="6400800"/>
          </a:xfrm>
          <a:prstGeom prst="rect">
            <a:avLst/>
          </a:prstGeom>
          <a:ln w="12700">
            <a:miter lim="400000"/>
          </a:ln>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Truman’s Containment Policies (cont.)</a:t>
            </a:r>
          </a:p>
        </p:txBody>
      </p:sp>
      <p:sp>
        <p:nvSpPr>
          <p:cNvPr id="136" name="Shape 13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The Marshall Plan </a:t>
            </a:r>
            <a:r>
              <a:rPr sz="3000"/>
              <a:t>– Provided broad U.S. economic aid to European states as long as they worked together for their mutual benefit. The Plan restored prosperity to Western Europe</a:t>
            </a:r>
          </a:p>
        </p:txBody>
      </p:sp>
    </p:spTree>
  </p:cSld>
  <p:clrMapOvr>
    <a:masterClrMapping/>
  </p:clrMapOvr>
  <p:transitio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29–7 </a:t>
            </a:r>
            <a:r>
              <a:rPr sz="1100">
                <a:solidFill>
                  <a:srgbClr val="482400"/>
                </a:solidFill>
                <a:latin typeface="Arial Bold"/>
                <a:ea typeface="Arial Bold"/>
                <a:cs typeface="Arial Bold"/>
                <a:sym typeface="Arial Bold"/>
              </a:rPr>
              <a:t>VIETNAM AND ITS SOUTHEAST ASIAN NEIGHBORS</a:t>
            </a:r>
            <a:r>
              <a:rPr sz="1100">
                <a:solidFill>
                  <a:srgbClr val="482400"/>
                </a:solidFill>
                <a:latin typeface="Arial"/>
                <a:ea typeface="Arial"/>
                <a:cs typeface="Arial"/>
                <a:sym typeface="Arial"/>
              </a:rPr>
              <a:t> The map identifies important locations associated with the war in Vietnam.</a:t>
            </a:r>
          </a:p>
        </p:txBody>
      </p:sp>
      <p:pic>
        <p:nvPicPr>
          <p:cNvPr id="324" name="KNB29M07.jpeg" descr="KNB29M07.jpg"/>
          <p:cNvPicPr/>
          <p:nvPr/>
        </p:nvPicPr>
        <p:blipFill>
          <a:blip r:embed="rId3">
            <a:extLst/>
          </a:blip>
          <a:stretch>
            <a:fillRect/>
          </a:stretch>
        </p:blipFill>
        <p:spPr>
          <a:xfrm>
            <a:off x="3048000" y="0"/>
            <a:ext cx="3605213" cy="6400800"/>
          </a:xfrm>
          <a:prstGeom prst="rect">
            <a:avLst/>
          </a:prstGeom>
          <a:ln w="12700">
            <a:miter lim="400000"/>
          </a:ln>
        </p:spPr>
      </p:pic>
    </p:spTree>
  </p:cSld>
  <p:clrMapOvr>
    <a:masterClrMapping/>
  </p:clrMapOvr>
  <p:transitio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Shape 328"/>
          <p:cNvSpPr/>
          <p:nvPr>
            <p:ph type="title" idx="4294967295"/>
          </p:nvPr>
        </p:nvSpPr>
        <p:spPr>
          <a:xfrm>
            <a:off x="1066800" y="596899"/>
            <a:ext cx="7772400" cy="1143002"/>
          </a:xfrm>
          <a:prstGeom prst="rect">
            <a:avLst/>
          </a:prstGeom>
        </p:spPr>
        <p:txBody>
          <a:bodyPr lIns="0" tIns="0" rIns="0" bIns="0">
            <a:normAutofit fontScale="100000" lnSpcReduction="0"/>
          </a:bodyPr>
          <a:lstStyle>
            <a:lvl1pPr defTabSz="777240">
              <a:defRPr sz="3400"/>
            </a:lvl1pPr>
          </a:lstStyle>
          <a:p>
            <a:pPr lvl="0">
              <a:defRPr sz="1800">
                <a:solidFill>
                  <a:srgbClr val="000000"/>
                </a:solidFill>
              </a:defRPr>
            </a:pPr>
            <a:r>
              <a:rPr sz="3400">
                <a:solidFill>
                  <a:srgbClr val="482400"/>
                </a:solidFill>
              </a:rPr>
              <a:t>Continued Soviet Oppression Under Brezhnev</a:t>
            </a:r>
          </a:p>
        </p:txBody>
      </p:sp>
      <p:sp>
        <p:nvSpPr>
          <p:cNvPr id="329" name="Shape 329"/>
          <p:cNvSpPr/>
          <p:nvPr>
            <p:ph type="body" idx="4294967295"/>
          </p:nvPr>
        </p:nvSpPr>
        <p:spPr>
          <a:xfrm>
            <a:off x="1062037" y="1982787"/>
            <a:ext cx="7769226" cy="4113213"/>
          </a:xfrm>
          <a:prstGeom prst="rect">
            <a:avLst/>
          </a:prstGeom>
        </p:spPr>
        <p:txBody>
          <a:bodyPr lIns="0" tIns="0" rIns="0" bIns="0">
            <a:normAutofit fontScale="100000" lnSpcReduction="0"/>
          </a:bodyPr>
          <a:lstStyle/>
          <a:p>
            <a:pPr lvl="0">
              <a:buBlip>
                <a:blip r:embed="rId2"/>
              </a:buBlip>
              <a:defRPr sz="1800"/>
            </a:pPr>
            <a:r>
              <a:rPr sz="3000"/>
              <a:t>Aleksandr Solzhenitsyn expelled from country</a:t>
            </a:r>
            <a:endParaRPr sz="3000"/>
          </a:p>
          <a:p>
            <a:pPr lvl="0">
              <a:buBlip>
                <a:blip r:embed="rId2"/>
              </a:buBlip>
              <a:defRPr sz="1800"/>
            </a:pPr>
            <a:r>
              <a:rPr sz="3000"/>
              <a:t>Harassment of Jewish citizens</a:t>
            </a:r>
            <a:endParaRPr sz="3000"/>
          </a:p>
          <a:p>
            <a:pPr lvl="0">
              <a:buBlip>
                <a:blip r:embed="rId2"/>
              </a:buBlip>
              <a:defRPr sz="1800"/>
            </a:pPr>
            <a:r>
              <a:rPr sz="3000"/>
              <a:t>Dissidents such as </a:t>
            </a:r>
            <a:r>
              <a:rPr sz="3000">
                <a:latin typeface="Verdana Bold"/>
                <a:ea typeface="Verdana Bold"/>
                <a:cs typeface="Verdana Bold"/>
                <a:sym typeface="Verdana Bold"/>
              </a:rPr>
              <a:t>Andrei Sakharov</a:t>
            </a:r>
            <a:r>
              <a:rPr sz="3000"/>
              <a:t> placed in psychiatric hospitals or under house arrest</a:t>
            </a:r>
          </a:p>
        </p:txBody>
      </p:sp>
    </p:spTree>
  </p:cSld>
  <p:clrMapOvr>
    <a:masterClrMapping/>
  </p:clrMapOvr>
  <p:transitio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Shape 33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Times New Roman (Headings)"/>
                <a:ea typeface="Times New Roman (Headings)"/>
                <a:cs typeface="Times New Roman (Headings)"/>
                <a:sym typeface="Times New Roman (Headings)"/>
              </a:rPr>
              <a:t>The Russian rock group Dynamic performs in Moscow in 1987.</a:t>
            </a:r>
            <a:br>
              <a:rPr sz="1100">
                <a:latin typeface="Times New Roman (Headings)"/>
                <a:ea typeface="Times New Roman (Headings)"/>
                <a:cs typeface="Times New Roman (Headings)"/>
                <a:sym typeface="Times New Roman (Headings)"/>
              </a:rPr>
            </a:br>
            <a:r>
              <a:rPr sz="1100">
                <a:latin typeface="Times New Roman (Headings)"/>
                <a:ea typeface="Times New Roman (Headings)"/>
                <a:cs typeface="Times New Roman (Headings)"/>
                <a:sym typeface="Times New Roman (Headings)"/>
              </a:rPr>
              <a:t>R. Podemi/TASS/Sovfoto/Eastfoto</a:t>
            </a:r>
          </a:p>
        </p:txBody>
      </p:sp>
      <p:pic>
        <p:nvPicPr>
          <p:cNvPr id="332" name="AAAIXGU0.jpeg" descr="AAAIXGU0.jpg"/>
          <p:cNvPicPr/>
          <p:nvPr/>
        </p:nvPicPr>
        <p:blipFill>
          <a:blip r:embed="rId3">
            <a:extLst/>
          </a:blip>
          <a:stretch>
            <a:fillRect/>
          </a:stretch>
        </p:blipFill>
        <p:spPr>
          <a:xfrm>
            <a:off x="666750" y="79375"/>
            <a:ext cx="8477250" cy="6245225"/>
          </a:xfrm>
          <a:prstGeom prst="rect">
            <a:avLst/>
          </a:prstGeom>
          <a:ln w="12700">
            <a:miter lim="400000"/>
          </a:ln>
        </p:spPr>
      </p:pic>
    </p:spTree>
  </p:cSld>
  <p:clrMapOvr>
    <a:masterClrMapping/>
  </p:clrMapOvr>
  <p:transitio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6" name="Shape 33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Reforms of </a:t>
            </a:r>
            <a:r>
              <a:rPr sz="4000">
                <a:solidFill>
                  <a:srgbClr val="482400"/>
                </a:solidFill>
                <a:latin typeface="Verdana Bold"/>
                <a:ea typeface="Verdana Bold"/>
                <a:cs typeface="Verdana Bold"/>
                <a:sym typeface="Verdana Bold"/>
              </a:rPr>
              <a:t>Mikhail Gorbachev</a:t>
            </a:r>
          </a:p>
        </p:txBody>
      </p:sp>
      <p:sp>
        <p:nvSpPr>
          <p:cNvPr id="337" name="Shape 33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Economic </a:t>
            </a:r>
            <a:r>
              <a:rPr sz="3000">
                <a:latin typeface="Verdana Bold"/>
                <a:ea typeface="Verdana Bold"/>
                <a:cs typeface="Verdana Bold"/>
                <a:sym typeface="Verdana Bold"/>
              </a:rPr>
              <a:t>perestroika </a:t>
            </a:r>
            <a:r>
              <a:rPr sz="3000"/>
              <a:t>– or “restructuring” – reduced size and importance of the centralized economic ministries</a:t>
            </a:r>
            <a:endParaRPr sz="3000"/>
          </a:p>
          <a:p>
            <a:pPr lvl="1" marL="742950" indent="-285750">
              <a:spcBef>
                <a:spcPts val="600"/>
              </a:spcBef>
              <a:buBlip>
                <a:blip r:embed="rId3"/>
              </a:buBlip>
              <a:defRPr sz="1800"/>
            </a:pPr>
            <a:r>
              <a:rPr sz="2600"/>
              <a:t>Advocated private ownership of property and the steering of the economy toward a free market system</a:t>
            </a:r>
            <a:endParaRPr sz="2600"/>
          </a:p>
          <a:p>
            <a:pPr lvl="1" marL="742950" indent="-285750">
              <a:spcBef>
                <a:spcPts val="600"/>
              </a:spcBef>
              <a:buBlip>
                <a:blip r:embed="rId3"/>
              </a:buBlip>
              <a:defRPr sz="1800"/>
            </a:pPr>
            <a:r>
              <a:rPr sz="2600"/>
              <a:t>Economic policies fail as economy remains stagnant</a:t>
            </a:r>
          </a:p>
        </p:txBody>
      </p:sp>
    </p:spTree>
  </p:cSld>
  <p:clrMapOvr>
    <a:masterClrMapping/>
  </p:clrMapOvr>
  <p:transitio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 name="Shape 33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Reforms of </a:t>
            </a:r>
            <a:r>
              <a:rPr sz="4000">
                <a:solidFill>
                  <a:srgbClr val="482400"/>
                </a:solidFill>
                <a:latin typeface="Verdana Bold"/>
                <a:ea typeface="Verdana Bold"/>
                <a:cs typeface="Verdana Bold"/>
                <a:sym typeface="Verdana Bold"/>
              </a:rPr>
              <a:t>Mikhail Gorbachev </a:t>
            </a:r>
            <a:r>
              <a:rPr sz="4000">
                <a:solidFill>
                  <a:srgbClr val="482400"/>
                </a:solidFill>
              </a:rPr>
              <a:t>(cont.)</a:t>
            </a:r>
          </a:p>
        </p:txBody>
      </p:sp>
      <p:sp>
        <p:nvSpPr>
          <p:cNvPr id="340" name="Shape 34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latin typeface="Verdana Bold"/>
                <a:ea typeface="Verdana Bold"/>
                <a:cs typeface="Verdana Bold"/>
                <a:sym typeface="Verdana Bold"/>
              </a:rPr>
              <a:t>Glasnost </a:t>
            </a:r>
            <a:r>
              <a:rPr sz="2800"/>
              <a:t>or openness – Gorbachev allows criticism of the government, less censorship, free expression encouraged, and dissidents released from prison</a:t>
            </a:r>
            <a:endParaRPr sz="2800"/>
          </a:p>
          <a:p>
            <a:pPr lvl="0" marL="320039" indent="-320039">
              <a:lnSpc>
                <a:spcPct val="90000"/>
              </a:lnSpc>
              <a:spcBef>
                <a:spcPts val="600"/>
              </a:spcBef>
              <a:buBlip>
                <a:blip r:embed="rId2"/>
              </a:buBlip>
              <a:defRPr sz="1800"/>
            </a:pPr>
            <a:r>
              <a:rPr sz="2800"/>
              <a:t>Applied perestroika to government with free elections that elect Gorbachev president in 1989</a:t>
            </a:r>
            <a:endParaRPr sz="2800"/>
          </a:p>
          <a:p>
            <a:pPr lvl="0" marL="320039" indent="-320039">
              <a:lnSpc>
                <a:spcPct val="90000"/>
              </a:lnSpc>
              <a:spcBef>
                <a:spcPts val="600"/>
              </a:spcBef>
              <a:buBlip>
                <a:blip r:embed="rId2"/>
              </a:buBlip>
              <a:defRPr sz="1800"/>
            </a:pPr>
            <a:r>
              <a:rPr sz="2800"/>
              <a:t>Despite the reforms, Gorbachev is unable to address the complaints of ethnic minorities which split the country</a:t>
            </a:r>
          </a:p>
        </p:txBody>
      </p:sp>
    </p:spTree>
  </p:cSld>
  <p:clrMapOvr>
    <a:masterClrMapping/>
  </p:clrMapOvr>
  <p:transitio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 name="Shape 34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Times New Roman (Headings)"/>
                <a:ea typeface="Times New Roman (Headings)"/>
                <a:cs typeface="Times New Roman (Headings)"/>
                <a:sym typeface="Times New Roman (Headings)"/>
              </a:rPr>
              <a:t>President Ronald Reagan and Premier Mikhail Gorbachev confer at a summit meeting in December 1987.</a:t>
            </a:r>
            <a:br>
              <a:rPr sz="1100">
                <a:latin typeface="Times New Roman (Headings)"/>
                <a:ea typeface="Times New Roman (Headings)"/>
                <a:cs typeface="Times New Roman (Headings)"/>
                <a:sym typeface="Times New Roman (Headings)"/>
              </a:rPr>
            </a:br>
            <a:r>
              <a:rPr sz="1100">
                <a:latin typeface="Times New Roman (Headings)"/>
                <a:ea typeface="Times New Roman (Headings)"/>
                <a:cs typeface="Times New Roman (Headings)"/>
                <a:sym typeface="Times New Roman (Headings)"/>
              </a:rPr>
              <a:t>AP Wide World Photos</a:t>
            </a:r>
          </a:p>
        </p:txBody>
      </p:sp>
      <p:pic>
        <p:nvPicPr>
          <p:cNvPr id="343" name="AABROQZ0.jpeg" descr="AABROQZ0.jpg"/>
          <p:cNvPicPr/>
          <p:nvPr/>
        </p:nvPicPr>
        <p:blipFill>
          <a:blip r:embed="rId3">
            <a:extLst/>
          </a:blip>
          <a:stretch>
            <a:fillRect/>
          </a:stretch>
        </p:blipFill>
        <p:spPr>
          <a:xfrm>
            <a:off x="1143000" y="0"/>
            <a:ext cx="7467600" cy="6400800"/>
          </a:xfrm>
          <a:prstGeom prst="rect">
            <a:avLst/>
          </a:prstGeom>
          <a:ln w="12700">
            <a:miter lim="400000"/>
          </a:ln>
        </p:spPr>
      </p:pic>
    </p:spTree>
  </p:cSld>
  <p:clrMapOvr>
    <a:masterClrMapping/>
  </p:clrMapOvr>
  <p:transitio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 name="Shape 34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1989: Communism Collapses </a:t>
            </a:r>
            <a:br>
              <a:rPr sz="4000">
                <a:solidFill>
                  <a:srgbClr val="482400"/>
                </a:solidFill>
              </a:rPr>
            </a:br>
            <a:r>
              <a:rPr sz="4000">
                <a:solidFill>
                  <a:srgbClr val="482400"/>
                </a:solidFill>
              </a:rPr>
              <a:t>in Eastern Europe</a:t>
            </a:r>
          </a:p>
        </p:txBody>
      </p:sp>
      <p:sp>
        <p:nvSpPr>
          <p:cNvPr id="348" name="Shape 348"/>
          <p:cNvSpPr/>
          <p:nvPr>
            <p:ph type="body" idx="4294967295"/>
          </p:nvPr>
        </p:nvSpPr>
        <p:spPr>
          <a:xfrm>
            <a:off x="1062037" y="1524000"/>
            <a:ext cx="7853363"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latin typeface="Verdana Bold"/>
                <a:ea typeface="Verdana Bold"/>
                <a:cs typeface="Verdana Bold"/>
                <a:sym typeface="Verdana Bold"/>
              </a:rPr>
              <a:t>Poland </a:t>
            </a:r>
            <a:r>
              <a:rPr sz="2800"/>
              <a:t>– Communist government, unable to control Solidarity this time, calls for free elections in which communist leader Jaruzelski is roundly defeated and a non-communist prime minister is appointed</a:t>
            </a:r>
            <a:endParaRPr sz="2800"/>
          </a:p>
          <a:p>
            <a:pPr lvl="0" marL="320039" indent="-320039">
              <a:spcBef>
                <a:spcPts val="600"/>
              </a:spcBef>
              <a:buBlip>
                <a:blip r:embed="rId2"/>
              </a:buBlip>
              <a:defRPr sz="1800"/>
            </a:pPr>
            <a:r>
              <a:rPr sz="2800">
                <a:latin typeface="Verdana Bold"/>
                <a:ea typeface="Verdana Bold"/>
                <a:cs typeface="Verdana Bold"/>
                <a:sym typeface="Verdana Bold"/>
              </a:rPr>
              <a:t>Hungary </a:t>
            </a:r>
            <a:r>
              <a:rPr sz="2800"/>
              <a:t>– Kadar stripped of his power as communist leader and Hungarian Communist Party is replaced by Socialist Party, which promises free elections</a:t>
            </a:r>
          </a:p>
        </p:txBody>
      </p:sp>
    </p:spTree>
  </p:cSld>
  <p:clrMapOvr>
    <a:masterClrMapping/>
  </p:clrMapOvr>
  <p:transitio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Shape 350"/>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The Polish trade union “Solidarity” in 1989 successfully forced the Polish communist government to hold free elections. In June of that year Solidarity, whose members here are collecting funds for their campaign, won overwhelmingly.</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Bernard Bisson/CORBIS/ Bettmann</a:t>
            </a:r>
          </a:p>
        </p:txBody>
      </p:sp>
      <p:pic>
        <p:nvPicPr>
          <p:cNvPr id="351" name="AAFQTGM0.jpeg" descr="AAFQTGM0.jpg"/>
          <p:cNvPicPr/>
          <p:nvPr/>
        </p:nvPicPr>
        <p:blipFill>
          <a:blip r:embed="rId3">
            <a:extLst/>
          </a:blip>
          <a:stretch>
            <a:fillRect/>
          </a:stretch>
        </p:blipFill>
        <p:spPr>
          <a:xfrm>
            <a:off x="2514600" y="0"/>
            <a:ext cx="4724400" cy="6400800"/>
          </a:xfrm>
          <a:prstGeom prst="rect">
            <a:avLst/>
          </a:prstGeom>
          <a:ln w="12700">
            <a:miter lim="400000"/>
          </a:ln>
        </p:spPr>
      </p:pic>
    </p:spTree>
  </p:cSld>
  <p:clrMapOvr>
    <a:masterClrMapping/>
  </p:clrMapOvr>
  <p:transitio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5" name="Shape 35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1989: Communism Collapses </a:t>
            </a:r>
            <a:br>
              <a:rPr sz="4000">
                <a:solidFill>
                  <a:srgbClr val="482400"/>
                </a:solidFill>
              </a:rPr>
            </a:br>
            <a:r>
              <a:rPr sz="4000">
                <a:solidFill>
                  <a:srgbClr val="482400"/>
                </a:solidFill>
              </a:rPr>
              <a:t>in Eastern Europe (cont.)</a:t>
            </a:r>
          </a:p>
        </p:txBody>
      </p:sp>
      <p:sp>
        <p:nvSpPr>
          <p:cNvPr id="356" name="Shape 35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Germany </a:t>
            </a:r>
            <a:r>
              <a:rPr sz="3000"/>
              <a:t>– old communists in power resign, East German government orders opening of Berlin Wall, and within days Germany is reunited under one leader, Helmut Kohl (unification recognized by world in early 1990)</a:t>
            </a:r>
          </a:p>
        </p:txBody>
      </p:sp>
    </p:spTree>
  </p:cSld>
  <p:clrMapOvr>
    <a:masterClrMapping/>
  </p:clrMapOvr>
  <p:transitio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8" name="Shape 35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905255">
              <a:defRPr sz="1800">
                <a:solidFill>
                  <a:srgbClr val="000000"/>
                </a:solidFill>
              </a:defRPr>
            </a:pPr>
            <a:r>
              <a:rPr sz="1089">
                <a:solidFill>
                  <a:srgbClr val="482400"/>
                </a:solidFill>
                <a:latin typeface="Arial Bold"/>
                <a:ea typeface="Arial Bold"/>
                <a:cs typeface="Arial Bold"/>
                <a:sym typeface="Arial Bold"/>
              </a:rPr>
              <a:t>Collapse of the Berlin Wall</a:t>
            </a:r>
            <a:r>
              <a:rPr sz="1089">
                <a:solidFill>
                  <a:srgbClr val="482400"/>
                </a:solidFill>
                <a:latin typeface="Arial"/>
                <a:ea typeface="Arial"/>
                <a:cs typeface="Arial"/>
                <a:sym typeface="Arial"/>
              </a:rPr>
              <a:t> No single structure so illustrated the divisions of the Cold War as the Berlin Wall, which was erected in 1961. The most symbolic moment in the collapse of communism across Eastern Europe came in November 1989 when that wall was breached. </a:t>
            </a:r>
            <a:br>
              <a:rPr sz="1089">
                <a:solidFill>
                  <a:srgbClr val="482400"/>
                </a:solidFill>
                <a:latin typeface="Arial"/>
                <a:ea typeface="Arial"/>
                <a:cs typeface="Arial"/>
                <a:sym typeface="Arial"/>
              </a:rPr>
            </a:br>
            <a:r>
              <a:rPr sz="1089">
                <a:solidFill>
                  <a:srgbClr val="482400"/>
                </a:solidFill>
                <a:latin typeface="Arial"/>
                <a:ea typeface="Arial"/>
                <a:cs typeface="Arial"/>
                <a:sym typeface="Arial"/>
              </a:rPr>
              <a:t>R. Bossu/Sygma/CORBIS</a:t>
            </a:r>
          </a:p>
        </p:txBody>
      </p:sp>
      <p:pic>
        <p:nvPicPr>
          <p:cNvPr id="359" name="AAACMIK0.jpeg" descr="AAACMIK0.jpg"/>
          <p:cNvPicPr/>
          <p:nvPr/>
        </p:nvPicPr>
        <p:blipFill>
          <a:blip r:embed="rId3">
            <a:extLst/>
          </a:blip>
          <a:stretch>
            <a:fillRect/>
          </a:stretch>
        </p:blipFill>
        <p:spPr>
          <a:xfrm>
            <a:off x="2057400" y="0"/>
            <a:ext cx="5632450" cy="6400800"/>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hape 138"/>
          <p:cNvSpPr/>
          <p:nvPr>
            <p:ph type="title" idx="4294967295"/>
          </p:nvPr>
        </p:nvSpPr>
        <p:spPr>
          <a:xfrm>
            <a:off x="3733800" y="2857500"/>
            <a:ext cx="22098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Map 29–1 </a:t>
            </a:r>
            <a:r>
              <a:rPr sz="1045">
                <a:solidFill>
                  <a:srgbClr val="482400"/>
                </a:solidFill>
                <a:latin typeface="Arial Bold"/>
                <a:ea typeface="Arial Bold"/>
                <a:cs typeface="Arial Bold"/>
                <a:sym typeface="Arial Bold"/>
              </a:rPr>
              <a:t>TERRITORIAL CHANGES IN EUROPE AFTER WORLD WAR II</a:t>
            </a:r>
            <a:r>
              <a:rPr sz="1045">
                <a:solidFill>
                  <a:srgbClr val="482400"/>
                </a:solidFill>
                <a:latin typeface="Arial"/>
                <a:ea typeface="Arial"/>
                <a:cs typeface="Arial"/>
                <a:sym typeface="Arial"/>
              </a:rPr>
              <a:t> The map shows the shifts in territory that followed the defeat of the Axis. No treaty of peace formally ended the war with Germany.</a:t>
            </a:r>
          </a:p>
        </p:txBody>
      </p:sp>
      <p:pic>
        <p:nvPicPr>
          <p:cNvPr id="139" name="KNB29M01.jpeg" descr="KNB29M01.jpg"/>
          <p:cNvPicPr/>
          <p:nvPr/>
        </p:nvPicPr>
        <p:blipFill>
          <a:blip r:embed="rId3">
            <a:extLst/>
          </a:blip>
          <a:stretch>
            <a:fillRect/>
          </a:stretch>
        </p:blipFill>
        <p:spPr>
          <a:xfrm>
            <a:off x="3529012" y="0"/>
            <a:ext cx="2695576" cy="6400800"/>
          </a:xfrm>
          <a:prstGeom prst="rect">
            <a:avLst/>
          </a:prstGeom>
          <a:ln w="12700">
            <a:miter lim="400000"/>
          </a:ln>
        </p:spPr>
      </p:pic>
    </p:spTree>
  </p:cSld>
  <p:clrMapOvr>
    <a:masterClrMapping/>
  </p:clrMapOvr>
  <p:transitio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3" name="Shape 36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1989: Communism Collapses </a:t>
            </a:r>
            <a:br>
              <a:rPr sz="4000">
                <a:solidFill>
                  <a:srgbClr val="482400"/>
                </a:solidFill>
              </a:rPr>
            </a:br>
            <a:r>
              <a:rPr sz="4000">
                <a:solidFill>
                  <a:srgbClr val="482400"/>
                </a:solidFill>
              </a:rPr>
              <a:t>in Eastern Europe (cont.)</a:t>
            </a:r>
          </a:p>
        </p:txBody>
      </p:sp>
      <p:sp>
        <p:nvSpPr>
          <p:cNvPr id="364" name="Shape 364"/>
          <p:cNvSpPr/>
          <p:nvPr>
            <p:ph type="body" idx="4294967295"/>
          </p:nvPr>
        </p:nvSpPr>
        <p:spPr>
          <a:xfrm>
            <a:off x="914400" y="1524000"/>
            <a:ext cx="8081963"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latin typeface="Verdana Bold"/>
                <a:ea typeface="Verdana Bold"/>
                <a:cs typeface="Verdana Bold"/>
                <a:sym typeface="Verdana Bold"/>
              </a:rPr>
              <a:t>Czechoslovakia </a:t>
            </a:r>
            <a:r>
              <a:rPr sz="2910"/>
              <a:t>– </a:t>
            </a:r>
            <a:r>
              <a:rPr sz="2910">
                <a:latin typeface="Verdana Bold"/>
                <a:ea typeface="Verdana Bold"/>
                <a:cs typeface="Verdana Bold"/>
                <a:sym typeface="Verdana Bold"/>
              </a:rPr>
              <a:t>Vaclav Havel’s </a:t>
            </a:r>
            <a:r>
              <a:rPr sz="2910"/>
              <a:t>supporters, known as the Civic Forum, force communist leader </a:t>
            </a:r>
            <a:r>
              <a:rPr sz="2910">
                <a:latin typeface="Verdana Bold"/>
                <a:ea typeface="Verdana Bold"/>
                <a:cs typeface="Verdana Bold"/>
                <a:sym typeface="Verdana Bold"/>
              </a:rPr>
              <a:t>Gustav Husak </a:t>
            </a:r>
            <a:r>
              <a:rPr sz="2910"/>
              <a:t>out of power and elect Havel as president</a:t>
            </a:r>
            <a:endParaRPr sz="2910"/>
          </a:p>
          <a:p>
            <a:pPr lvl="0" marL="332613" indent="-332613" defTabSz="886968">
              <a:spcBef>
                <a:spcPts val="600"/>
              </a:spcBef>
              <a:buBlip>
                <a:blip r:embed="rId2"/>
              </a:buBlip>
              <a:defRPr sz="1800"/>
            </a:pPr>
            <a:r>
              <a:rPr sz="2910">
                <a:latin typeface="Verdana Bold"/>
                <a:ea typeface="Verdana Bold"/>
                <a:cs typeface="Verdana Bold"/>
                <a:sym typeface="Verdana Bold"/>
              </a:rPr>
              <a:t>Romania </a:t>
            </a:r>
            <a:r>
              <a:rPr sz="2910"/>
              <a:t>– the only violent revolution, where communist leader </a:t>
            </a:r>
            <a:r>
              <a:rPr sz="2910">
                <a:latin typeface="Verdana Bold"/>
                <a:ea typeface="Verdana Bold"/>
                <a:cs typeface="Verdana Bold"/>
                <a:sym typeface="Verdana Bold"/>
              </a:rPr>
              <a:t>Nicolae Ceausescu </a:t>
            </a:r>
            <a:r>
              <a:rPr sz="2910"/>
              <a:t>fires on opposition crowds, but later is overthrown and, along with his wife, executed</a:t>
            </a:r>
          </a:p>
        </p:txBody>
      </p:sp>
    </p:spTree>
  </p:cSld>
  <p:clrMapOvr>
    <a:masterClrMapping/>
  </p:clrMapOvr>
  <p:transitio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6" name="Shape 36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1989: Communism Collapses </a:t>
            </a:r>
            <a:br>
              <a:rPr sz="4000">
                <a:solidFill>
                  <a:srgbClr val="482400"/>
                </a:solidFill>
              </a:rPr>
            </a:br>
            <a:r>
              <a:rPr sz="4000">
                <a:solidFill>
                  <a:srgbClr val="482400"/>
                </a:solidFill>
              </a:rPr>
              <a:t>in Eastern Europe (cont.)</a:t>
            </a:r>
          </a:p>
        </p:txBody>
      </p:sp>
      <p:sp>
        <p:nvSpPr>
          <p:cNvPr id="367" name="Shape 36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mainly peaceful conclusions to these revolutions may have been a reaction to the </a:t>
            </a:r>
            <a:r>
              <a:rPr sz="3000">
                <a:latin typeface="Verdana Bold"/>
                <a:ea typeface="Verdana Bold"/>
                <a:cs typeface="Verdana Bold"/>
                <a:sym typeface="Verdana Bold"/>
              </a:rPr>
              <a:t>Tiananmen Square Massacre </a:t>
            </a:r>
            <a:r>
              <a:rPr sz="3000"/>
              <a:t>in the People’s Republic of China, where the communists responded violently to protests</a:t>
            </a:r>
          </a:p>
        </p:txBody>
      </p:sp>
    </p:spTree>
  </p:cSld>
  <p:clrMapOvr>
    <a:masterClrMapping/>
  </p:clrMapOvr>
  <p:transitio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9" name="Shape 36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685800">
              <a:defRPr sz="1800">
                <a:solidFill>
                  <a:srgbClr val="000000"/>
                </a:solidFill>
              </a:defRPr>
            </a:pPr>
            <a:r>
              <a:rPr sz="825">
                <a:solidFill>
                  <a:srgbClr val="482400"/>
                </a:solidFill>
                <a:latin typeface="Arial"/>
                <a:ea typeface="Arial"/>
                <a:cs typeface="Arial"/>
                <a:sym typeface="Arial"/>
              </a:rPr>
              <a:t>Map 29–8 </a:t>
            </a:r>
            <a:r>
              <a:rPr sz="825">
                <a:solidFill>
                  <a:srgbClr val="482400"/>
                </a:solidFill>
                <a:latin typeface="Arial Bold"/>
                <a:ea typeface="Arial Bold"/>
                <a:cs typeface="Arial Bold"/>
                <a:sym typeface="Arial Bold"/>
              </a:rPr>
              <a:t>THE BORDERS OF GERMANY IN THE TWENTIETH CENTURY</a:t>
            </a:r>
            <a:r>
              <a:rPr sz="825">
                <a:solidFill>
                  <a:srgbClr val="482400"/>
                </a:solidFill>
                <a:latin typeface="Arial"/>
                <a:ea typeface="Arial"/>
                <a:cs typeface="Arial"/>
                <a:sym typeface="Arial"/>
              </a:rPr>
              <a:t> Map A shows the borders of imperial Germany at the outbreak of World War I. Map B shows the borders of Germany after the Versailles peace settlement. Map C shows the borders of Germany after Hitler’s invasion of the Rhineland, the Anschluss with Austria, the Munich Pact, the invasion of Czechoslovakia, and the invasion of Poland. Map D illustrates the division of Germany into the German Federal Republic (West Germany) and the German Democratic Republic (East Germany) in the aftermath of World War II. Map E illustrates the borders of Germany after reunification in 1990..</a:t>
            </a:r>
          </a:p>
        </p:txBody>
      </p:sp>
      <p:pic>
        <p:nvPicPr>
          <p:cNvPr id="370" name="KNB29M08.jpeg" descr="KNB29M08.jpg"/>
          <p:cNvPicPr/>
          <p:nvPr/>
        </p:nvPicPr>
        <p:blipFill>
          <a:blip r:embed="rId3">
            <a:extLst/>
          </a:blip>
          <a:stretch>
            <a:fillRect/>
          </a:stretch>
        </p:blipFill>
        <p:spPr>
          <a:xfrm>
            <a:off x="2439987" y="0"/>
            <a:ext cx="4873626" cy="6400800"/>
          </a:xfrm>
          <a:prstGeom prst="rect">
            <a:avLst/>
          </a:prstGeom>
          <a:ln w="12700">
            <a:miter lim="400000"/>
          </a:ln>
        </p:spPr>
      </p:pic>
    </p:spTree>
  </p:cSld>
  <p:clrMapOvr>
    <a:masterClrMapping/>
  </p:clrMapOvr>
  <p:transition spd="med" advClick="1"/>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4" name="Shape 37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Soviet Response to Revolution</a:t>
            </a:r>
          </a:p>
        </p:txBody>
      </p:sp>
      <p:sp>
        <p:nvSpPr>
          <p:cNvPr id="375" name="Shape 37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Gorbachev renounces Brezhnev Doctrine and refuses to interfere on behalf of the communists in Eastern Europe</a:t>
            </a:r>
            <a:endParaRPr sz="3000"/>
          </a:p>
          <a:p>
            <a:pPr lvl="0">
              <a:buBlip>
                <a:blip r:embed="rId2"/>
              </a:buBlip>
              <a:defRPr sz="1800"/>
            </a:pPr>
            <a:r>
              <a:rPr sz="3000"/>
              <a:t>Troops withdraw from Eastern Europe haphazardly</a:t>
            </a:r>
          </a:p>
        </p:txBody>
      </p:sp>
    </p:spTree>
  </p:cSld>
  <p:clrMapOvr>
    <a:masterClrMapping/>
  </p:clrMapOvr>
  <p:transition spd="med" advClick="1"/>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Shape 37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Soviet Union Collapses</a:t>
            </a:r>
          </a:p>
        </p:txBody>
      </p:sp>
      <p:sp>
        <p:nvSpPr>
          <p:cNvPr id="378" name="Shape 37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1989 – Gorbachev announces the Soviet Communist Party has abandoned its monopoly on power</a:t>
            </a:r>
            <a:endParaRPr sz="3000"/>
          </a:p>
          <a:p>
            <a:pPr lvl="0">
              <a:buBlip>
                <a:blip r:embed="rId2"/>
              </a:buBlip>
              <a:defRPr sz="1800"/>
            </a:pPr>
            <a:r>
              <a:rPr sz="3000"/>
              <a:t>1990 – three major political groups vie for power:</a:t>
            </a:r>
            <a:endParaRPr sz="3000"/>
          </a:p>
          <a:p>
            <a:pPr lvl="1" marL="742950" indent="-285750">
              <a:spcBef>
                <a:spcPts val="600"/>
              </a:spcBef>
              <a:buBlip>
                <a:blip r:embed="rId3"/>
              </a:buBlip>
              <a:defRPr sz="1800"/>
            </a:pPr>
            <a:r>
              <a:rPr sz="2600"/>
              <a:t>Conservatives – wanted to keep Communist Party and Soviet army</a:t>
            </a:r>
          </a:p>
        </p:txBody>
      </p:sp>
    </p:spTree>
  </p:cSld>
  <p:clrMapOvr>
    <a:masterClrMapping/>
  </p:clrMapOvr>
  <p:transition spd="med" advClick="1"/>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0" name="Shape 38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Soviet Union Collapses (cont.)</a:t>
            </a:r>
          </a:p>
        </p:txBody>
      </p:sp>
      <p:sp>
        <p:nvSpPr>
          <p:cNvPr id="381" name="Shape 38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1990 – three major political groups vie for power:</a:t>
            </a:r>
            <a:endParaRPr sz="3000"/>
          </a:p>
          <a:p>
            <a:pPr lvl="1" marL="742950" indent="-285750">
              <a:spcBef>
                <a:spcPts val="600"/>
              </a:spcBef>
              <a:buBlip>
                <a:blip r:embed="rId3"/>
              </a:buBlip>
              <a:defRPr sz="1800"/>
            </a:pPr>
            <a:r>
              <a:rPr sz="2600"/>
              <a:t>Reformers – led by Gorbachev critic </a:t>
            </a:r>
            <a:r>
              <a:rPr sz="2600">
                <a:latin typeface="Verdana Bold"/>
                <a:ea typeface="Verdana Bold"/>
                <a:cs typeface="Verdana Bold"/>
                <a:sym typeface="Verdana Bold"/>
              </a:rPr>
              <a:t>Boris Yeltsin </a:t>
            </a:r>
            <a:r>
              <a:rPr sz="2600"/>
              <a:t>(later elected president of Russian Republic) – wanted to move quickly to a market economy and democracy </a:t>
            </a:r>
          </a:p>
        </p:txBody>
      </p:sp>
    </p:spTree>
  </p:cSld>
  <p:clrMapOvr>
    <a:masterClrMapping/>
  </p:clrMapOvr>
  <p:transition spd="med" advClick="1"/>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Shape 38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Soviet Union Collapses (cont.)</a:t>
            </a:r>
          </a:p>
        </p:txBody>
      </p:sp>
      <p:sp>
        <p:nvSpPr>
          <p:cNvPr id="384" name="Shape 384"/>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vl2pPr marL="742950" indent="-285750">
              <a:spcBef>
                <a:spcPts val="600"/>
              </a:spcBef>
              <a:buBlip>
                <a:blip r:embed="rId3"/>
              </a:buBlip>
              <a:defRPr sz="2600"/>
            </a:lvl2pPr>
          </a:lstStyle>
          <a:p>
            <a:pPr lvl="0">
              <a:defRPr sz="1800"/>
            </a:pPr>
            <a:r>
              <a:rPr sz="3000"/>
              <a:t>1990 – three major political groups vie for power:</a:t>
            </a:r>
            <a:endParaRPr sz="3000"/>
          </a:p>
          <a:p>
            <a:pPr lvl="1">
              <a:defRPr sz="1800"/>
            </a:pPr>
            <a:r>
              <a:rPr sz="2600"/>
              <a:t>Nationalists – some republics in the Soviet Union wanted independence; Gorbachev fails to make new constitutional arrangements with these republics, leading directly to the rapid collapse of the Soviet Union</a:t>
            </a:r>
          </a:p>
        </p:txBody>
      </p:sp>
    </p:spTree>
  </p:cSld>
  <p:clrMapOvr>
    <a:masterClrMapping/>
  </p:clrMapOvr>
  <p:transition spd="med" advClick="1"/>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6" name="Shape 38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Soviet Union Collapses (cont.)</a:t>
            </a:r>
          </a:p>
        </p:txBody>
      </p:sp>
      <p:sp>
        <p:nvSpPr>
          <p:cNvPr id="387" name="Shape 38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1991 – the </a:t>
            </a:r>
            <a:r>
              <a:rPr sz="3000">
                <a:latin typeface="Verdana Bold"/>
                <a:ea typeface="Verdana Bold"/>
                <a:cs typeface="Verdana Bold"/>
                <a:sym typeface="Verdana Bold"/>
              </a:rPr>
              <a:t>August 1991 Coup </a:t>
            </a:r>
            <a:r>
              <a:rPr sz="3000"/>
              <a:t>– communists attempt to seize power and place Gorbachev under house arrest</a:t>
            </a:r>
            <a:endParaRPr sz="3000"/>
          </a:p>
          <a:p>
            <a:pPr lvl="1" marL="742950" indent="-285750">
              <a:spcBef>
                <a:spcPts val="600"/>
              </a:spcBef>
              <a:buBlip>
                <a:blip r:embed="rId3"/>
              </a:buBlip>
              <a:defRPr sz="1800"/>
            </a:pPr>
            <a:r>
              <a:rPr sz="2600"/>
              <a:t>Coup fails within two days because of Boris Yeltsin’s followers</a:t>
            </a:r>
            <a:endParaRPr sz="2600"/>
          </a:p>
          <a:p>
            <a:pPr lvl="1" marL="742950" indent="-285750">
              <a:spcBef>
                <a:spcPts val="600"/>
              </a:spcBef>
              <a:buBlip>
                <a:blip r:embed="rId3"/>
              </a:buBlip>
              <a:defRPr sz="1800"/>
            </a:pPr>
            <a:r>
              <a:rPr sz="2600"/>
              <a:t>Gorbachev returns to Moscow humiliated by his own followers</a:t>
            </a:r>
            <a:endParaRPr sz="2600"/>
          </a:p>
          <a:p>
            <a:pPr lvl="1" marL="742950" indent="-285750">
              <a:spcBef>
                <a:spcPts val="600"/>
              </a:spcBef>
              <a:buBlip>
                <a:blip r:embed="rId3"/>
              </a:buBlip>
              <a:defRPr sz="1800"/>
            </a:pPr>
            <a:r>
              <a:rPr sz="2600"/>
              <a:t>Yeltsin steadily takes control of government</a:t>
            </a:r>
          </a:p>
        </p:txBody>
      </p:sp>
    </p:spTree>
  </p:cSld>
  <p:clrMapOvr>
    <a:masterClrMapping/>
  </p:clrMapOvr>
  <p:transition spd="med" advClick="1"/>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9" name="Shape 38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Soviet Union Collapses (cont.)</a:t>
            </a:r>
          </a:p>
        </p:txBody>
      </p:sp>
      <p:sp>
        <p:nvSpPr>
          <p:cNvPr id="390" name="Shape 39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Soviet Union collapses in December, 1991 as Gorbachev leaves office and the </a:t>
            </a:r>
            <a:r>
              <a:rPr sz="3000">
                <a:latin typeface="Verdana Bold"/>
                <a:ea typeface="Verdana Bold"/>
                <a:cs typeface="Verdana Bold"/>
                <a:sym typeface="Verdana Bold"/>
              </a:rPr>
              <a:t>Commonwealth of Independent States </a:t>
            </a:r>
            <a:r>
              <a:rPr sz="3000"/>
              <a:t>appears</a:t>
            </a:r>
            <a:endParaRPr sz="3000"/>
          </a:p>
          <a:p>
            <a:pPr lvl="0">
              <a:buBlip>
                <a:blip r:embed="rId2"/>
              </a:buBlip>
              <a:defRPr sz="1800"/>
            </a:pPr>
            <a:r>
              <a:rPr sz="3000"/>
              <a:t>Soviet Union broken up into fifteen constituent republics, of which eleven are part of the Commonwealth of Independent States</a:t>
            </a:r>
          </a:p>
        </p:txBody>
      </p:sp>
    </p:spTree>
  </p:cSld>
  <p:clrMapOvr>
    <a:masterClrMapping/>
  </p:clrMapOvr>
  <p:transition spd="med" advClick="1"/>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2" name="Shape 39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512063">
              <a:defRPr sz="1800">
                <a:solidFill>
                  <a:srgbClr val="000000"/>
                </a:solidFill>
              </a:defRPr>
            </a:pPr>
            <a:r>
              <a:rPr sz="616">
                <a:solidFill>
                  <a:srgbClr val="482400"/>
                </a:solidFill>
                <a:latin typeface="Arial"/>
                <a:ea typeface="Arial"/>
                <a:cs typeface="Arial"/>
                <a:sym typeface="Arial"/>
              </a:rPr>
              <a:t>Map 29–9 </a:t>
            </a:r>
            <a:r>
              <a:rPr sz="616">
                <a:solidFill>
                  <a:srgbClr val="482400"/>
                </a:solidFill>
                <a:latin typeface="Arial Bold"/>
                <a:ea typeface="Arial Bold"/>
                <a:cs typeface="Arial Bold"/>
                <a:sym typeface="Arial Bold"/>
              </a:rPr>
              <a:t>THE COMMONWEALTH OF INDEPENDENT STATES</a:t>
            </a:r>
            <a:r>
              <a:rPr sz="616">
                <a:solidFill>
                  <a:srgbClr val="482400"/>
                </a:solidFill>
                <a:latin typeface="Arial"/>
                <a:ea typeface="Arial"/>
                <a:cs typeface="Arial"/>
                <a:sym typeface="Arial"/>
              </a:rPr>
              <a:t> In December 1991, the Soviet Union broke up into its fifteen constituent republics. Eleven of these were loosely joined in the Commonwealth of Independent States. Also shown is the autonomous region of Chechnya, which has waged two bloody wars with Russia in the last decade. Because the borders of Soviet republics were drawn not so much as to promote stability but instability among the many ethnic groups of the Soviet Union, long-simmering disputes flared up once the empire collapsed. The many conflicts Georgia has faced since it regained its independence in 1991 are representative: It fought unsuccessful wars in the early 1990s to keep the break-away regions of Abkhazia and South Ossetia, both of whose populations were heavily non-Georgian, under its control. In August 2008, when Georgia attempted to reassert its sovereignty over South Ossetia after Russian provocation, it was quickly repulsed by a massive invasion from Russia that resulted in hundreds of fatalities and billions of dollars of damage.</a:t>
            </a:r>
          </a:p>
        </p:txBody>
      </p:sp>
      <p:pic>
        <p:nvPicPr>
          <p:cNvPr id="393" name="KNB29M09.jpeg" descr="KNB29M09.jpg"/>
          <p:cNvPicPr/>
          <p:nvPr/>
        </p:nvPicPr>
        <p:blipFill>
          <a:blip r:embed="rId3">
            <a:extLst/>
          </a:blip>
          <a:stretch>
            <a:fillRect/>
          </a:stretch>
        </p:blipFill>
        <p:spPr>
          <a:xfrm>
            <a:off x="1066800" y="0"/>
            <a:ext cx="7620000" cy="6400800"/>
          </a:xfrm>
          <a:prstGeom prst="rect">
            <a:avLst/>
          </a:prstGeom>
          <a:ln w="12700">
            <a:miter lim="400000"/>
          </a:ln>
        </p:spPr>
      </p:pic>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President Harry Truman greets Secretary of State George Marshall returning from Europe. Truman and Marshall were the architects of American foreign policy during the early years of the Cold War.</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Hulton Archive Photos/Getty Images, Inc.</a:t>
            </a:r>
          </a:p>
        </p:txBody>
      </p:sp>
      <p:pic>
        <p:nvPicPr>
          <p:cNvPr id="144" name="AAAHLKW0.jpeg" descr="AAAHLKW0.jpg"/>
          <p:cNvPicPr/>
          <p:nvPr/>
        </p:nvPicPr>
        <p:blipFill>
          <a:blip r:embed="rId3">
            <a:extLst/>
          </a:blip>
          <a:stretch>
            <a:fillRect/>
          </a:stretch>
        </p:blipFill>
        <p:spPr>
          <a:xfrm>
            <a:off x="685800" y="255587"/>
            <a:ext cx="8477250" cy="5840413"/>
          </a:xfrm>
          <a:prstGeom prst="rect">
            <a:avLst/>
          </a:prstGeom>
          <a:ln w="12700">
            <a:miter lim="400000"/>
          </a:ln>
        </p:spPr>
      </p:pic>
    </p:spTree>
  </p:cSld>
  <p:clrMapOvr>
    <a:masterClrMapping/>
  </p:clrMapOvr>
  <p:transition spd="med" advClick="1"/>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7" name="Shape 39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Yeltsin Decade</a:t>
            </a:r>
          </a:p>
        </p:txBody>
      </p:sp>
      <p:sp>
        <p:nvSpPr>
          <p:cNvPr id="398" name="Shape 39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274319" indent="-274319">
              <a:lnSpc>
                <a:spcPct val="90000"/>
              </a:lnSpc>
              <a:spcBef>
                <a:spcPts val="500"/>
              </a:spcBef>
              <a:buBlip>
                <a:blip r:embed="rId2"/>
              </a:buBlip>
              <a:defRPr sz="1800"/>
            </a:pPr>
            <a:r>
              <a:rPr sz="2400"/>
              <a:t>Yeltsin’s troubled reign</a:t>
            </a:r>
            <a:endParaRPr sz="2200"/>
          </a:p>
          <a:p>
            <a:pPr lvl="1" marL="698988" indent="-241788">
              <a:lnSpc>
                <a:spcPct val="90000"/>
              </a:lnSpc>
              <a:spcBef>
                <a:spcPts val="500"/>
              </a:spcBef>
              <a:buBlip>
                <a:blip r:embed="rId3"/>
              </a:buBlip>
              <a:defRPr sz="1800"/>
            </a:pPr>
            <a:r>
              <a:rPr sz="2200"/>
              <a:t>Yeltsin, supported by the West, puts down Parliament protest that attempts to overthrow him</a:t>
            </a:r>
            <a:endParaRPr sz="2200"/>
          </a:p>
          <a:p>
            <a:pPr lvl="1" marL="698988" indent="-241788">
              <a:lnSpc>
                <a:spcPct val="90000"/>
              </a:lnSpc>
              <a:spcBef>
                <a:spcPts val="500"/>
              </a:spcBef>
              <a:buBlip>
                <a:blip r:embed="rId3"/>
              </a:buBlip>
              <a:defRPr sz="1800"/>
            </a:pPr>
            <a:r>
              <a:rPr sz="2200"/>
              <a:t>New Parliament and constitution voted on in 1993</a:t>
            </a:r>
            <a:endParaRPr sz="2200"/>
          </a:p>
          <a:p>
            <a:pPr lvl="1" marL="698988" indent="-241788">
              <a:lnSpc>
                <a:spcPct val="90000"/>
              </a:lnSpc>
              <a:spcBef>
                <a:spcPts val="500"/>
              </a:spcBef>
              <a:buBlip>
                <a:blip r:embed="rId3"/>
              </a:buBlip>
              <a:defRPr sz="1800"/>
            </a:pPr>
            <a:r>
              <a:rPr sz="2200"/>
              <a:t>Russia at war with Islamic province of Chechnya to this day</a:t>
            </a:r>
            <a:endParaRPr sz="2200"/>
          </a:p>
          <a:p>
            <a:pPr lvl="1" marL="698988" indent="-241788">
              <a:lnSpc>
                <a:spcPct val="90000"/>
              </a:lnSpc>
              <a:spcBef>
                <a:spcPts val="500"/>
              </a:spcBef>
              <a:buBlip>
                <a:blip r:embed="rId3"/>
              </a:buBlip>
              <a:defRPr sz="1800"/>
            </a:pPr>
            <a:r>
              <a:rPr sz="2200"/>
              <a:t>Economic downturn due to corruption by the “oligarchs,” defaults on international debts, and political assassinations</a:t>
            </a:r>
            <a:endParaRPr sz="2200"/>
          </a:p>
          <a:p>
            <a:pPr lvl="1" marL="698988" indent="-241788">
              <a:lnSpc>
                <a:spcPct val="90000"/>
              </a:lnSpc>
              <a:spcBef>
                <a:spcPts val="500"/>
              </a:spcBef>
              <a:buBlip>
                <a:blip r:embed="rId3"/>
              </a:buBlip>
              <a:defRPr sz="1800"/>
            </a:pPr>
            <a:r>
              <a:rPr sz="2200"/>
              <a:t>Yeltsin resigns in 1998 and is replaced by </a:t>
            </a:r>
            <a:r>
              <a:rPr sz="2200">
                <a:latin typeface="Verdana Bold"/>
                <a:ea typeface="Verdana Bold"/>
                <a:cs typeface="Verdana Bold"/>
                <a:sym typeface="Verdana Bold"/>
              </a:rPr>
              <a:t>Vladimir Putin</a:t>
            </a:r>
          </a:p>
        </p:txBody>
      </p:sp>
    </p:spTree>
  </p:cSld>
  <p:clrMapOvr>
    <a:masterClrMapping/>
  </p:clrMapOvr>
  <p:transition spd="med" advClick="1"/>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 name="Shape 400"/>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Times New Roman (Headings)"/>
                <a:ea typeface="Times New Roman (Headings)"/>
                <a:cs typeface="Times New Roman (Headings)"/>
                <a:sym typeface="Times New Roman (Headings)"/>
              </a:rPr>
              <a:t>A Chechen fighter points his rifle at the head of a Russian prisoner of war outside the Chechen capital Grozny in August 1996.</a:t>
            </a:r>
            <a:br>
              <a:rPr sz="1100">
                <a:solidFill>
                  <a:srgbClr val="482400"/>
                </a:solidFill>
                <a:latin typeface="Times New Roman (Headings)"/>
                <a:ea typeface="Times New Roman (Headings)"/>
                <a:cs typeface="Times New Roman (Headings)"/>
                <a:sym typeface="Times New Roman (Headings)"/>
              </a:rPr>
            </a:br>
            <a:r>
              <a:rPr sz="1100">
                <a:solidFill>
                  <a:srgbClr val="482400"/>
                </a:solidFill>
                <a:latin typeface="Times New Roman (Headings)"/>
                <a:ea typeface="Times New Roman (Headings)"/>
                <a:cs typeface="Times New Roman (Headings)"/>
                <a:sym typeface="Times New Roman (Headings)"/>
              </a:rPr>
              <a:t>Mindaugas Kulbis/AP Wide World Photos</a:t>
            </a:r>
          </a:p>
        </p:txBody>
      </p:sp>
      <p:pic>
        <p:nvPicPr>
          <p:cNvPr id="401" name="AABTSGA0.jpeg" descr="AABTSGA0.jpg"/>
          <p:cNvPicPr/>
          <p:nvPr/>
        </p:nvPicPr>
        <p:blipFill>
          <a:blip r:embed="rId3">
            <a:extLst/>
          </a:blip>
          <a:stretch>
            <a:fillRect/>
          </a:stretch>
        </p:blipFill>
        <p:spPr>
          <a:xfrm>
            <a:off x="727075" y="0"/>
            <a:ext cx="8340725" cy="6400800"/>
          </a:xfrm>
          <a:prstGeom prst="rect">
            <a:avLst/>
          </a:prstGeom>
          <a:ln w="12700">
            <a:miter lim="400000"/>
          </a:ln>
        </p:spPr>
      </p:pic>
    </p:spTree>
  </p:cSld>
  <p:clrMapOvr>
    <a:masterClrMapping/>
  </p:clrMapOvr>
  <p:transition spd="med" advClick="1"/>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5" name="Shape 40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Civil War and the </a:t>
            </a:r>
            <a:br>
              <a:rPr sz="4000">
                <a:solidFill>
                  <a:srgbClr val="482400"/>
                </a:solidFill>
              </a:rPr>
            </a:br>
            <a:r>
              <a:rPr sz="4000">
                <a:solidFill>
                  <a:srgbClr val="482400"/>
                </a:solidFill>
              </a:rPr>
              <a:t>Collapse of Yugoslavia</a:t>
            </a:r>
          </a:p>
        </p:txBody>
      </p:sp>
      <p:sp>
        <p:nvSpPr>
          <p:cNvPr id="406" name="Shape 40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Yugoslav leader </a:t>
            </a:r>
            <a:r>
              <a:rPr sz="2910">
                <a:latin typeface="Verdana Bold"/>
                <a:ea typeface="Verdana Bold"/>
                <a:cs typeface="Verdana Bold"/>
                <a:sym typeface="Verdana Bold"/>
              </a:rPr>
              <a:t>Tito </a:t>
            </a:r>
            <a:r>
              <a:rPr sz="2910"/>
              <a:t>keeps the many different ethnic and national groups under control – his death eventually leads the country into chaos and civil war</a:t>
            </a:r>
            <a:endParaRPr sz="2910"/>
          </a:p>
          <a:p>
            <a:pPr lvl="0" marL="332613" indent="-332613" defTabSz="886968">
              <a:spcBef>
                <a:spcPts val="600"/>
              </a:spcBef>
              <a:buBlip>
                <a:blip r:embed="rId2"/>
              </a:buBlip>
              <a:defRPr sz="1800"/>
            </a:pPr>
            <a:r>
              <a:rPr sz="2910"/>
              <a:t>Nationalist leaders </a:t>
            </a:r>
            <a:r>
              <a:rPr sz="2910">
                <a:latin typeface="Verdana Bold"/>
                <a:ea typeface="Verdana Bold"/>
                <a:cs typeface="Verdana Bold"/>
                <a:sym typeface="Verdana Bold"/>
              </a:rPr>
              <a:t>Slobodan Milosevic </a:t>
            </a:r>
            <a:r>
              <a:rPr sz="2910"/>
              <a:t>in Serbia and </a:t>
            </a:r>
            <a:r>
              <a:rPr sz="2910">
                <a:latin typeface="Verdana Bold"/>
                <a:ea typeface="Verdana Bold"/>
                <a:cs typeface="Verdana Bold"/>
                <a:sym typeface="Verdana Bold"/>
              </a:rPr>
              <a:t>Franjo Tudjman </a:t>
            </a:r>
            <a:r>
              <a:rPr sz="2910"/>
              <a:t>in Croatia gain authority</a:t>
            </a:r>
            <a:endParaRPr sz="2910"/>
          </a:p>
          <a:p>
            <a:pPr lvl="0" marL="332613" indent="-332613" defTabSz="886968">
              <a:spcBef>
                <a:spcPts val="600"/>
              </a:spcBef>
              <a:buBlip>
                <a:blip r:embed="rId2"/>
              </a:buBlip>
              <a:defRPr sz="1800"/>
            </a:pPr>
            <a:r>
              <a:rPr sz="2910"/>
              <a:t>1991 – Slovenia and Croatia declare independence from Yugoslavia</a:t>
            </a:r>
          </a:p>
        </p:txBody>
      </p:sp>
    </p:spTree>
  </p:cSld>
  <p:clrMapOvr>
    <a:masterClrMapping/>
  </p:clrMapOvr>
  <p:transition spd="med" advClick="1"/>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8" name="Shape 40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Civil War and the </a:t>
            </a:r>
            <a:br>
              <a:rPr sz="4000">
                <a:solidFill>
                  <a:srgbClr val="482400"/>
                </a:solidFill>
              </a:rPr>
            </a:br>
            <a:r>
              <a:rPr sz="4000">
                <a:solidFill>
                  <a:srgbClr val="482400"/>
                </a:solidFill>
              </a:rPr>
              <a:t>Collapse of Yugoslavia (cont.)</a:t>
            </a:r>
          </a:p>
        </p:txBody>
      </p:sp>
      <p:sp>
        <p:nvSpPr>
          <p:cNvPr id="409" name="Shape 40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Civil war erupts in 1992 between Serbs and Croatians </a:t>
            </a:r>
            <a:endParaRPr sz="3000"/>
          </a:p>
          <a:p>
            <a:pPr lvl="1" marL="742950" indent="-285750">
              <a:spcBef>
                <a:spcPts val="600"/>
              </a:spcBef>
              <a:buBlip>
                <a:blip r:embed="rId3"/>
              </a:buBlip>
              <a:defRPr sz="1800"/>
            </a:pPr>
            <a:r>
              <a:rPr sz="2600"/>
              <a:t>Serbia accuses Croatia of fascism, while Croatia accuses Serbia of being a Stalinist regime</a:t>
            </a:r>
            <a:endParaRPr sz="2600"/>
          </a:p>
          <a:p>
            <a:pPr lvl="1" marL="742950" indent="-285750">
              <a:spcBef>
                <a:spcPts val="600"/>
              </a:spcBef>
              <a:buBlip>
                <a:blip r:embed="rId3"/>
              </a:buBlip>
              <a:defRPr sz="1800"/>
            </a:pPr>
            <a:r>
              <a:rPr sz="2600"/>
              <a:t>Both forces attempt to divide Bosnia-Herzegovina</a:t>
            </a:r>
            <a:endParaRPr sz="2600"/>
          </a:p>
          <a:p>
            <a:pPr lvl="1" marL="742950" indent="-285750">
              <a:spcBef>
                <a:spcPts val="600"/>
              </a:spcBef>
              <a:buBlip>
                <a:blip r:embed="rId3"/>
              </a:buBlip>
              <a:defRPr sz="1800"/>
            </a:pPr>
            <a:r>
              <a:rPr sz="2600"/>
              <a:t>Muslims in Bosnia are caught in the middle and are subject to “</a:t>
            </a:r>
            <a:r>
              <a:rPr sz="2600">
                <a:latin typeface="Verdana Bold"/>
                <a:ea typeface="Verdana Bold"/>
                <a:cs typeface="Verdana Bold"/>
                <a:sym typeface="Verdana Bold"/>
              </a:rPr>
              <a:t>ethnic cleansing</a:t>
            </a:r>
            <a:r>
              <a:rPr sz="2600"/>
              <a:t>” by the Serbs</a:t>
            </a:r>
          </a:p>
        </p:txBody>
      </p:sp>
    </p:spTree>
  </p:cSld>
  <p:clrMapOvr>
    <a:masterClrMapping/>
  </p:clrMapOvr>
  <p:transition spd="med" advClick="1"/>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1" name="Shape 41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Civil War and the </a:t>
            </a:r>
            <a:br>
              <a:rPr sz="4000">
                <a:solidFill>
                  <a:srgbClr val="482400"/>
                </a:solidFill>
              </a:rPr>
            </a:br>
            <a:r>
              <a:rPr sz="4000">
                <a:solidFill>
                  <a:srgbClr val="482400"/>
                </a:solidFill>
              </a:rPr>
              <a:t>Collapse of Yugoslavia (cont.)</a:t>
            </a:r>
          </a:p>
        </p:txBody>
      </p:sp>
      <p:sp>
        <p:nvSpPr>
          <p:cNvPr id="412" name="Shape 41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NATO, led by the United States, engages in strategic bombing of Serbia to remove the Serbs from Sarajevo</a:t>
            </a:r>
            <a:endParaRPr sz="3000"/>
          </a:p>
          <a:p>
            <a:pPr lvl="0">
              <a:buBlip>
                <a:blip r:embed="rId2"/>
              </a:buBlip>
              <a:defRPr sz="1800"/>
            </a:pPr>
            <a:r>
              <a:rPr sz="3000"/>
              <a:t>1995 – peace agreement signed in 1995 in Dayton, Ohio</a:t>
            </a:r>
          </a:p>
        </p:txBody>
      </p:sp>
    </p:spTree>
  </p:cSld>
  <p:clrMapOvr>
    <a:masterClrMapping/>
  </p:clrMapOvr>
  <p:transition spd="med" advClick="1"/>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4" name="Shape 41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Civil War and the </a:t>
            </a:r>
            <a:br>
              <a:rPr sz="4000">
                <a:solidFill>
                  <a:srgbClr val="482400"/>
                </a:solidFill>
              </a:rPr>
            </a:br>
            <a:r>
              <a:rPr sz="4000">
                <a:solidFill>
                  <a:srgbClr val="482400"/>
                </a:solidFill>
              </a:rPr>
              <a:t>Collapse of Yugoslavia (cont.)</a:t>
            </a:r>
          </a:p>
        </p:txBody>
      </p:sp>
      <p:sp>
        <p:nvSpPr>
          <p:cNvPr id="415" name="Shape 41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Serbs again force NATO into action by attacking Albanians in Kosovo in 1999</a:t>
            </a:r>
            <a:endParaRPr sz="3000"/>
          </a:p>
          <a:p>
            <a:pPr lvl="1" marL="742950" indent="-285750">
              <a:spcBef>
                <a:spcPts val="600"/>
              </a:spcBef>
              <a:buBlip>
                <a:blip r:embed="rId3"/>
              </a:buBlip>
              <a:defRPr sz="1800"/>
            </a:pPr>
            <a:r>
              <a:rPr sz="2600"/>
              <a:t>An air campaign – the largest since World War II – is sent to protect the ethnic Albanians</a:t>
            </a:r>
            <a:endParaRPr sz="2600"/>
          </a:p>
          <a:p>
            <a:pPr lvl="1" marL="742950" indent="-285750">
              <a:spcBef>
                <a:spcPts val="600"/>
              </a:spcBef>
              <a:buBlip>
                <a:blip r:embed="rId3"/>
              </a:buBlip>
              <a:defRPr sz="1800"/>
            </a:pPr>
            <a:r>
              <a:rPr sz="2600"/>
              <a:t>2000 – revolution overthrows Milosevic</a:t>
            </a:r>
          </a:p>
        </p:txBody>
      </p:sp>
    </p:spTree>
  </p:cSld>
  <p:clrMapOvr>
    <a:masterClrMapping/>
  </p:clrMapOvr>
  <p:transition spd="med" advClick="1"/>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7" name="Shape 41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Destruction of Sarajevo. An elderly parishioner walks through the ruins of St. Mary’s Roman Catholic Church in Sarajevo. The church was destroyed by Serb shelling in May 1992.</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Reuters/CORBIS/Bettmann</a:t>
            </a:r>
          </a:p>
        </p:txBody>
      </p:sp>
      <p:pic>
        <p:nvPicPr>
          <p:cNvPr id="418" name="AAACNRM0.jpeg" descr="AAACNRM0.jpg"/>
          <p:cNvPicPr/>
          <p:nvPr/>
        </p:nvPicPr>
        <p:blipFill>
          <a:blip r:embed="rId3">
            <a:extLst/>
          </a:blip>
          <a:stretch>
            <a:fillRect/>
          </a:stretch>
        </p:blipFill>
        <p:spPr>
          <a:xfrm>
            <a:off x="685800" y="65087"/>
            <a:ext cx="8477250" cy="6335713"/>
          </a:xfrm>
          <a:prstGeom prst="rect">
            <a:avLst/>
          </a:prstGeom>
          <a:ln w="12700">
            <a:miter lim="400000"/>
          </a:ln>
        </p:spPr>
      </p:pic>
    </p:spTree>
  </p:cSld>
  <p:clrMapOvr>
    <a:masterClrMapping/>
  </p:clrMapOvr>
  <p:transition spd="med" advClick="1"/>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2" name="Shape 42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Putin and the Resurgence of Russia</a:t>
            </a:r>
          </a:p>
        </p:txBody>
      </p:sp>
      <p:sp>
        <p:nvSpPr>
          <p:cNvPr id="423" name="Shape 42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271576" indent="-271576" defTabSz="905255">
              <a:spcBef>
                <a:spcPts val="500"/>
              </a:spcBef>
              <a:buBlip>
                <a:blip r:embed="rId2"/>
              </a:buBlip>
              <a:defRPr sz="1800"/>
            </a:pPr>
            <a:r>
              <a:rPr sz="2376"/>
              <a:t>Putin becomes president of the Russian Federation in 2000</a:t>
            </a:r>
            <a:endParaRPr sz="2376"/>
          </a:p>
          <a:p>
            <a:pPr lvl="0" marL="271576" indent="-271576" defTabSz="905255">
              <a:spcBef>
                <a:spcPts val="500"/>
              </a:spcBef>
              <a:buBlip>
                <a:blip r:embed="rId2"/>
              </a:buBlip>
              <a:defRPr sz="1800"/>
            </a:pPr>
            <a:r>
              <a:rPr sz="2376"/>
              <a:t>Revives war in Chechnya</a:t>
            </a:r>
            <a:endParaRPr sz="2376"/>
          </a:p>
          <a:p>
            <a:pPr lvl="0" marL="271576" indent="-271576" defTabSz="905255">
              <a:spcBef>
                <a:spcPts val="500"/>
              </a:spcBef>
              <a:buBlip>
                <a:blip r:embed="rId2"/>
              </a:buBlip>
              <a:defRPr sz="1800"/>
            </a:pPr>
            <a:r>
              <a:rPr sz="2376"/>
              <a:t>Central government dominates economic and political life</a:t>
            </a:r>
            <a:endParaRPr sz="2376"/>
          </a:p>
          <a:p>
            <a:pPr lvl="0" marL="271576" indent="-271576" defTabSz="905255">
              <a:spcBef>
                <a:spcPts val="500"/>
              </a:spcBef>
              <a:buBlip>
                <a:blip r:embed="rId2"/>
              </a:buBlip>
              <a:defRPr sz="1800"/>
            </a:pPr>
            <a:r>
              <a:rPr sz="2376"/>
              <a:t>Putin uses economic recovery to reassert Russia’s position as a major power</a:t>
            </a:r>
            <a:endParaRPr sz="2376"/>
          </a:p>
          <a:p>
            <a:pPr lvl="0" marL="271576" indent="-271576" defTabSz="905255">
              <a:spcBef>
                <a:spcPts val="500"/>
              </a:spcBef>
              <a:buBlip>
                <a:blip r:embed="rId2"/>
              </a:buBlip>
              <a:defRPr sz="1800"/>
            </a:pPr>
            <a:r>
              <a:rPr sz="2376"/>
              <a:t>August 2008 invasion of Georgia epitomizes new Russian aggressiveness</a:t>
            </a:r>
            <a:endParaRPr sz="2376"/>
          </a:p>
          <a:p>
            <a:pPr lvl="0" marL="271576" indent="-271576" defTabSz="905255">
              <a:spcBef>
                <a:spcPts val="500"/>
              </a:spcBef>
              <a:buBlip>
                <a:blip r:embed="rId2"/>
              </a:buBlip>
              <a:defRPr sz="1800"/>
            </a:pPr>
            <a:r>
              <a:rPr sz="2376"/>
              <a:t>The worldwide financial crisis threatens Russian economic stability and the plans of its leaders</a:t>
            </a:r>
          </a:p>
        </p:txBody>
      </p:sp>
    </p:spTree>
  </p:cSld>
  <p:clrMapOvr>
    <a:masterClrMapping/>
  </p:clrMapOvr>
  <p:transition spd="med" advClick="1"/>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5" name="Shape 425"/>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The aftermath of an attack by a Russian warplane on an apartment block in Gori, Georgia, during the conflict in South Ossetia in August 2008. Here a Georgian man cradles the body of a relative killed during the bombing, which killed at least five people.</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 Gleb Garanich/Reuters/America LLC</a:t>
            </a:r>
          </a:p>
        </p:txBody>
      </p:sp>
      <p:pic>
        <p:nvPicPr>
          <p:cNvPr id="426" name="AAIHVLH0.jpeg" descr="AAIHVLH0.jpg"/>
          <p:cNvPicPr/>
          <p:nvPr/>
        </p:nvPicPr>
        <p:blipFill>
          <a:blip r:embed="rId3">
            <a:extLst/>
          </a:blip>
          <a:stretch>
            <a:fillRect/>
          </a:stretch>
        </p:blipFill>
        <p:spPr>
          <a:xfrm>
            <a:off x="685800" y="249237"/>
            <a:ext cx="8477250" cy="5922963"/>
          </a:xfrm>
          <a:prstGeom prst="rect">
            <a:avLst/>
          </a:prstGeom>
          <a:ln w="12700">
            <a:miter lim="400000"/>
          </a:ln>
        </p:spPr>
      </p:pic>
    </p:spTree>
  </p:cSld>
  <p:clrMapOvr>
    <a:masterClrMapping/>
  </p:clrMapOvr>
  <p:transition spd="med" advClick="1"/>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0" name="Shape 43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Arab Nationalism</a:t>
            </a:r>
          </a:p>
        </p:txBody>
      </p:sp>
      <p:sp>
        <p:nvSpPr>
          <p:cNvPr id="431" name="Shape 43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Radical Islamism rose in reaction to secular Arab nationalism of the 1920s and 1930s</a:t>
            </a:r>
            <a:endParaRPr sz="3000"/>
          </a:p>
          <a:p>
            <a:pPr lvl="0">
              <a:buBlip>
                <a:blip r:embed="rId2"/>
              </a:buBlip>
              <a:defRPr sz="1800"/>
            </a:pPr>
            <a:r>
              <a:rPr sz="3000"/>
              <a:t>Radical Islamists reject Western ideals and culture</a:t>
            </a:r>
            <a:endParaRPr sz="3000"/>
          </a:p>
          <a:p>
            <a:pPr lvl="0">
              <a:buBlip>
                <a:blip r:embed="rId2"/>
              </a:buBlip>
              <a:defRPr sz="1800"/>
            </a:pPr>
            <a:r>
              <a:rPr sz="3000"/>
              <a:t>Middle Eastern Arab countries become rich because of oil</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Communists in Eastern Europe</a:t>
            </a:r>
          </a:p>
        </p:txBody>
      </p:sp>
      <p:sp>
        <p:nvSpPr>
          <p:cNvPr id="149" name="Shape 14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Stalin formed </a:t>
            </a:r>
            <a:r>
              <a:rPr sz="3000">
                <a:latin typeface="Verdana Bold"/>
                <a:ea typeface="Verdana Bold"/>
                <a:cs typeface="Verdana Bold"/>
                <a:sym typeface="Verdana Bold"/>
              </a:rPr>
              <a:t>Cominform </a:t>
            </a:r>
            <a:r>
              <a:rPr sz="3000"/>
              <a:t>among international communist parties in the effort to spread communism around the globe </a:t>
            </a:r>
            <a:endParaRPr sz="3000"/>
          </a:p>
          <a:p>
            <a:pPr lvl="0">
              <a:buBlip>
                <a:blip r:embed="rId2"/>
              </a:buBlip>
              <a:defRPr sz="1800"/>
            </a:pPr>
            <a:r>
              <a:rPr sz="3000"/>
              <a:t>After the Soviets expelled the democratic government in Czechoslovakia, it was clear that there would not be multiparty political systems in Eastern Europe</a:t>
            </a:r>
          </a:p>
        </p:txBody>
      </p:sp>
    </p:spTree>
  </p:cSld>
  <p:clrMapOvr>
    <a:masterClrMapping/>
  </p:clrMapOvr>
  <p:transition spd="med" advClick="1"/>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3" name="Shape 43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Arab Nationalism (cont.)</a:t>
            </a:r>
          </a:p>
        </p:txBody>
      </p:sp>
      <p:sp>
        <p:nvSpPr>
          <p:cNvPr id="434" name="Shape 43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Saudi royal family turns education over to a rigorist form of Islam known as </a:t>
            </a:r>
            <a:r>
              <a:rPr sz="3000">
                <a:latin typeface="Verdana Bold"/>
                <a:ea typeface="Verdana Bold"/>
                <a:cs typeface="Verdana Bold"/>
                <a:sym typeface="Verdana Bold"/>
              </a:rPr>
              <a:t>Wahhabism</a:t>
            </a:r>
            <a:r>
              <a:rPr sz="3000"/>
              <a:t>, while modernizing its infrastructure</a:t>
            </a:r>
            <a:endParaRPr sz="3000"/>
          </a:p>
          <a:p>
            <a:pPr lvl="0">
              <a:buBlip>
                <a:blip r:embed="rId2"/>
              </a:buBlip>
              <a:defRPr sz="1800"/>
            </a:pPr>
            <a:r>
              <a:rPr sz="3000"/>
              <a:t>Egypt pitted Islamic groups against one another</a:t>
            </a:r>
            <a:endParaRPr sz="3000"/>
          </a:p>
          <a:p>
            <a:pPr lvl="0">
              <a:buBlip>
                <a:blip r:embed="rId2"/>
              </a:buBlip>
              <a:defRPr sz="1800"/>
            </a:pPr>
            <a:r>
              <a:rPr sz="3000"/>
              <a:t>Poor Arabs remain poor while religious leaders remained hostile to the Soviet Union</a:t>
            </a:r>
          </a:p>
        </p:txBody>
      </p:sp>
    </p:spTree>
  </p:cSld>
  <p:clrMapOvr>
    <a:masterClrMapping/>
  </p:clrMapOvr>
  <p:transition spd="med" advClick="1"/>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6" name="Shape 436"/>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a:latin typeface="Verdana Bold"/>
                <a:ea typeface="Verdana Bold"/>
                <a:cs typeface="Verdana Bold"/>
                <a:sym typeface="Verdana Bold"/>
              </a:defRPr>
            </a:lvl1pPr>
          </a:lstStyle>
          <a:p>
            <a:pPr lvl="0">
              <a:defRPr sz="1800">
                <a:solidFill>
                  <a:srgbClr val="000000"/>
                </a:solidFill>
              </a:defRPr>
            </a:pPr>
            <a:r>
              <a:rPr sz="4000">
                <a:solidFill>
                  <a:srgbClr val="482400"/>
                </a:solidFill>
              </a:rPr>
              <a:t>The Iranian Revolution of 1979</a:t>
            </a:r>
          </a:p>
        </p:txBody>
      </p:sp>
      <p:sp>
        <p:nvSpPr>
          <p:cNvPr id="437" name="Shape 43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00837" indent="-300837" defTabSz="859536">
              <a:lnSpc>
                <a:spcPct val="90000"/>
              </a:lnSpc>
              <a:spcBef>
                <a:spcPts val="600"/>
              </a:spcBef>
              <a:buBlip>
                <a:blip r:embed="rId2"/>
              </a:buBlip>
              <a:defRPr sz="1800"/>
            </a:pPr>
            <a:r>
              <a:rPr sz="2632"/>
              <a:t>Led by </a:t>
            </a:r>
            <a:r>
              <a:rPr sz="2632">
                <a:latin typeface="Verdana Bold"/>
                <a:ea typeface="Verdana Bold"/>
                <a:cs typeface="Verdana Bold"/>
                <a:sym typeface="Verdana Bold"/>
              </a:rPr>
              <a:t>Ayatollah Ruhollah Khomeini</a:t>
            </a:r>
            <a:r>
              <a:rPr sz="2632"/>
              <a:t>, revolutionary leaders overthrow a modern, but repressive, government supported by the United States and turn Iran into a </a:t>
            </a:r>
            <a:r>
              <a:rPr sz="2632">
                <a:latin typeface="Verdana Bold"/>
                <a:ea typeface="Verdana Bold"/>
                <a:cs typeface="Verdana Bold"/>
                <a:sym typeface="Verdana Bold"/>
              </a:rPr>
              <a:t>theocracy</a:t>
            </a:r>
            <a:r>
              <a:rPr sz="2632"/>
              <a:t>, a government controlled by religion</a:t>
            </a:r>
            <a:endParaRPr sz="2632"/>
          </a:p>
          <a:p>
            <a:pPr lvl="0" marL="300837" indent="-300837" defTabSz="859536">
              <a:lnSpc>
                <a:spcPct val="90000"/>
              </a:lnSpc>
              <a:spcBef>
                <a:spcPts val="600"/>
              </a:spcBef>
              <a:buBlip>
                <a:blip r:embed="rId2"/>
              </a:buBlip>
              <a:defRPr sz="1800"/>
            </a:pPr>
            <a:r>
              <a:rPr sz="2632"/>
              <a:t>Revolution embodied Islamic fundamentalism or Muslim reformism</a:t>
            </a:r>
            <a:endParaRPr sz="2632"/>
          </a:p>
          <a:p>
            <a:pPr lvl="0" marL="300837" indent="-300837" defTabSz="859536">
              <a:lnSpc>
                <a:spcPct val="90000"/>
              </a:lnSpc>
              <a:spcBef>
                <a:spcPts val="600"/>
              </a:spcBef>
              <a:buBlip>
                <a:blip r:embed="rId2"/>
              </a:buBlip>
              <a:defRPr sz="1800"/>
            </a:pPr>
            <a:r>
              <a:rPr sz="2632"/>
              <a:t>Iran considered the United States to be “The Great Satan” and opposed the state of Israel on religious and nationalist grounds</a:t>
            </a:r>
          </a:p>
        </p:txBody>
      </p:sp>
    </p:spTree>
  </p:cSld>
  <p:clrMapOvr>
    <a:masterClrMapping/>
  </p:clrMapOvr>
  <p:transition spd="med" advClick="1"/>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9" name="Shape 43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Afghanistan and Radical Islamism</a:t>
            </a:r>
          </a:p>
        </p:txBody>
      </p:sp>
      <p:sp>
        <p:nvSpPr>
          <p:cNvPr id="440" name="Shape 44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The Taliban </a:t>
            </a:r>
            <a:r>
              <a:rPr sz="3000"/>
              <a:t>– rigorist Muslims who impose Muslim law through the strict regimentation of women, public executions, floggings, and mutilations for a variety of criminal, religious, or moral offenses</a:t>
            </a:r>
            <a:endParaRPr sz="3000"/>
          </a:p>
          <a:p>
            <a:pPr lvl="0">
              <a:buBlip>
                <a:blip r:embed="rId2"/>
              </a:buBlip>
              <a:defRPr sz="1800"/>
            </a:pPr>
            <a:r>
              <a:rPr sz="3000">
                <a:latin typeface="Verdana Bold"/>
                <a:ea typeface="Verdana Bold"/>
                <a:cs typeface="Verdana Bold"/>
                <a:sym typeface="Verdana Bold"/>
              </a:rPr>
              <a:t>Al Qaeda </a:t>
            </a:r>
            <a:r>
              <a:rPr sz="3000"/>
              <a:t>– groups of Muslim terrorists supported by the Taliban</a:t>
            </a:r>
          </a:p>
        </p:txBody>
      </p:sp>
    </p:spTree>
  </p:cSld>
  <p:clrMapOvr>
    <a:masterClrMapping/>
  </p:clrMapOvr>
  <p:transition spd="med" advClick="1"/>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2" name="Shape 44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Afghanistan and Radical Islamism (cont.)</a:t>
            </a:r>
          </a:p>
        </p:txBody>
      </p:sp>
      <p:sp>
        <p:nvSpPr>
          <p:cNvPr id="443" name="Shape 44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Ideology came from Pakistan, which taught </a:t>
            </a:r>
            <a:r>
              <a:rPr i="1" sz="3000"/>
              <a:t>madrasas </a:t>
            </a:r>
            <a:r>
              <a:rPr sz="3000"/>
              <a:t>– the rejection of liberal and secular views, intolerance towards non-Muslims, repudiation of Western culture, and hostility and hatred toward the United States and Israel</a:t>
            </a:r>
          </a:p>
        </p:txBody>
      </p:sp>
    </p:spTree>
  </p:cSld>
  <p:clrMapOvr>
    <a:masterClrMapping/>
  </p:clrMapOvr>
  <p:transition spd="med" advClick="1"/>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5" name="Shape 445"/>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Times New Roman (Headings)"/>
                <a:ea typeface="Times New Roman (Headings)"/>
                <a:cs typeface="Times New Roman (Headings)"/>
                <a:sym typeface="Times New Roman (Headings)"/>
              </a:rPr>
              <a:t>Taliban fighters brandish their weapons in the main bazaar of Kandahar, Afghanistan, in late 2001.</a:t>
            </a:r>
            <a:br>
              <a:rPr sz="1100">
                <a:latin typeface="Times New Roman (Headings)"/>
                <a:ea typeface="Times New Roman (Headings)"/>
                <a:cs typeface="Times New Roman (Headings)"/>
                <a:sym typeface="Times New Roman (Headings)"/>
              </a:rPr>
            </a:br>
            <a:r>
              <a:rPr sz="1100">
                <a:latin typeface="Times New Roman (Headings)"/>
                <a:ea typeface="Times New Roman (Headings)"/>
                <a:cs typeface="Times New Roman (Headings)"/>
                <a:sym typeface="Times New Roman (Headings)"/>
              </a:rPr>
              <a:t>Reuters/Mian Kursheed</a:t>
            </a:r>
          </a:p>
        </p:txBody>
      </p:sp>
      <p:pic>
        <p:nvPicPr>
          <p:cNvPr id="446" name="RTXKVVV.jpeg" descr="RTXKVVV.jpg"/>
          <p:cNvPicPr/>
          <p:nvPr/>
        </p:nvPicPr>
        <p:blipFill>
          <a:blip r:embed="rId3">
            <a:extLst/>
          </a:blip>
          <a:stretch>
            <a:fillRect/>
          </a:stretch>
        </p:blipFill>
        <p:spPr>
          <a:xfrm>
            <a:off x="685800" y="203200"/>
            <a:ext cx="8477250" cy="6045200"/>
          </a:xfrm>
          <a:prstGeom prst="rect">
            <a:avLst/>
          </a:prstGeom>
          <a:ln w="12700">
            <a:miter lim="400000"/>
          </a:ln>
        </p:spPr>
      </p:pic>
    </p:spTree>
  </p:cSld>
  <p:clrMapOvr>
    <a:masterClrMapping/>
  </p:clrMapOvr>
  <p:transition spd="med" advClick="1"/>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0" name="Shape 45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Jihad Against the United States</a:t>
            </a:r>
          </a:p>
        </p:txBody>
      </p:sp>
      <p:sp>
        <p:nvSpPr>
          <p:cNvPr id="451" name="Shape 45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Arabs redirect their </a:t>
            </a:r>
            <a:r>
              <a:rPr sz="3000">
                <a:latin typeface="Verdana Bold"/>
                <a:ea typeface="Verdana Bold"/>
                <a:cs typeface="Verdana Bold"/>
                <a:sym typeface="Verdana Bold"/>
              </a:rPr>
              <a:t>jihad </a:t>
            </a:r>
            <a:r>
              <a:rPr sz="3000"/>
              <a:t>(religious war) from the Soviet Union to the United States, especially after the Persian Gulf War of 1991</a:t>
            </a:r>
            <a:endParaRPr sz="3000"/>
          </a:p>
          <a:p>
            <a:pPr lvl="1" marL="742950" indent="-285750">
              <a:spcBef>
                <a:spcPts val="600"/>
              </a:spcBef>
              <a:buBlip>
                <a:blip r:embed="rId3"/>
              </a:buBlip>
              <a:defRPr sz="1800"/>
            </a:pPr>
            <a:r>
              <a:rPr sz="2600"/>
              <a:t>The United States drives Iraq under </a:t>
            </a:r>
            <a:r>
              <a:rPr sz="2600">
                <a:latin typeface="Verdana Bold"/>
                <a:ea typeface="Verdana Bold"/>
                <a:cs typeface="Verdana Bold"/>
                <a:sym typeface="Verdana Bold"/>
              </a:rPr>
              <a:t>Saddam Hussein </a:t>
            </a:r>
            <a:r>
              <a:rPr sz="2600"/>
              <a:t>out of Kuwait with the support of conservative Arab governments such as Saudi Arabia</a:t>
            </a:r>
          </a:p>
        </p:txBody>
      </p:sp>
    </p:spTree>
  </p:cSld>
  <p:clrMapOvr>
    <a:masterClrMapping/>
  </p:clrMapOvr>
  <p:transition spd="med" advClick="1"/>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3" name="Shape 45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Jihad Against the United States (cont.)</a:t>
            </a:r>
          </a:p>
        </p:txBody>
      </p:sp>
      <p:sp>
        <p:nvSpPr>
          <p:cNvPr id="454" name="Shape 45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Arabs redirect their </a:t>
            </a:r>
            <a:r>
              <a:rPr sz="3000">
                <a:latin typeface="Verdana Bold"/>
                <a:ea typeface="Verdana Bold"/>
                <a:cs typeface="Verdana Bold"/>
                <a:sym typeface="Verdana Bold"/>
              </a:rPr>
              <a:t>jihad </a:t>
            </a:r>
            <a:r>
              <a:rPr sz="3000"/>
              <a:t>(religious war) from the Soviet Union to the United States, especially after the Persian Gulf War of 1991</a:t>
            </a:r>
            <a:endParaRPr sz="3000"/>
          </a:p>
          <a:p>
            <a:pPr lvl="1" marL="742950" indent="-285750">
              <a:spcBef>
                <a:spcPts val="600"/>
              </a:spcBef>
              <a:buBlip>
                <a:blip r:embed="rId3"/>
              </a:buBlip>
              <a:defRPr sz="1800"/>
            </a:pPr>
            <a:r>
              <a:rPr sz="2600"/>
              <a:t>Islamic extremist leader </a:t>
            </a:r>
            <a:r>
              <a:rPr sz="2600">
                <a:latin typeface="Verdana Bold"/>
                <a:ea typeface="Verdana Bold"/>
                <a:cs typeface="Verdana Bold"/>
                <a:sym typeface="Verdana Bold"/>
              </a:rPr>
              <a:t>Osama Bin Laden </a:t>
            </a:r>
            <a:r>
              <a:rPr sz="2600"/>
              <a:t>is horrified that the United States is allowed to have their military in Saudi Arabia, home of Islam’s two holiest cities, Mecca and Medina</a:t>
            </a:r>
          </a:p>
        </p:txBody>
      </p:sp>
    </p:spTree>
  </p:cSld>
  <p:clrMapOvr>
    <a:masterClrMapping/>
  </p:clrMapOvr>
  <p:transition spd="med" advClick="1"/>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6" name="Shape 45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Jihad Against the United States (cont.)</a:t>
            </a:r>
          </a:p>
        </p:txBody>
      </p:sp>
      <p:sp>
        <p:nvSpPr>
          <p:cNvPr id="457" name="Shape 45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5754" indent="-325754" defTabSz="868680">
              <a:spcBef>
                <a:spcPts val="600"/>
              </a:spcBef>
              <a:buBlip>
                <a:blip r:embed="rId2"/>
              </a:buBlip>
              <a:defRPr sz="1800"/>
            </a:pPr>
            <a:r>
              <a:rPr sz="2850"/>
              <a:t>Terrorist attacks on United States</a:t>
            </a:r>
            <a:endParaRPr sz="2850"/>
          </a:p>
          <a:p>
            <a:pPr lvl="1" marL="705802" indent="-271462" defTabSz="868680">
              <a:spcBef>
                <a:spcPts val="500"/>
              </a:spcBef>
              <a:buBlip>
                <a:blip r:embed="rId3"/>
              </a:buBlip>
              <a:defRPr sz="1800"/>
            </a:pPr>
            <a:r>
              <a:rPr sz="2470"/>
              <a:t>World Trade Center Bombing – 1993</a:t>
            </a:r>
            <a:endParaRPr sz="2470"/>
          </a:p>
          <a:p>
            <a:pPr lvl="1" marL="705802" indent="-271462" defTabSz="868680">
              <a:spcBef>
                <a:spcPts val="500"/>
              </a:spcBef>
              <a:buBlip>
                <a:blip r:embed="rId3"/>
              </a:buBlip>
              <a:defRPr sz="1800"/>
            </a:pPr>
            <a:r>
              <a:rPr sz="2470"/>
              <a:t>U.S. army barracks bombed in Saudi Arabia – 1996</a:t>
            </a:r>
            <a:endParaRPr sz="2470"/>
          </a:p>
          <a:p>
            <a:pPr lvl="1" marL="705802" indent="-271462" defTabSz="868680">
              <a:spcBef>
                <a:spcPts val="500"/>
              </a:spcBef>
              <a:buBlip>
                <a:blip r:embed="rId3"/>
              </a:buBlip>
              <a:defRPr sz="1800"/>
            </a:pPr>
            <a:r>
              <a:rPr sz="2470"/>
              <a:t>U.S. embassies in East Africa bombed – 1998</a:t>
            </a:r>
            <a:endParaRPr sz="2470"/>
          </a:p>
          <a:p>
            <a:pPr lvl="1" marL="705802" indent="-271462" defTabSz="868680">
              <a:spcBef>
                <a:spcPts val="500"/>
              </a:spcBef>
              <a:buBlip>
                <a:blip r:embed="rId3"/>
              </a:buBlip>
              <a:defRPr sz="1800"/>
            </a:pPr>
            <a:r>
              <a:rPr sz="2470"/>
              <a:t>Attack on the ship USS Cole in Yemen – 2000</a:t>
            </a:r>
            <a:endParaRPr sz="2470"/>
          </a:p>
          <a:p>
            <a:pPr lvl="1" marL="705802" indent="-271462" defTabSz="868680">
              <a:spcBef>
                <a:spcPts val="500"/>
              </a:spcBef>
              <a:buBlip>
                <a:blip r:embed="rId3"/>
              </a:buBlip>
              <a:defRPr sz="1800"/>
            </a:pPr>
            <a:r>
              <a:rPr sz="2470">
                <a:latin typeface="Verdana Bold"/>
                <a:ea typeface="Verdana Bold"/>
                <a:cs typeface="Verdana Bold"/>
                <a:sym typeface="Verdana Bold"/>
              </a:rPr>
              <a:t>9/11/2001 </a:t>
            </a:r>
            <a:r>
              <a:rPr sz="2470"/>
              <a:t>– attacks in New York City, Washington D.C., and Pennsylvania leave more than 3,000 dead</a:t>
            </a:r>
          </a:p>
        </p:txBody>
      </p:sp>
    </p:spTree>
  </p:cSld>
  <p:clrMapOvr>
    <a:masterClrMapping/>
  </p:clrMapOvr>
  <p:transition spd="med" advClick="1"/>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9" name="Shape 45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9/11 Response </a:t>
            </a:r>
            <a:br>
              <a:rPr sz="4000">
                <a:solidFill>
                  <a:srgbClr val="482400"/>
                </a:solidFill>
              </a:rPr>
            </a:br>
            <a:r>
              <a:rPr sz="4000">
                <a:solidFill>
                  <a:srgbClr val="482400"/>
                </a:solidFill>
              </a:rPr>
              <a:t>and War in Iraq</a:t>
            </a:r>
          </a:p>
        </p:txBody>
      </p:sp>
      <p:sp>
        <p:nvSpPr>
          <p:cNvPr id="460" name="Shape 46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U.S. </a:t>
            </a:r>
            <a:r>
              <a:rPr sz="3000">
                <a:latin typeface="Verdana Bold"/>
                <a:ea typeface="Verdana Bold"/>
                <a:cs typeface="Verdana Bold"/>
                <a:sym typeface="Verdana Bold"/>
              </a:rPr>
              <a:t>President George W. Bush </a:t>
            </a:r>
            <a:r>
              <a:rPr sz="3000"/>
              <a:t>responds to 9/11 by attacking the Taliban in Afghanistan; Taliban defeated but Al Qaeda and Bin Laden in hiding and intact</a:t>
            </a:r>
          </a:p>
        </p:txBody>
      </p:sp>
    </p:spTree>
  </p:cSld>
  <p:clrMapOvr>
    <a:masterClrMapping/>
  </p:clrMapOvr>
  <p:transition spd="med" advClick="1"/>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2" name="Shape 46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9/11 Response </a:t>
            </a:r>
            <a:br>
              <a:rPr sz="4000">
                <a:solidFill>
                  <a:srgbClr val="482400"/>
                </a:solidFill>
              </a:rPr>
            </a:br>
            <a:r>
              <a:rPr sz="4000">
                <a:solidFill>
                  <a:srgbClr val="482400"/>
                </a:solidFill>
              </a:rPr>
              <a:t>and War in Iraq (cont.)</a:t>
            </a:r>
          </a:p>
        </p:txBody>
      </p:sp>
      <p:sp>
        <p:nvSpPr>
          <p:cNvPr id="463" name="Shape 46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Bush preemptively attacks Iraq, citing dangers to the United States; sparks controversy at home and abroad</a:t>
            </a:r>
            <a:endParaRPr sz="3000"/>
          </a:p>
          <a:p>
            <a:pPr lvl="1" marL="742950" indent="-285750">
              <a:spcBef>
                <a:spcPts val="600"/>
              </a:spcBef>
              <a:buBlip>
                <a:blip r:embed="rId3"/>
              </a:buBlip>
              <a:defRPr sz="1800"/>
            </a:pPr>
            <a:r>
              <a:rPr sz="2600"/>
              <a:t>United States and Great Britain, with token support of fifty other nations, invade Iraq in March 2003</a:t>
            </a:r>
            <a:endParaRPr sz="2600"/>
          </a:p>
          <a:p>
            <a:pPr lvl="1" marL="742950" indent="-285750">
              <a:spcBef>
                <a:spcPts val="600"/>
              </a:spcBef>
              <a:buBlip>
                <a:blip r:embed="rId3"/>
              </a:buBlip>
              <a:defRPr sz="1800"/>
            </a:pPr>
            <a:r>
              <a:rPr sz="2600"/>
              <a:t>Iraqi government collapses and Saddam Hussein is eventually captured</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