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lvl="0"/>
          </a:p>
        </p:txBody>
      </p:sp>
      <p:sp>
        <p:nvSpPr>
          <p:cNvPr id="117" name="Shape 11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lvl="0"/>
          </a:p>
        </p:txBody>
      </p:sp>
      <p:sp>
        <p:nvSpPr>
          <p:cNvPr id="125" name="Shape 125"/>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The Renaissance celebrated human beauty and dignity. Here the Flemish painter Rogier van der Weyden (1400–1464) portrays an ordinary woman more perfectly on canvas than she could ever have appeared in life.</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Rogier van der Weyden (Netherlandish, 1399.1400–1464), “Portrait of a Lady.” 1460. .370 × .270 (14 × 10 ); framed: .609 × .533 × .114 (24 × 21 × 4 ). Photo: Bob Grove. Andrew W. Mellon Collection. Photograph © Board of Trustees, National Gallery of Art, Washington, D.C.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lvl="0"/>
          </a:p>
        </p:txBody>
      </p:sp>
      <p:sp>
        <p:nvSpPr>
          <p:cNvPr id="431" name="Shape 43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Lucas Cranach the Elder, </a:t>
            </a:r>
            <a:r>
              <a:rPr i="1" sz="1200">
                <a:latin typeface="Arial"/>
                <a:ea typeface="Arial"/>
                <a:cs typeface="Arial"/>
                <a:sym typeface="Arial"/>
              </a:rPr>
              <a:t>Adam and Eve</a:t>
            </a:r>
            <a:r>
              <a:rPr sz="1200">
                <a:latin typeface="Arial"/>
                <a:ea typeface="Arial"/>
                <a:cs typeface="Arial"/>
                <a:sym typeface="Arial"/>
              </a:rPr>
              <a:t>, 1513–1515. Compare Lucas Cranach, the Elder’s rendering of Adam and Eve with the nude body depicted in Leonardo’s </a:t>
            </a:r>
            <a:r>
              <a:rPr i="1" sz="1200">
                <a:latin typeface="Arial"/>
                <a:ea typeface="Arial"/>
                <a:cs typeface="Arial"/>
                <a:sym typeface="Arial"/>
              </a:rPr>
              <a:t>Vitruvian Man </a:t>
            </a:r>
            <a:r>
              <a:rPr sz="1200">
                <a:latin typeface="Arial"/>
                <a:ea typeface="Arial"/>
                <a:cs typeface="Arial"/>
                <a:sym typeface="Arial"/>
              </a:rPr>
              <a:t>(see page 297). Which of these images is truer to real life?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INTERFOTO/Alamy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lvl="0"/>
          </a:p>
        </p:txBody>
      </p:sp>
      <p:sp>
        <p:nvSpPr>
          <p:cNvPr id="436" name="Shape 43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printing press made possible the diffusion of Renaissance learning, but no book stimulated thought more at this time than did the Bible. With Gutenberg’s publication of a printed Bible in 1454, scholars gained access to a dependable, standardized text, so Scripture could be discussed and debated as never before.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Reproduced by permission of The Huntington Library, San Marino, California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lvl="0"/>
          </a:p>
        </p:txBody>
      </p:sp>
      <p:sp>
        <p:nvSpPr>
          <p:cNvPr id="456" name="Shape 45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10–2 </a:t>
            </a:r>
            <a:r>
              <a:rPr sz="1200">
                <a:latin typeface="Arial Bold"/>
                <a:ea typeface="Arial Bold"/>
                <a:cs typeface="Arial Bold"/>
                <a:sym typeface="Arial Bold"/>
              </a:rPr>
              <a:t>EUROPEAN VOYAGES OF DISCOVERY AND THE COLONIAL CLAIMS OF SPAIN AND PORTUGAL IN THE FIFTEENTH AND SIXTEENTH CENTURIES</a:t>
            </a:r>
            <a:r>
              <a:rPr sz="1200">
                <a:latin typeface="Arial"/>
                <a:ea typeface="Arial"/>
                <a:cs typeface="Arial"/>
                <a:sym typeface="Arial"/>
              </a:rPr>
              <a:t> The map dramatizes Europe’s global expansion in the fifteenth and sixteenth centuries.</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lvl="0"/>
          </a:p>
        </p:txBody>
      </p:sp>
      <p:sp>
        <p:nvSpPr>
          <p:cNvPr id="461" name="Shape 46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What Columbus knew of the world in 1492 was contained in a map by Nuremberg geographer Martin Behaim, creator of the first spherical globe of the earth. Departing the Canary Islands, Columbus expected his first major landfall to be Japan. When he landed at San Salvador, he thought he was on the outer island of Japan. Thus, when he arrived in Cuba, he thought he was in Japan.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Mary Evans Picture Library/Alamy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lvl="0"/>
          </a:p>
        </p:txBody>
      </p:sp>
      <p:sp>
        <p:nvSpPr>
          <p:cNvPr id="472" name="Shape 472"/>
          <p:cNvSpPr/>
          <p:nvPr>
            <p:ph type="body" sz="quarter" idx="1"/>
          </p:nvPr>
        </p:nvSpPr>
        <p:spPr>
          <a:prstGeom prst="rect">
            <a:avLst/>
          </a:prstGeom>
        </p:spPr>
        <p:txBody>
          <a:bodyPr/>
          <a:lstStyle/>
          <a:p>
            <a:pPr lvl="0">
              <a:lnSpc>
                <a:spcPct val="80000"/>
              </a:lnSpc>
              <a:defRPr sz="1800"/>
            </a:pPr>
            <a:r>
              <a:rPr sz="900">
                <a:latin typeface="Arial"/>
                <a:ea typeface="Arial"/>
                <a:cs typeface="Arial"/>
                <a:sym typeface="Arial"/>
              </a:rPr>
              <a:t>Armored Spanish soldiers, under the command of Pedro de Alvarado (d. 1541) and bearing crossbows, engage unprotected and crudely armed Aztecs, who are nonetheless portrayed as larger than life by Spanish artist Diego Duran (sixteenth century).</a:t>
            </a:r>
            <a:endParaRPr sz="900">
              <a:latin typeface="Calibri"/>
              <a:ea typeface="Calibri"/>
              <a:cs typeface="Calibri"/>
              <a:sym typeface="Calibri"/>
            </a:endParaRPr>
          </a:p>
          <a:p>
            <a:pPr lvl="0">
              <a:lnSpc>
                <a:spcPct val="80000"/>
              </a:lnSpc>
              <a:defRPr sz="1800"/>
            </a:pPr>
            <a:r>
              <a:rPr sz="900">
                <a:latin typeface="Arial"/>
                <a:ea typeface="Arial"/>
                <a:cs typeface="Arial"/>
                <a:sym typeface="Arial"/>
              </a:rPr>
              <a:t>Codex Duran: Pedro de Alvarado (c. 1485–1541), companion-at-arms of Hernando Cortés (1845–1547) besieged by Aztec warriors (vellum) by Diego Duran (16th century), Codex Duran, Historia De Las Indias (16th century). Biblioteca Nacional, Madrid, Spain. The Bridgeman Art Library International Ltd.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lvl="0"/>
          </a:p>
        </p:txBody>
      </p:sp>
      <p:sp>
        <p:nvSpPr>
          <p:cNvPr id="156" name="Shape 15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10–1 </a:t>
            </a:r>
            <a:r>
              <a:rPr sz="1200">
                <a:latin typeface="Arial Bold"/>
                <a:ea typeface="Arial Bold"/>
                <a:cs typeface="Arial Bold"/>
                <a:sym typeface="Arial Bold"/>
              </a:rPr>
              <a:t>RENAISSANCE ITALY</a:t>
            </a:r>
            <a:r>
              <a:rPr sz="1200">
                <a:latin typeface="Arial"/>
                <a:ea typeface="Arial"/>
                <a:cs typeface="Arial"/>
                <a:sym typeface="Arial"/>
              </a:rPr>
              <a:t> The city-states of Renaissance Italy were self-contained principalities whose internal strife was monitored by their despots and whose external aggression was long successfully controlled by treaty.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lvl="0"/>
          </a:p>
        </p:txBody>
      </p:sp>
      <p:sp>
        <p:nvSpPr>
          <p:cNvPr id="161" name="Shape 16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Florentine women doing needlework, spinning, and weaving. These activities took up much of a woman’s time and contributed to the elegance of dress for which Florentine men and women were famed.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Palazzo Schifanoia, Ferrara. Alinari/Art Resource, NY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lvl="0"/>
          </a:p>
        </p:txBody>
      </p:sp>
      <p:sp>
        <p:nvSpPr>
          <p:cNvPr id="176" name="Shape 176"/>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A wealthy man oversees apple picking at harvest time in a fifteenth-century French orchard. In the town below, individual house gardens can be seen. Protective fences, made of woven sticks, keep out predatory animals. In the right foreground, a boar can be seen overturning an apple barrel.</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The British Library</a:t>
            </a:r>
            <a:endParaRPr sz="11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lvl="0"/>
          </a:p>
        </p:txBody>
      </p:sp>
      <p:sp>
        <p:nvSpPr>
          <p:cNvPr id="181" name="Shape 18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Christine de Pisan, who has the modern reputation of being the first European feminist, presents her internationally famous book </a:t>
            </a:r>
            <a:r>
              <a:rPr i="1" sz="1200">
                <a:latin typeface="Arial"/>
                <a:ea typeface="Arial"/>
                <a:cs typeface="Arial"/>
                <a:sym typeface="Arial"/>
              </a:rPr>
              <a:t>The Treasure of the City of Ladies</a:t>
            </a:r>
            <a:r>
              <a:rPr sz="1200">
                <a:latin typeface="Arial"/>
                <a:ea typeface="Arial"/>
                <a:cs typeface="Arial"/>
                <a:sym typeface="Arial"/>
              </a:rPr>
              <a:t>, also known as </a:t>
            </a:r>
            <a:r>
              <a:rPr i="1" sz="1200">
                <a:latin typeface="Arial"/>
                <a:ea typeface="Arial"/>
                <a:cs typeface="Arial"/>
                <a:sym typeface="Arial"/>
              </a:rPr>
              <a:t>The Book of Three Virtues</a:t>
            </a:r>
            <a:r>
              <a:rPr sz="1200">
                <a:latin typeface="Arial"/>
                <a:ea typeface="Arial"/>
                <a:cs typeface="Arial"/>
                <a:sym typeface="Arial"/>
              </a:rPr>
              <a:t>, to Isabella of Bavaria amid her ladies in waiting.</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Philip de Bay/Historical Picture Archive/Corbis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lvl="0"/>
          </a:p>
        </p:txBody>
      </p:sp>
      <p:sp>
        <p:nvSpPr>
          <p:cNvPr id="258" name="Shape 258"/>
          <p:cNvSpPr/>
          <p:nvPr>
            <p:ph type="body" sz="quarter" idx="1"/>
          </p:nvPr>
        </p:nvSpPr>
        <p:spPr>
          <a:prstGeom prst="rect">
            <a:avLst/>
          </a:prstGeom>
        </p:spPr>
        <p:txBody>
          <a:bodyPr/>
          <a:lstStyle/>
          <a:p>
            <a:pPr lvl="0">
              <a:lnSpc>
                <a:spcPct val="100000"/>
              </a:lnSpc>
              <a:defRPr sz="1800"/>
            </a:pPr>
            <a:r>
              <a:rPr sz="1100">
                <a:latin typeface="Arial Bold"/>
                <a:ea typeface="Arial Bold"/>
                <a:cs typeface="Arial Bold"/>
                <a:sym typeface="Arial Bold"/>
              </a:rPr>
              <a:t>Leonardo Plots the Perfect Man </a:t>
            </a:r>
            <a:r>
              <a:rPr sz="1100">
                <a:latin typeface="Arial"/>
                <a:ea typeface="Arial"/>
                <a:cs typeface="Arial"/>
                <a:sym typeface="Arial"/>
              </a:rPr>
              <a:t>Vitruvian Man by Leonardo da Vinci, c. 1490. The name “Vitruvian” is taken from that of a first-century c.e. Roman architect and engineer, Marcus Pollio Vitruvius, who used squares and circles to demonstrate the human body’s symmetry and proportionality. Vitruvius’ commentary reads counter-clockwise in three paragraphs that highlight Leonardo’s scientific portrayal.</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CORBIS/Bettmann</a:t>
            </a:r>
            <a:endParaRPr sz="11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lvl="0"/>
          </a:p>
        </p:txBody>
      </p:sp>
      <p:sp>
        <p:nvSpPr>
          <p:cNvPr id="264" name="Shape 264"/>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Albrecht Dürer (1471–1528). </a:t>
            </a:r>
            <a:r>
              <a:rPr i="1" sz="1100">
                <a:latin typeface="Arial"/>
                <a:ea typeface="Arial"/>
                <a:cs typeface="Arial"/>
                <a:sym typeface="Arial"/>
              </a:rPr>
              <a:t>Self-portrait at Age 28 with Fur Coat</a:t>
            </a:r>
            <a:r>
              <a:rPr sz="1100">
                <a:latin typeface="Arial"/>
                <a:ea typeface="Arial"/>
                <a:cs typeface="Arial"/>
                <a:sym typeface="Arial"/>
              </a:rPr>
              <a:t>. 1500</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Oil on wood, 67 × 49 cm. Alte Pinakothek, Munich, Germany. Photograph © Scala/Art Resource, NY</a:t>
            </a:r>
            <a:endParaRPr sz="11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lvl="0"/>
          </a:p>
        </p:txBody>
      </p:sp>
      <p:sp>
        <p:nvSpPr>
          <p:cNvPr id="270" name="Shape 270"/>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Combining the painterly qualities of all the Renaissance masters, Raphael created scenes of tender beauty and subjects sublime in both flesh and spirit.</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Musee du Louvre, Paris/Giraudon, Paris/SuperStock</a:t>
            </a:r>
            <a:endParaRPr sz="11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lvl="0"/>
          </a:p>
        </p:txBody>
      </p:sp>
      <p:sp>
        <p:nvSpPr>
          <p:cNvPr id="282" name="Shape 282"/>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This portrait of Katharina, by Albrecht Dürer, provides evidence of African slavery in Europe during the sixteenth century. Katharina was in the service of one João Bradao, a Portuguese economic minister living in Antwerp, then the financial center of Europe. Dürer became friends with Bradao during his stay in the Low Countries in the winter of 1520–1521.</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Albrecht Dürer (1471–1528), </a:t>
            </a:r>
            <a:r>
              <a:rPr i="1" sz="1200">
                <a:latin typeface="Arial"/>
                <a:ea typeface="Arial"/>
                <a:cs typeface="Arial"/>
                <a:sym typeface="Arial"/>
              </a:rPr>
              <a:t>Portrait of the Moorish Woman Katharina</a:t>
            </a:r>
            <a:r>
              <a:rPr sz="1200">
                <a:latin typeface="Arial"/>
                <a:ea typeface="Arial"/>
                <a:cs typeface="Arial"/>
                <a:sym typeface="Arial"/>
              </a:rPr>
              <a:t>. Drawing. Uffizi Florence, Italy. Photograph © Foto Marburg/Art Resource, NY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93" name="Shape 93"/>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4" name="Shape 9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5" name="Shape 9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7"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8" name="Shape 98"/>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9"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0"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1" name="Shape 101"/>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2" name="Shape 102"/>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3" name="Shape 103"/>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4" name="Shape 10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5" name="Shape 10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7"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8" name="Shape 108"/>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9"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10"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1" name="Shape 111"/>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2" name="Shape 112"/>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3" name="Shape 113"/>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4" name="Shape 11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5" name="Shape 11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9975" y="1524000"/>
            <a:ext cx="7769225"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hyperlink" Target="http://www.history.ucsb.edu/faculty/lansing/classes/hist4b/materials/Week7.pdf" TargetMode="Externa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nvSpPr>
        <p:spPr>
          <a:xfrm>
            <a:off x="914400" y="4191000"/>
            <a:ext cx="7924800" cy="15230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10</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Renaissance and Discovery</a:t>
            </a:r>
          </a:p>
        </p:txBody>
      </p:sp>
      <p:pic>
        <p:nvPicPr>
          <p:cNvPr id="120"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50" name="Shape 1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Despotism</a:t>
            </a:r>
          </a:p>
        </p:txBody>
      </p:sp>
      <p:sp>
        <p:nvSpPr>
          <p:cNvPr id="151" name="Shape 151"/>
          <p:cNvSpPr/>
          <p:nvPr/>
        </p:nvSpPr>
        <p:spPr>
          <a:xfrm>
            <a:off x="908243" y="1205230"/>
            <a:ext cx="7933096" cy="5984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Known as podesta, a despot’s sole purpose was to maintain law &amp; order</a:t>
            </a:r>
            <a:endParaRPr sz="2400"/>
          </a:p>
          <a:p>
            <a:pPr lvl="0">
              <a:defRPr sz="1800"/>
            </a:pPr>
            <a:endParaRPr sz="2400"/>
          </a:p>
          <a:p>
            <a:pPr lvl="0">
              <a:defRPr sz="1800"/>
            </a:pPr>
            <a:r>
              <a:rPr sz="2400"/>
              <a:t>Essentially a hired strongman to prevent internal </a:t>
            </a:r>
            <a:endParaRPr sz="2400"/>
          </a:p>
          <a:p>
            <a:pPr lvl="0">
              <a:defRPr sz="1800"/>
            </a:pPr>
            <a:r>
              <a:rPr sz="2400"/>
              <a:t>social conflict</a:t>
            </a:r>
            <a:endParaRPr sz="2400"/>
          </a:p>
          <a:p>
            <a:pPr lvl="0">
              <a:defRPr sz="1800"/>
            </a:pPr>
            <a:endParaRPr sz="2400"/>
          </a:p>
          <a:p>
            <a:pPr lvl="0">
              <a:defRPr sz="1800"/>
            </a:pPr>
            <a:r>
              <a:rPr sz="2400"/>
              <a:t>had executive, military, &amp; judicial authority</a:t>
            </a:r>
            <a:endParaRPr sz="2400"/>
          </a:p>
          <a:p>
            <a:pPr lvl="0">
              <a:defRPr sz="1800"/>
            </a:pPr>
            <a:endParaRPr sz="2400"/>
          </a:p>
          <a:p>
            <a:pPr lvl="0">
              <a:defRPr sz="1800"/>
            </a:pPr>
            <a:r>
              <a:rPr sz="2400"/>
              <a:t>mandate was to continue the normal flow of </a:t>
            </a:r>
            <a:endParaRPr sz="2400"/>
          </a:p>
          <a:p>
            <a:pPr lvl="0">
              <a:defRPr sz="1800"/>
            </a:pPr>
            <a:r>
              <a:rPr sz="2400"/>
              <a:t>business activity</a:t>
            </a:r>
            <a:endParaRPr sz="2400"/>
          </a:p>
          <a:p>
            <a:pPr lvl="0">
              <a:defRPr sz="1800"/>
            </a:pPr>
            <a:endParaRPr sz="2400"/>
          </a:p>
          <a:p>
            <a:pPr lvl="0">
              <a:defRPr sz="1800"/>
            </a:pPr>
            <a:r>
              <a:rPr sz="2400"/>
              <a:t>accomplished this through mercenary armies </a:t>
            </a:r>
            <a:endParaRPr sz="2400"/>
          </a:p>
          <a:p>
            <a:pPr lvl="0">
              <a:defRPr sz="1800"/>
            </a:pPr>
            <a:r>
              <a:rPr sz="2400"/>
              <a:t>obtained through military brokers known as </a:t>
            </a:r>
            <a:endParaRPr sz="2400"/>
          </a:p>
          <a:p>
            <a:pPr lvl="0">
              <a:defRPr sz="1800"/>
            </a:pPr>
            <a:r>
              <a:rPr sz="2400"/>
              <a:t>condottieri</a:t>
            </a:r>
            <a:endParaRPr sz="2400"/>
          </a:p>
          <a:p>
            <a:pPr lvl="0">
              <a:defRPr sz="1800"/>
            </a:pPr>
            <a:endParaRPr sz="2400"/>
          </a:p>
          <a:p>
            <a:pPr lvl="0">
              <a:defRPr sz="1800"/>
            </a:pPr>
            <a:r>
              <a:rPr sz="2400"/>
              <a:t> </a:t>
            </a:r>
          </a:p>
        </p:txBody>
      </p:sp>
    </p:spTree>
  </p:cSld>
  <p:clrMapOvr>
    <a:masterClrMapping/>
  </p:clrMapOvr>
  <p:transitio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latin typeface="Arial"/>
                <a:ea typeface="Arial"/>
                <a:cs typeface="Arial"/>
                <a:sym typeface="Arial"/>
              </a:rPr>
              <a:t>What Columbus knew of the world in 1492 was contained in a map by Nuremberg geographer Martin Behaim, creator of the first spherical globe of the earth. Departing the Canary Islands, Columbus expected his first major landfall to be Japan. When he landed at San Salvador, he thought he was on the outer island of Japan. Thus, when he arrived in Cuba, he thought he was in Japan.</a:t>
            </a:r>
            <a:br>
              <a:rPr sz="935">
                <a:latin typeface="Arial"/>
                <a:ea typeface="Arial"/>
                <a:cs typeface="Arial"/>
                <a:sym typeface="Arial"/>
              </a:rPr>
            </a:br>
            <a:r>
              <a:rPr sz="935">
                <a:latin typeface="Arial"/>
                <a:ea typeface="Arial"/>
                <a:cs typeface="Arial"/>
                <a:sym typeface="Arial"/>
              </a:rPr>
              <a:t>© Mary Evans Picture Library/Alamy</a:t>
            </a:r>
          </a:p>
        </p:txBody>
      </p:sp>
      <p:pic>
        <p:nvPicPr>
          <p:cNvPr id="459" name="A66YX4.jpeg" descr="A66YX4.jpg"/>
          <p:cNvPicPr/>
          <p:nvPr/>
        </p:nvPicPr>
        <p:blipFill>
          <a:blip r:embed="rId3">
            <a:extLst/>
          </a:blip>
          <a:stretch>
            <a:fillRect/>
          </a:stretch>
        </p:blipFill>
        <p:spPr>
          <a:xfrm>
            <a:off x="666750" y="914400"/>
            <a:ext cx="8477250" cy="4803775"/>
          </a:xfrm>
          <a:prstGeom prst="rect">
            <a:avLst/>
          </a:prstGeom>
          <a:ln w="12700">
            <a:miter lim="400000"/>
          </a:ln>
        </p:spPr>
      </p:pic>
    </p:spTree>
  </p:cSld>
  <p:clrMapOvr>
    <a:masterClrMapping/>
  </p:clrMapOvr>
  <p:transitio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Shape 46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Spanish Empire </a:t>
            </a:r>
            <a:br>
              <a:rPr sz="4000">
                <a:solidFill>
                  <a:srgbClr val="482400"/>
                </a:solidFill>
              </a:rPr>
            </a:br>
            <a:r>
              <a:rPr sz="4000">
                <a:solidFill>
                  <a:srgbClr val="482400"/>
                </a:solidFill>
              </a:rPr>
              <a:t>in the New World</a:t>
            </a:r>
          </a:p>
        </p:txBody>
      </p:sp>
      <p:sp>
        <p:nvSpPr>
          <p:cNvPr id="464" name="Shape 46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The </a:t>
            </a:r>
            <a:r>
              <a:rPr sz="3000">
                <a:latin typeface="Verdana Bold"/>
                <a:ea typeface="Verdana Bold"/>
                <a:cs typeface="Verdana Bold"/>
                <a:sym typeface="Verdana Bold"/>
              </a:rPr>
              <a:t>Aztecs</a:t>
            </a:r>
            <a:r>
              <a:rPr sz="3000"/>
              <a:t> of Mexico – group of Native Americans who ruled all of central Mexico</a:t>
            </a:r>
            <a:endParaRPr sz="3000"/>
          </a:p>
          <a:p>
            <a:pPr lvl="1" marL="742950" indent="-285750">
              <a:spcBef>
                <a:spcPts val="600"/>
              </a:spcBef>
              <a:buBlip>
                <a:blip r:embed="rId3"/>
              </a:buBlip>
              <a:defRPr sz="1800"/>
            </a:pPr>
            <a:r>
              <a:rPr sz="2600"/>
              <a:t>Believed in human sacrifice</a:t>
            </a:r>
            <a:endParaRPr sz="2600"/>
          </a:p>
          <a:p>
            <a:pPr lvl="1" marL="742950" indent="-285750">
              <a:spcBef>
                <a:spcPts val="600"/>
              </a:spcBef>
              <a:buBlip>
                <a:blip r:embed="rId3"/>
              </a:buBlip>
              <a:defRPr sz="1800"/>
            </a:pPr>
            <a:r>
              <a:rPr sz="2600">
                <a:latin typeface="Verdana Bold"/>
                <a:ea typeface="Verdana Bold"/>
                <a:cs typeface="Verdana Bold"/>
                <a:sym typeface="Verdana Bold"/>
              </a:rPr>
              <a:t>Hernan Cortes </a:t>
            </a:r>
            <a:r>
              <a:rPr sz="2600"/>
              <a:t>– Spanish conqueror of the Aztecs – at first attempted to make peace with the Aztecs, then was defeated by the Aztecs, and then eventually turned around and conquered them</a:t>
            </a:r>
            <a:endParaRPr sz="2600"/>
          </a:p>
          <a:p>
            <a:pPr lvl="1" marL="742950" indent="-285750">
              <a:spcBef>
                <a:spcPts val="600"/>
              </a:spcBef>
              <a:buBlip>
                <a:blip r:embed="rId3"/>
              </a:buBlip>
              <a:defRPr sz="1800"/>
            </a:pPr>
            <a:r>
              <a:rPr sz="2600"/>
              <a:t>Aztec leader </a:t>
            </a:r>
            <a:r>
              <a:rPr sz="2600">
                <a:latin typeface="Verdana Bold"/>
                <a:ea typeface="Verdana Bold"/>
                <a:cs typeface="Verdana Bold"/>
                <a:sym typeface="Verdana Bold"/>
              </a:rPr>
              <a:t>Moctezuma</a:t>
            </a:r>
            <a:r>
              <a:rPr sz="2600"/>
              <a:t> was killed</a:t>
            </a:r>
          </a:p>
        </p:txBody>
      </p:sp>
    </p:spTree>
  </p:cSld>
  <p:clrMapOvr>
    <a:masterClrMapping/>
  </p:clrMapOvr>
  <p:transitio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Spanish Empire </a:t>
            </a:r>
            <a:br>
              <a:rPr sz="4000">
                <a:solidFill>
                  <a:srgbClr val="482400"/>
                </a:solidFill>
              </a:rPr>
            </a:br>
            <a:r>
              <a:rPr sz="4000">
                <a:solidFill>
                  <a:srgbClr val="482400"/>
                </a:solidFill>
              </a:rPr>
              <a:t>in the New World (cont.)</a:t>
            </a:r>
          </a:p>
        </p:txBody>
      </p:sp>
      <p:sp>
        <p:nvSpPr>
          <p:cNvPr id="467" name="Shape 46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The </a:t>
            </a:r>
            <a:r>
              <a:rPr sz="3000">
                <a:latin typeface="Verdana Bold"/>
                <a:ea typeface="Verdana Bold"/>
                <a:cs typeface="Verdana Bold"/>
                <a:sym typeface="Verdana Bold"/>
              </a:rPr>
              <a:t>Incas</a:t>
            </a:r>
            <a:r>
              <a:rPr sz="3000"/>
              <a:t> of Peru – large Native American empire in Western South America conquered by </a:t>
            </a:r>
            <a:r>
              <a:rPr sz="3000">
                <a:latin typeface="Verdana Bold"/>
                <a:ea typeface="Verdana Bold"/>
                <a:cs typeface="Verdana Bold"/>
                <a:sym typeface="Verdana Bold"/>
              </a:rPr>
              <a:t>Francisco Pizarro </a:t>
            </a:r>
            <a:r>
              <a:rPr sz="3000"/>
              <a:t>who executed their leader </a:t>
            </a:r>
            <a:r>
              <a:rPr sz="3000">
                <a:latin typeface="Verdana Bold"/>
                <a:ea typeface="Verdana Bold"/>
                <a:cs typeface="Verdana Bold"/>
                <a:sym typeface="Verdana Bold"/>
              </a:rPr>
              <a:t>Atahualpa</a:t>
            </a:r>
            <a:r>
              <a:rPr sz="3000"/>
              <a:t> – later the Europeans spread horrible diseases to the Native Americans</a:t>
            </a:r>
          </a:p>
        </p:txBody>
      </p:sp>
    </p:spTree>
  </p:cSld>
  <p:clrMapOvr>
    <a:masterClrMapping/>
  </p:clrMapOvr>
  <p:transition spd="med" advClick="1"/>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9" name="Shape 46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13816">
              <a:lnSpc>
                <a:spcPct val="80000"/>
              </a:lnSpc>
              <a:defRPr sz="1800">
                <a:solidFill>
                  <a:srgbClr val="000000"/>
                </a:solidFill>
              </a:defRPr>
            </a:pPr>
            <a:r>
              <a:rPr sz="979">
                <a:latin typeface="Arial"/>
                <a:ea typeface="Arial"/>
                <a:cs typeface="Arial"/>
                <a:sym typeface="Arial"/>
              </a:rPr>
              <a:t>Armored Spanish soldiers, under the command of Pedro de Alvarado (d. 1541) and bearing crossbows, engage unprotected and crudely armed Aztecs, who are nonetheless portrayed as larger than life by Spanish artist Diego Duran (sixteenth century).</a:t>
            </a:r>
            <a:br>
              <a:rPr sz="979">
                <a:latin typeface="Arial"/>
                <a:ea typeface="Arial"/>
                <a:cs typeface="Arial"/>
                <a:sym typeface="Arial"/>
              </a:rPr>
            </a:br>
            <a:r>
              <a:rPr sz="979">
                <a:latin typeface="Arial"/>
                <a:ea typeface="Arial"/>
                <a:cs typeface="Arial"/>
                <a:sym typeface="Arial"/>
              </a:rPr>
              <a:t>Codex Duran: Pedro de Alvarado (c. 1485–1541), companion-at-arms of Hernando Cortés (1845–1547) besieged by Aztec warriors (vellum) by Diego Duran (16th century), Codex Duran, Historia De Las Indias (16th century). Biblioteca Nacional, Madrid, Spain. The Bridgeman Art Library International Ltd.</a:t>
            </a:r>
          </a:p>
        </p:txBody>
      </p:sp>
      <p:pic>
        <p:nvPicPr>
          <p:cNvPr id="470" name="AABRXEL0.jpeg" descr="AABRXEL0.jpg"/>
          <p:cNvPicPr/>
          <p:nvPr/>
        </p:nvPicPr>
        <p:blipFill>
          <a:blip r:embed="rId3">
            <a:extLst/>
          </a:blip>
          <a:stretch>
            <a:fillRect/>
          </a:stretch>
        </p:blipFill>
        <p:spPr>
          <a:xfrm>
            <a:off x="666750" y="550862"/>
            <a:ext cx="8477250" cy="5756276"/>
          </a:xfrm>
          <a:prstGeom prst="rect">
            <a:avLst/>
          </a:prstGeom>
          <a:ln w="12700">
            <a:miter lim="400000"/>
          </a:ln>
        </p:spPr>
      </p:pic>
    </p:spTree>
  </p:cSld>
  <p:clrMapOvr>
    <a:masterClrMapping/>
  </p:clrMapOvr>
  <p:transition spd="med" advClick="1"/>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Church in Spanish America</a:t>
            </a:r>
          </a:p>
        </p:txBody>
      </p:sp>
      <p:sp>
        <p:nvSpPr>
          <p:cNvPr id="475" name="Shape 47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The conquerors wanted to convert the captured native people to Christianity and to accept European culture</a:t>
            </a:r>
            <a:endParaRPr sz="3000"/>
          </a:p>
          <a:p>
            <a:pPr lvl="0">
              <a:buBlip>
                <a:blip r:embed="rId2"/>
              </a:buBlip>
              <a:defRPr sz="1800"/>
            </a:pPr>
            <a:r>
              <a:rPr sz="3000"/>
              <a:t>Some religious leaders felt the natives were being treated poorly, such as </a:t>
            </a:r>
            <a:r>
              <a:rPr sz="3000">
                <a:latin typeface="Verdana Bold"/>
                <a:ea typeface="Verdana Bold"/>
                <a:cs typeface="Verdana Bold"/>
                <a:sym typeface="Verdana Bold"/>
              </a:rPr>
              <a:t>Bartolome de Las Casas</a:t>
            </a:r>
          </a:p>
        </p:txBody>
      </p:sp>
    </p:spTree>
  </p:cSld>
  <p:clrMapOvr>
    <a:masterClrMapping/>
  </p:clrMapOvr>
  <p:transitio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7" name="Shape 4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Church in Spanish America (cont.)</a:t>
            </a:r>
          </a:p>
        </p:txBody>
      </p:sp>
      <p:sp>
        <p:nvSpPr>
          <p:cNvPr id="478" name="Shape 478"/>
          <p:cNvSpPr/>
          <p:nvPr>
            <p:ph type="body" idx="4294967295"/>
          </p:nvPr>
        </p:nvSpPr>
        <p:spPr>
          <a:xfrm>
            <a:off x="1069975" y="1524000"/>
            <a:ext cx="7769225" cy="4727575"/>
          </a:xfrm>
          <a:prstGeom prst="rect">
            <a:avLst/>
          </a:prstGeom>
        </p:spPr>
        <p:txBody>
          <a:bodyPr lIns="0" tIns="0" rIns="0" bIns="0">
            <a:normAutofit fontScale="100000" lnSpcReduction="0"/>
          </a:bodyPr>
          <a:lstStyle>
            <a:lvl1pPr>
              <a:buBlip>
                <a:blip r:embed="rId2"/>
              </a:buBlip>
            </a:lvl1pPr>
          </a:lstStyle>
          <a:p>
            <a:pPr lvl="0">
              <a:defRPr sz="1800"/>
            </a:pPr>
            <a:r>
              <a:rPr sz="3000"/>
              <a:t>Despite the opposition, the Roman Catholic Church becomes one of the most powerful conservative forces in Latin America</a:t>
            </a:r>
          </a:p>
        </p:txBody>
      </p:sp>
    </p:spTree>
  </p:cSld>
  <p:clrMapOvr>
    <a:masterClrMapping/>
  </p:clrMapOvr>
  <p:transition spd="med" advClick="1"/>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Latin America Exploitation</a:t>
            </a:r>
          </a:p>
        </p:txBody>
      </p:sp>
      <p:sp>
        <p:nvSpPr>
          <p:cNvPr id="481" name="Shape 48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Mining – the Spanish </a:t>
            </a:r>
            <a:r>
              <a:rPr sz="3000">
                <a:latin typeface="Verdana Bold"/>
                <a:ea typeface="Verdana Bold"/>
                <a:cs typeface="Verdana Bold"/>
                <a:sym typeface="Verdana Bold"/>
              </a:rPr>
              <a:t>conquistadores </a:t>
            </a:r>
            <a:r>
              <a:rPr sz="3000"/>
              <a:t>or conquerors mined gold and silver with forced labor</a:t>
            </a:r>
          </a:p>
        </p:txBody>
      </p:sp>
    </p:spTree>
  </p:cSld>
  <p:clrMapOvr>
    <a:masterClrMapping/>
  </p:clrMapOvr>
  <p:transition spd="med" advClick="1"/>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Latin America Exploitation (cont.)</a:t>
            </a:r>
          </a:p>
        </p:txBody>
      </p:sp>
      <p:sp>
        <p:nvSpPr>
          <p:cNvPr id="484" name="Shape 48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Agriculture – on </a:t>
            </a:r>
            <a:r>
              <a:rPr sz="3000">
                <a:latin typeface="Verdana Bold"/>
                <a:ea typeface="Verdana Bold"/>
                <a:cs typeface="Verdana Bold"/>
                <a:sym typeface="Verdana Bold"/>
              </a:rPr>
              <a:t>haciendas</a:t>
            </a:r>
            <a:r>
              <a:rPr sz="3000"/>
              <a:t>, large land estates owned by the peninsulares (people born in Spain) and creoles (people of Spanish descent born in America) used forced labor for mining, farming and ranching</a:t>
            </a:r>
            <a:endParaRPr sz="3000"/>
          </a:p>
          <a:p>
            <a:pPr lvl="0">
              <a:buBlip>
                <a:blip r:embed="rId2"/>
              </a:buBlip>
              <a:defRPr sz="1800"/>
            </a:pPr>
            <a:r>
              <a:rPr sz="3000"/>
              <a:t>Plantations in the West Indies used slaves to process sugar</a:t>
            </a:r>
          </a:p>
        </p:txBody>
      </p:sp>
    </p:spTree>
  </p:cSld>
  <p:clrMapOvr>
    <a:masterClrMapping/>
  </p:clrMapOvr>
  <p:transition spd="med" advClick="1"/>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Latin America Exploitation (cont.)</a:t>
            </a:r>
          </a:p>
        </p:txBody>
      </p:sp>
      <p:sp>
        <p:nvSpPr>
          <p:cNvPr id="487" name="Shape 48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Economic activity in government offices, the legal profession, and shipping</a:t>
            </a:r>
            <a:endParaRPr sz="3000"/>
          </a:p>
          <a:p>
            <a:pPr lvl="0">
              <a:buBlip>
                <a:blip r:embed="rId2"/>
              </a:buBlip>
              <a:defRPr sz="1800"/>
            </a:pPr>
            <a:r>
              <a:rPr sz="3000"/>
              <a:t>Labor servitude in order of appearance: </a:t>
            </a:r>
            <a:endParaRPr sz="3000"/>
          </a:p>
          <a:p>
            <a:pPr lvl="1" marL="742950" indent="-285750">
              <a:spcBef>
                <a:spcPts val="600"/>
              </a:spcBef>
              <a:buBlip>
                <a:blip r:embed="rId3"/>
              </a:buBlip>
              <a:defRPr sz="1800"/>
            </a:pPr>
            <a:r>
              <a:rPr sz="2600">
                <a:latin typeface="Verdana Bold"/>
                <a:ea typeface="Verdana Bold"/>
                <a:cs typeface="Verdana Bold"/>
                <a:sym typeface="Verdana Bold"/>
              </a:rPr>
              <a:t>Encomienda</a:t>
            </a:r>
            <a:r>
              <a:rPr sz="2600"/>
              <a:t> – a formal grant of the right to the labor of a specific number of Indians</a:t>
            </a:r>
          </a:p>
        </p:txBody>
      </p:sp>
    </p:spTree>
  </p:cSld>
  <p:clrMapOvr>
    <a:masterClrMapping/>
  </p:clrMapOvr>
  <p:transitio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Latin America Exploitation (cont.)</a:t>
            </a:r>
          </a:p>
        </p:txBody>
      </p:sp>
      <p:sp>
        <p:nvSpPr>
          <p:cNvPr id="490" name="Shape 490"/>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Labor servitude in order of appearance: </a:t>
            </a:r>
            <a:endParaRPr sz="2910"/>
          </a:p>
          <a:p>
            <a:pPr lvl="1" marL="720661" indent="-277177" defTabSz="886968">
              <a:spcBef>
                <a:spcPts val="600"/>
              </a:spcBef>
              <a:buBlip>
                <a:blip r:embed="rId3"/>
              </a:buBlip>
              <a:defRPr sz="1800"/>
            </a:pPr>
            <a:r>
              <a:rPr sz="2522">
                <a:latin typeface="Verdana Bold"/>
                <a:ea typeface="Verdana Bold"/>
                <a:cs typeface="Verdana Bold"/>
                <a:sym typeface="Verdana Bold"/>
              </a:rPr>
              <a:t>Repartimiento</a:t>
            </a:r>
            <a:r>
              <a:rPr sz="2522"/>
              <a:t> – required adult male Indians to devote a certain number of days of labor annually to Spanish economic enterprises</a:t>
            </a:r>
            <a:endParaRPr sz="2522"/>
          </a:p>
          <a:p>
            <a:pPr lvl="1" marL="720661" indent="-277177" defTabSz="886968">
              <a:spcBef>
                <a:spcPts val="600"/>
              </a:spcBef>
              <a:buBlip>
                <a:blip r:embed="rId3"/>
              </a:buBlip>
              <a:defRPr sz="1800"/>
            </a:pPr>
            <a:r>
              <a:rPr sz="2522">
                <a:latin typeface="Verdana Bold"/>
                <a:ea typeface="Verdana Bold"/>
                <a:cs typeface="Verdana Bold"/>
                <a:sym typeface="Verdana Bold"/>
              </a:rPr>
              <a:t>Debt peonage </a:t>
            </a:r>
            <a:r>
              <a:rPr sz="2522"/>
              <a:t>– Indian laborers required to purchase goods from the landowner to whom they were forever indebted</a:t>
            </a:r>
            <a:endParaRPr sz="2522"/>
          </a:p>
          <a:p>
            <a:pPr lvl="1" marL="720661" indent="-277177" defTabSz="886968">
              <a:spcBef>
                <a:spcPts val="600"/>
              </a:spcBef>
              <a:buBlip>
                <a:blip r:embed="rId3"/>
              </a:buBlip>
              <a:defRPr sz="1800"/>
            </a:pPr>
            <a:r>
              <a:rPr sz="2522"/>
              <a:t>Black slavery</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Map 10–1 </a:t>
            </a:r>
            <a:r>
              <a:rPr sz="1100">
                <a:latin typeface="Arial Bold"/>
                <a:ea typeface="Arial Bold"/>
                <a:cs typeface="Arial Bold"/>
                <a:sym typeface="Arial Bold"/>
              </a:rPr>
              <a:t>RENAISSANCE ITALY</a:t>
            </a:r>
            <a:r>
              <a:rPr sz="1100">
                <a:latin typeface="Arial"/>
                <a:ea typeface="Arial"/>
                <a:cs typeface="Arial"/>
                <a:sym typeface="Arial"/>
              </a:rPr>
              <a:t> The city-states of Renaissance Italy were self-contained principalities whose internal strife was monitored by their despots and whose external aggression was long successfully controlled by treaty.</a:t>
            </a:r>
          </a:p>
        </p:txBody>
      </p:sp>
      <p:pic>
        <p:nvPicPr>
          <p:cNvPr id="154" name="KNB10M01.jpeg" descr="KNB10M01.jpg"/>
          <p:cNvPicPr/>
          <p:nvPr/>
        </p:nvPicPr>
        <p:blipFill>
          <a:blip r:embed="rId3">
            <a:extLst/>
          </a:blip>
          <a:stretch>
            <a:fillRect/>
          </a:stretch>
        </p:blipFill>
        <p:spPr>
          <a:xfrm>
            <a:off x="2930525" y="0"/>
            <a:ext cx="3892550" cy="6400800"/>
          </a:xfrm>
          <a:prstGeom prst="rect">
            <a:avLst/>
          </a:prstGeom>
          <a:ln w="12700">
            <a:miter lim="400000"/>
          </a:ln>
        </p:spPr>
      </p:pic>
    </p:spTree>
  </p:cSld>
  <p:clrMapOvr>
    <a:masterClrMapping/>
  </p:clrMapOvr>
  <p:transition spd="med" advClick="1"/>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2" name="Shape 49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Impact in Europe</a:t>
            </a:r>
          </a:p>
        </p:txBody>
      </p:sp>
      <p:sp>
        <p:nvSpPr>
          <p:cNvPr id="493" name="Shape 49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At first condemned for the treatment of the native populations, Columbus and other explorers are hailed 300 years later for opening up the world to new civilizations</a:t>
            </a:r>
            <a:endParaRPr sz="3000"/>
          </a:p>
          <a:p>
            <a:pPr lvl="0">
              <a:buBlip>
                <a:blip r:embed="rId2"/>
              </a:buBlip>
              <a:defRPr sz="1800"/>
            </a:pPr>
            <a:r>
              <a:rPr sz="3000"/>
              <a:t>Influx of spices and precious metals increases inflation in Europe</a:t>
            </a:r>
          </a:p>
        </p:txBody>
      </p:sp>
    </p:spTree>
  </p:cSld>
  <p:clrMapOvr>
    <a:masterClrMapping/>
  </p:clrMapOvr>
  <p:transition spd="med" advClick="1"/>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Shape 49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Impact in Europe (cont.)</a:t>
            </a:r>
          </a:p>
        </p:txBody>
      </p:sp>
      <p:sp>
        <p:nvSpPr>
          <p:cNvPr id="496" name="Shape 496"/>
          <p:cNvSpPr/>
          <p:nvPr>
            <p:ph type="body" idx="4294967295"/>
          </p:nvPr>
        </p:nvSpPr>
        <p:spPr>
          <a:xfrm>
            <a:off x="1069975" y="1524000"/>
            <a:ext cx="7769225" cy="4727575"/>
          </a:xfrm>
          <a:prstGeom prst="rect">
            <a:avLst/>
          </a:prstGeom>
        </p:spPr>
        <p:txBody>
          <a:bodyPr lIns="0" tIns="0" rIns="0" bIns="0">
            <a:normAutofit fontScale="100000" lnSpcReduction="0"/>
          </a:bodyPr>
          <a:lstStyle>
            <a:lvl1pPr>
              <a:buBlip>
                <a:blip r:embed="rId2"/>
              </a:buBlip>
            </a:lvl1pPr>
          </a:lstStyle>
          <a:p>
            <a:pPr lvl="0">
              <a:defRPr sz="1800"/>
            </a:pPr>
            <a:r>
              <a:rPr sz="3000"/>
              <a:t>New wealth, however, increased the expansion of printing, shipping, mining, textile, and weapons industries</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Florentine women doing needlework, spinning, and weaving. These activities took up much of a woman’s time and contributed to the elegance of dress for which Florentine men and women were famed.</a:t>
            </a:r>
            <a:br>
              <a:rPr sz="1100">
                <a:latin typeface="Arial"/>
                <a:ea typeface="Arial"/>
                <a:cs typeface="Arial"/>
                <a:sym typeface="Arial"/>
              </a:rPr>
            </a:br>
            <a:r>
              <a:rPr sz="1100">
                <a:latin typeface="Arial"/>
                <a:ea typeface="Arial"/>
                <a:cs typeface="Arial"/>
                <a:sym typeface="Arial"/>
              </a:rPr>
              <a:t>Palazzo Schifanoia, Ferrara. Alinari/Art Resource, NY</a:t>
            </a:r>
          </a:p>
        </p:txBody>
      </p:sp>
      <p:pic>
        <p:nvPicPr>
          <p:cNvPr id="159" name="AAACJMS0.jpeg" descr="AAACJMS0.jpg"/>
          <p:cNvPicPr/>
          <p:nvPr/>
        </p:nvPicPr>
        <p:blipFill>
          <a:blip r:embed="rId3">
            <a:extLst/>
          </a:blip>
          <a:stretch>
            <a:fillRect/>
          </a:stretch>
        </p:blipFill>
        <p:spPr>
          <a:xfrm>
            <a:off x="1254125" y="0"/>
            <a:ext cx="7245350" cy="64008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64" name="Shape 16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Humanism</a:t>
            </a:r>
          </a:p>
        </p:txBody>
      </p:sp>
      <p:sp>
        <p:nvSpPr>
          <p:cNvPr id="165" name="Shape 16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Still debated in terms of meaning</a:t>
            </a:r>
            <a:endParaRPr sz="2820"/>
          </a:p>
          <a:p>
            <a:pPr lvl="0" marL="322325" indent="-322325" defTabSz="859536">
              <a:spcBef>
                <a:spcPts val="600"/>
              </a:spcBef>
              <a:buBlip>
                <a:blip r:embed="rId2"/>
              </a:buBlip>
              <a:defRPr sz="1800"/>
            </a:pPr>
            <a:r>
              <a:rPr sz="2820"/>
              <a:t>Burckhardt - birth of modernity/un-Christian philosophy/dignity of humankind, individualism, secular </a:t>
            </a:r>
            <a:endParaRPr sz="2820"/>
          </a:p>
          <a:p>
            <a:pPr lvl="0" marL="322325" indent="-322325" defTabSz="859536">
              <a:spcBef>
                <a:spcPts val="600"/>
              </a:spcBef>
              <a:buBlip>
                <a:blip r:embed="rId2"/>
              </a:buBlip>
              <a:defRPr sz="1800"/>
            </a:pPr>
            <a:r>
              <a:rPr sz="2820"/>
              <a:t>Others argue it champions Catholic Christianity, countering the pagan teaching of Aristotle &amp; the Scholasticism that resulted</a:t>
            </a:r>
            <a:endParaRPr sz="2820"/>
          </a:p>
          <a:p>
            <a:pPr lvl="0" marL="322325" indent="-322325" defTabSz="859536">
              <a:spcBef>
                <a:spcPts val="600"/>
              </a:spcBef>
              <a:buBlip>
                <a:blip r:embed="rId2"/>
              </a:buBlip>
              <a:defRPr sz="1800"/>
            </a:pPr>
            <a:r>
              <a:rPr sz="2820"/>
              <a:t>some regard it as neutral &amp; promoting historical scholarship</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Humanism</a:t>
            </a:r>
          </a:p>
        </p:txBody>
      </p:sp>
      <p:sp>
        <p:nvSpPr>
          <p:cNvPr id="168" name="Shape 16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endParaRPr sz="2910"/>
          </a:p>
          <a:p>
            <a:pPr lvl="0" marL="332613" indent="-332613" defTabSz="886968">
              <a:spcBef>
                <a:spcPts val="600"/>
              </a:spcBef>
              <a:buBlip>
                <a:blip r:embed="rId2"/>
              </a:buBlip>
              <a:defRPr sz="1800"/>
            </a:pPr>
            <a:r>
              <a:rPr sz="2910"/>
              <a:t>The scholarly study of Greek &amp; Latin classics and the ancient Church Fathers, in hopes of reviving worthy ancient values</a:t>
            </a:r>
            <a:endParaRPr sz="2910"/>
          </a:p>
          <a:p>
            <a:pPr lvl="0" marL="332613" indent="-332613" defTabSz="886968">
              <a:spcBef>
                <a:spcPts val="600"/>
              </a:spcBef>
              <a:buBlip>
                <a:blip r:embed="rId2"/>
              </a:buBlip>
              <a:defRPr sz="1800"/>
            </a:pPr>
            <a:r>
              <a:rPr sz="2910"/>
              <a:t>Advocated </a:t>
            </a:r>
            <a:r>
              <a:rPr i="1" sz="2910"/>
              <a:t>studia humanitatis</a:t>
            </a:r>
            <a:r>
              <a:rPr sz="2910"/>
              <a:t>: liberal arts study (grammar, rhetoric, poetry, history, politics, philosophy)—to celebrate the dignity of humankind &amp; prepare for life of virtuous action</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Humanism (cont.)</a:t>
            </a:r>
          </a:p>
        </p:txBody>
      </p:sp>
      <p:sp>
        <p:nvSpPr>
          <p:cNvPr id="171" name="Shape 17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Italian humanists searched out manuscript collections, making volumes of Greek &amp; Latin learning available to scholars</a:t>
            </a:r>
            <a:endParaRPr sz="2910"/>
          </a:p>
          <a:p>
            <a:pPr lvl="0" marL="332613" indent="-332613" defTabSz="886968">
              <a:spcBef>
                <a:spcPts val="600"/>
              </a:spcBef>
              <a:buBlip>
                <a:blip r:embed="rId2"/>
              </a:buBlip>
              <a:defRPr sz="1800"/>
            </a:pPr>
            <a:r>
              <a:rPr sz="2910"/>
              <a:t>Leonardo Bruni (Florentine) was a student of Chrysoloras, a Byzantine scholar, who taught Greek scholarship to Italian humanists</a:t>
            </a:r>
            <a:endParaRPr sz="2910"/>
          </a:p>
          <a:p>
            <a:pPr lvl="0" marL="332613" indent="-332613" defTabSz="886968">
              <a:spcBef>
                <a:spcPts val="600"/>
              </a:spcBef>
              <a:buBlip>
                <a:blip r:embed="rId2"/>
              </a:buBlip>
              <a:defRPr sz="1800"/>
            </a:pPr>
            <a:r>
              <a:rPr sz="2910"/>
              <a:t>He 1st gave the term humanities to learning in such a way (liberal arts)</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50391">
              <a:defRPr sz="1800">
                <a:solidFill>
                  <a:srgbClr val="000000"/>
                </a:solidFill>
              </a:defRPr>
            </a:pPr>
            <a:r>
              <a:rPr sz="1023">
                <a:latin typeface="Arial"/>
                <a:ea typeface="Arial"/>
                <a:cs typeface="Arial"/>
                <a:sym typeface="Arial"/>
              </a:rPr>
              <a:t>A wealthy man oversees apple picking at harvest time in a fifteenth-century French orchard. In the town below, individual house gardens can be seen. Protective fences, made of woven sticks, keep out predatory animals. In the right foreground, a boar can be seen overturning an apple barrel.</a:t>
            </a:r>
            <a:br>
              <a:rPr sz="1023">
                <a:latin typeface="Arial"/>
                <a:ea typeface="Arial"/>
                <a:cs typeface="Arial"/>
                <a:sym typeface="Arial"/>
              </a:rPr>
            </a:br>
            <a:r>
              <a:rPr sz="1023">
                <a:latin typeface="Arial"/>
                <a:ea typeface="Arial"/>
                <a:cs typeface="Arial"/>
                <a:sym typeface="Arial"/>
              </a:rPr>
              <a:t>The British Library</a:t>
            </a:r>
            <a:br>
              <a:rPr sz="1023">
                <a:latin typeface="Arial"/>
                <a:ea typeface="Arial"/>
                <a:cs typeface="Arial"/>
                <a:sym typeface="Arial"/>
              </a:rPr>
            </a:br>
          </a:p>
        </p:txBody>
      </p:sp>
      <p:pic>
        <p:nvPicPr>
          <p:cNvPr id="174" name="AADUAYC0.jpeg" descr="AADUAYC0.jpg"/>
          <p:cNvPicPr/>
          <p:nvPr/>
        </p:nvPicPr>
        <p:blipFill>
          <a:blip r:embed="rId3">
            <a:extLst/>
          </a:blip>
          <a:stretch>
            <a:fillRect/>
          </a:stretch>
        </p:blipFill>
        <p:spPr>
          <a:xfrm>
            <a:off x="1593850" y="0"/>
            <a:ext cx="6565900" cy="6400800"/>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Christine de Pisan, who has the modern reputation of being the first European feminist, presents her internationally famous book </a:t>
            </a:r>
            <a:r>
              <a:rPr i="1" sz="1100">
                <a:latin typeface="Arial"/>
                <a:ea typeface="Arial"/>
                <a:cs typeface="Arial"/>
                <a:sym typeface="Arial"/>
              </a:rPr>
              <a:t>The Treasure of the City of Ladies</a:t>
            </a:r>
            <a:r>
              <a:rPr sz="1100">
                <a:latin typeface="Arial"/>
                <a:ea typeface="Arial"/>
                <a:cs typeface="Arial"/>
                <a:sym typeface="Arial"/>
              </a:rPr>
              <a:t>, also known as </a:t>
            </a:r>
            <a:r>
              <a:rPr i="1" sz="1100">
                <a:latin typeface="Arial"/>
                <a:ea typeface="Arial"/>
                <a:cs typeface="Arial"/>
                <a:sym typeface="Arial"/>
              </a:rPr>
              <a:t>The Book of Three Virtues</a:t>
            </a:r>
            <a:r>
              <a:rPr sz="1100">
                <a:latin typeface="Arial"/>
                <a:ea typeface="Arial"/>
                <a:cs typeface="Arial"/>
                <a:sym typeface="Arial"/>
              </a:rPr>
              <a:t>, to Isabella of Bavaria amid her ladies in waiting.</a:t>
            </a:r>
            <a:br>
              <a:rPr sz="1100">
                <a:latin typeface="Arial"/>
                <a:ea typeface="Arial"/>
                <a:cs typeface="Arial"/>
                <a:sym typeface="Arial"/>
              </a:rPr>
            </a:br>
            <a:r>
              <a:rPr sz="1100">
                <a:latin typeface="Arial"/>
                <a:ea typeface="Arial"/>
                <a:cs typeface="Arial"/>
                <a:sym typeface="Arial"/>
              </a:rPr>
              <a:t>Philip de Bay/Historical Picture Archive/Corbis</a:t>
            </a:r>
          </a:p>
        </p:txBody>
      </p:sp>
      <p:pic>
        <p:nvPicPr>
          <p:cNvPr id="179" name="AAFPTHC0.jpeg" descr="AAFPTHC0.jpg"/>
          <p:cNvPicPr/>
          <p:nvPr/>
        </p:nvPicPr>
        <p:blipFill>
          <a:blip r:embed="rId3">
            <a:extLst/>
          </a:blip>
          <a:stretch>
            <a:fillRect/>
          </a:stretch>
        </p:blipFill>
        <p:spPr>
          <a:xfrm>
            <a:off x="947737" y="0"/>
            <a:ext cx="7858126" cy="6400800"/>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Greek Studies</a:t>
            </a:r>
          </a:p>
        </p:txBody>
      </p:sp>
      <p:sp>
        <p:nvSpPr>
          <p:cNvPr id="184" name="Shape 18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1st humanists - orators &amp; poets</a:t>
            </a:r>
            <a:endParaRPr sz="3000"/>
          </a:p>
          <a:p>
            <a:pPr lvl="0">
              <a:buBlip>
                <a:blip r:embed="rId2"/>
              </a:buBlip>
              <a:defRPr sz="1800"/>
            </a:pPr>
            <a:r>
              <a:rPr sz="3000"/>
              <a:t>original lit in both vernacular &amp; classical languages</a:t>
            </a:r>
            <a:endParaRPr sz="3000"/>
          </a:p>
          <a:p>
            <a:pPr lvl="0">
              <a:buBlip>
                <a:blip r:embed="rId2"/>
              </a:buBlip>
              <a:defRPr sz="1800"/>
            </a:pPr>
            <a:r>
              <a:rPr sz="3000"/>
              <a:t>taught rhetoric</a:t>
            </a:r>
            <a:endParaRPr sz="3000"/>
          </a:p>
          <a:p>
            <a:pPr lvl="0">
              <a:buBlip>
                <a:blip r:embed="rId2"/>
              </a:buBlip>
              <a:defRPr sz="1800"/>
            </a:pPr>
            <a:r>
              <a:rPr sz="3000"/>
              <a:t>served as teachers but also secretaries, speechwriters, &amp; diplomats in both princely &amp; papal courts</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Greek Studies</a:t>
            </a:r>
          </a:p>
        </p:txBody>
      </p:sp>
      <p:sp>
        <p:nvSpPr>
          <p:cNvPr id="187" name="Shape 18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Educational reforms guided by ideals of useful education &amp; becoming a well-rounded person</a:t>
            </a:r>
            <a:endParaRPr sz="2910"/>
          </a:p>
          <a:p>
            <a:pPr lvl="0" marL="332613" indent="-332613" defTabSz="886968">
              <a:spcBef>
                <a:spcPts val="600"/>
              </a:spcBef>
              <a:buBlip>
                <a:blip r:embed="rId2"/>
              </a:buBlip>
              <a:defRPr sz="1800"/>
            </a:pPr>
            <a:r>
              <a:rPr sz="2910"/>
              <a:t>Florentine “Academy”—15th century Florence</a:t>
            </a:r>
            <a:endParaRPr sz="2910"/>
          </a:p>
          <a:p>
            <a:pPr lvl="0" marL="332613" indent="-332613" defTabSz="886968">
              <a:spcBef>
                <a:spcPts val="600"/>
              </a:spcBef>
              <a:buBlip>
                <a:blip r:embed="rId2"/>
              </a:buBlip>
              <a:defRPr sz="1800"/>
            </a:pPr>
            <a:r>
              <a:rPr sz="2910"/>
              <a:t> not a formal school, but gathering of influential Florentine humanists devoted to reviving Plato &amp; Neoplatonists: Plotinus, Proclus, Porphyry, &amp; Dionysius the Areopagite</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49808">
              <a:defRPr sz="1800">
                <a:solidFill>
                  <a:srgbClr val="000000"/>
                </a:solidFill>
              </a:defRPr>
            </a:pPr>
            <a:r>
              <a:rPr sz="901">
                <a:latin typeface="Arial"/>
                <a:ea typeface="Arial"/>
                <a:cs typeface="Arial"/>
                <a:sym typeface="Arial"/>
              </a:rPr>
              <a:t>The Renaissance celebrated human beauty and dignity. Here the Flemish painter Rogier van der Weyden (1400–1464) portrays an ordinary woman more perfectly on canvas than she could ever have appeared in life.</a:t>
            </a:r>
            <a:br>
              <a:rPr sz="901">
                <a:latin typeface="Arial"/>
                <a:ea typeface="Arial"/>
                <a:cs typeface="Arial"/>
                <a:sym typeface="Arial"/>
              </a:rPr>
            </a:br>
            <a:r>
              <a:rPr sz="901">
                <a:latin typeface="Arial"/>
                <a:ea typeface="Arial"/>
                <a:cs typeface="Arial"/>
                <a:sym typeface="Arial"/>
              </a:rPr>
              <a:t>Rogier van der Weyden (Netherlandish, 1399.1400–1464), “Portrait of a Lady.” 1460. .370 × .270 (14 × 10 ); framed: .609 × .533 × .114 (24 × 21 × 4 ). Photo: Bob Grove. Andrew W. Mellon Collection. Photograph © Board of Trustees, National Gallery of Art, Washington, D.C.</a:t>
            </a:r>
          </a:p>
        </p:txBody>
      </p:sp>
      <p:pic>
        <p:nvPicPr>
          <p:cNvPr id="123" name="AAEKUZV0.jpeg" descr="AAEKUZV0.jpg"/>
          <p:cNvPicPr/>
          <p:nvPr/>
        </p:nvPicPr>
        <p:blipFill>
          <a:blip r:embed="rId3">
            <a:extLst/>
          </a:blip>
          <a:stretch>
            <a:fillRect/>
          </a:stretch>
        </p:blipFill>
        <p:spPr>
          <a:xfrm>
            <a:off x="2560637" y="0"/>
            <a:ext cx="4632326"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90" name="Shape 19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Florentine Platonic Academy</a:t>
            </a:r>
          </a:p>
        </p:txBody>
      </p:sp>
      <p:sp>
        <p:nvSpPr>
          <p:cNvPr id="191" name="Shape 19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evolved under patronage of Cosimo de’ Medici &amp; supervision of Marsilio Ficino &amp; Pico della Mirandola</a:t>
            </a:r>
            <a:endParaRPr sz="3000"/>
          </a:p>
          <a:p>
            <a:pPr lvl="0">
              <a:buBlip>
                <a:blip r:embed="rId2"/>
              </a:buBlip>
              <a:defRPr sz="1800"/>
            </a:pPr>
            <a:r>
              <a:rPr sz="3000"/>
              <a:t>Renaissance thinkers very attracted to Platonic tradition &amp; to the Church Fathers who tried to synthesize Platonic philosophy w/ Christianity</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Florentine Platonic Academy(cont.)</a:t>
            </a:r>
          </a:p>
        </p:txBody>
      </p:sp>
      <p:sp>
        <p:nvSpPr>
          <p:cNvPr id="194" name="Shape 19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Platonism: flattering view of human nature</a:t>
            </a:r>
            <a:endParaRPr sz="3000"/>
          </a:p>
          <a:p>
            <a:pPr lvl="0">
              <a:buBlip>
                <a:blip r:embed="rId2"/>
              </a:buBlip>
              <a:defRPr sz="1800"/>
            </a:pPr>
            <a:r>
              <a:rPr sz="3000"/>
              <a:t>distinction between the eternal sphere of being (in which reason belonged) and the real (perishable) world</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97" name="Shape 19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Oration on the Dignity of Man</a:t>
            </a:r>
          </a:p>
        </p:txBody>
      </p:sp>
      <p:sp>
        <p:nvSpPr>
          <p:cNvPr id="198" name="Shape 19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Pico della Mirandola</a:t>
            </a:r>
            <a:endParaRPr sz="3000"/>
          </a:p>
          <a:p>
            <a:pPr lvl="0">
              <a:buBlip>
                <a:blip r:embed="rId2"/>
              </a:buBlip>
              <a:defRPr sz="1800"/>
            </a:pPr>
            <a:r>
              <a:rPr sz="3000"/>
              <a:t>statement on nature of humankind</a:t>
            </a:r>
            <a:endParaRPr sz="3000"/>
          </a:p>
          <a:p>
            <a:pPr lvl="0">
              <a:buBlip>
                <a:blip r:embed="rId2"/>
              </a:buBlip>
              <a:defRPr sz="1800"/>
            </a:pPr>
            <a:r>
              <a:rPr sz="3000"/>
              <a:t>intended to serve as basis for public debate on all of life’s impt. issues</a:t>
            </a:r>
            <a:endParaRPr sz="3000"/>
          </a:p>
          <a:p>
            <a:pPr lvl="0">
              <a:buBlip>
                <a:blip r:embed="rId2"/>
              </a:buBlip>
              <a:defRPr sz="1800"/>
            </a:pPr>
            <a:r>
              <a:rPr sz="3000"/>
              <a:t>Humans are the only creatures possessing freedom to be whatever they choose to be (because of reason)</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01" name="Shape 20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Lorenzo Valla</a:t>
            </a:r>
          </a:p>
        </p:txBody>
      </p:sp>
      <p:sp>
        <p:nvSpPr>
          <p:cNvPr id="202" name="Shape 20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270890" indent="-270890" defTabSz="722376">
              <a:spcBef>
                <a:spcPts val="500"/>
              </a:spcBef>
              <a:buBlip>
                <a:blip r:embed="rId2"/>
              </a:buBlip>
              <a:defRPr sz="1800"/>
            </a:pPr>
            <a:r>
              <a:rPr sz="2370"/>
              <a:t>critic of tradition even if this was not his original tradition</a:t>
            </a:r>
            <a:endParaRPr sz="2370"/>
          </a:p>
          <a:p>
            <a:pPr lvl="0" marL="270890" indent="-270890" defTabSz="722376">
              <a:spcBef>
                <a:spcPts val="500"/>
              </a:spcBef>
              <a:buBlip>
                <a:blip r:embed="rId2"/>
              </a:buBlip>
              <a:defRPr sz="1800"/>
            </a:pPr>
            <a:r>
              <a:rPr sz="2370"/>
              <a:t>authored standard text on Latin philology</a:t>
            </a:r>
            <a:endParaRPr sz="2370"/>
          </a:p>
          <a:p>
            <a:pPr lvl="0" marL="270890" indent="-270890" defTabSz="722376">
              <a:spcBef>
                <a:spcPts val="500"/>
              </a:spcBef>
              <a:buBlip>
                <a:blip r:embed="rId2"/>
              </a:buBlip>
              <a:defRPr sz="1800"/>
            </a:pPr>
            <a:r>
              <a:rPr sz="2370"/>
              <a:t>good Catholic but admired by Protestants </a:t>
            </a:r>
            <a:endParaRPr sz="2370"/>
          </a:p>
          <a:p>
            <a:pPr lvl="0" marL="270890" indent="-270890" defTabSz="722376">
              <a:spcBef>
                <a:spcPts val="500"/>
              </a:spcBef>
              <a:buBlip>
                <a:blip r:embed="rId2"/>
              </a:buBlip>
              <a:defRPr sz="1800"/>
            </a:pPr>
            <a:r>
              <a:rPr sz="2370"/>
              <a:t>exposed the </a:t>
            </a:r>
            <a:r>
              <a:rPr i="1" sz="2370"/>
              <a:t>Donation of Constantine as forgery by </a:t>
            </a:r>
            <a:r>
              <a:rPr sz="2370"/>
              <a:t>demonstrating the impossibility of certain words &amp; info as existing in the 4th century</a:t>
            </a:r>
            <a:endParaRPr sz="2370"/>
          </a:p>
          <a:p>
            <a:pPr lvl="0" marL="270890" indent="-270890" defTabSz="722376">
              <a:spcBef>
                <a:spcPts val="500"/>
              </a:spcBef>
              <a:buBlip>
                <a:blip r:embed="rId2"/>
              </a:buBlip>
              <a:defRPr sz="1800"/>
            </a:pPr>
            <a:r>
              <a:rPr sz="2370"/>
              <a:t> defended predestination against advocates of free will</a:t>
            </a:r>
            <a:endParaRPr sz="2370"/>
          </a:p>
          <a:p>
            <a:pPr lvl="0" marL="270890" indent="-270890" defTabSz="722376">
              <a:spcBef>
                <a:spcPts val="500"/>
              </a:spcBef>
              <a:buBlip>
                <a:blip r:embed="rId2"/>
              </a:buBlip>
              <a:defRPr sz="1800"/>
            </a:pPr>
            <a:r>
              <a:rPr sz="2370"/>
              <a:t>indeed, young humanists were 1st identifiable group among Luther’s supporters</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05" name="Shape 20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Greek Studies (cont.)</a:t>
            </a:r>
          </a:p>
        </p:txBody>
      </p:sp>
      <p:sp>
        <p:nvSpPr>
          <p:cNvPr id="206" name="Shape 206"/>
          <p:cNvSpPr/>
          <p:nvPr>
            <p:ph type="body" idx="4294967295"/>
          </p:nvPr>
        </p:nvSpPr>
        <p:spPr>
          <a:xfrm>
            <a:off x="1068387" y="1547177"/>
            <a:ext cx="7769226" cy="4727576"/>
          </a:xfrm>
          <a:prstGeom prst="rect">
            <a:avLst/>
          </a:prstGeom>
        </p:spPr>
        <p:txBody>
          <a:bodyPr lIns="0" tIns="0" rIns="0" bIns="0">
            <a:normAutofit fontScale="100000" lnSpcReduction="0"/>
          </a:bodyPr>
          <a:lstStyle/>
          <a:p>
            <a:pPr lvl="0" marL="298322" indent="-298322" defTabSz="795527">
              <a:spcBef>
                <a:spcPts val="600"/>
              </a:spcBef>
              <a:buBlip>
                <a:blip r:embed="rId2"/>
              </a:buBlip>
              <a:defRPr sz="1800"/>
            </a:pPr>
            <a:r>
              <a:rPr sz="2610"/>
              <a:t>Study of classical &amp; Christian antiquity had preceded Renaissance</a:t>
            </a:r>
            <a:endParaRPr sz="2610"/>
          </a:p>
          <a:p>
            <a:pPr lvl="0" marL="298322" indent="-298322" defTabSz="795527">
              <a:spcBef>
                <a:spcPts val="600"/>
              </a:spcBef>
              <a:buBlip>
                <a:blip r:embed="rId2"/>
              </a:buBlip>
              <a:defRPr sz="1800"/>
            </a:pPr>
            <a:r>
              <a:rPr sz="2610"/>
              <a:t>Carolingian renaissance - 9th c.</a:t>
            </a:r>
            <a:endParaRPr sz="2610"/>
          </a:p>
          <a:p>
            <a:pPr lvl="0" marL="298322" indent="-298322" defTabSz="795527">
              <a:spcBef>
                <a:spcPts val="600"/>
              </a:spcBef>
              <a:buBlip>
                <a:blip r:embed="rId2"/>
              </a:buBlip>
              <a:defRPr sz="1800"/>
            </a:pPr>
            <a:r>
              <a:rPr sz="2610"/>
              <a:t>Cathedral school of Chartres -12th c.</a:t>
            </a:r>
            <a:endParaRPr sz="2610"/>
          </a:p>
          <a:p>
            <a:pPr lvl="0" marL="298322" indent="-298322" defTabSz="795527">
              <a:spcBef>
                <a:spcPts val="600"/>
              </a:spcBef>
              <a:buBlip>
                <a:blip r:embed="rId2"/>
              </a:buBlip>
              <a:defRPr sz="1800"/>
            </a:pPr>
            <a:r>
              <a:rPr sz="2610"/>
              <a:t>Aristotelian revival in Paris - 13th c.</a:t>
            </a:r>
            <a:endParaRPr sz="2610"/>
          </a:p>
          <a:p>
            <a:pPr lvl="0" marL="298322" indent="-298322" defTabSz="795527">
              <a:spcBef>
                <a:spcPts val="600"/>
              </a:spcBef>
              <a:buBlip>
                <a:blip r:embed="rId2"/>
              </a:buBlip>
              <a:defRPr sz="1800"/>
            </a:pPr>
            <a:r>
              <a:rPr sz="2610"/>
              <a:t> Augustinians - early 14th c.</a:t>
            </a:r>
            <a:endParaRPr sz="2610"/>
          </a:p>
          <a:p>
            <a:pPr lvl="0" marL="298322" indent="-298322" defTabSz="795527">
              <a:spcBef>
                <a:spcPts val="600"/>
              </a:spcBef>
              <a:buBlip>
                <a:blip r:embed="rId2"/>
              </a:buBlip>
              <a:defRPr sz="1800"/>
            </a:pPr>
            <a:endParaRPr sz="2610"/>
          </a:p>
          <a:p>
            <a:pPr lvl="0" marL="298322" indent="-298322" defTabSz="795527">
              <a:spcBef>
                <a:spcPts val="600"/>
              </a:spcBef>
              <a:buBlip>
                <a:blip r:embed="rId2"/>
              </a:buBlip>
              <a:defRPr sz="1800"/>
            </a:pPr>
            <a:r>
              <a:rPr sz="2610"/>
              <a:t>But the Italian Renaissance was more secular &amp; therefore, more broad &amp; less bound to tradition</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09" name="Shape 20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Great Humanists</a:t>
            </a:r>
          </a:p>
        </p:txBody>
      </p:sp>
      <p:sp>
        <p:nvSpPr>
          <p:cNvPr id="210" name="Shape 210"/>
          <p:cNvSpPr/>
          <p:nvPr>
            <p:ph type="body" idx="4294967295"/>
          </p:nvPr>
        </p:nvSpPr>
        <p:spPr>
          <a:xfrm>
            <a:off x="1068387" y="1547177"/>
            <a:ext cx="7769226" cy="4727576"/>
          </a:xfrm>
          <a:prstGeom prst="rect">
            <a:avLst/>
          </a:prstGeom>
        </p:spPr>
        <p:txBody>
          <a:bodyPr lIns="0" tIns="0" rIns="0" bIns="0">
            <a:normAutofit fontScale="100000" lnSpcReduction="0"/>
          </a:bodyPr>
          <a:lstStyle/>
          <a:p>
            <a:pPr lvl="0">
              <a:buBlip>
                <a:blip r:embed="rId2"/>
              </a:buBlip>
              <a:defRPr sz="1800"/>
            </a:pPr>
            <a:r>
              <a:rPr sz="3000"/>
              <a:t>Francesco Petrarch - father of humanism</a:t>
            </a:r>
            <a:endParaRPr sz="3000"/>
          </a:p>
          <a:p>
            <a:pPr lvl="1" marL="681789" indent="-300789">
              <a:buChar char="•"/>
              <a:defRPr sz="1800"/>
            </a:pPr>
            <a:r>
              <a:rPr sz="3000"/>
              <a:t>celebrated ancient Rome in </a:t>
            </a:r>
            <a:r>
              <a:rPr i="1" sz="3000"/>
              <a:t>Letters to the Ancient Dead</a:t>
            </a:r>
            <a:endParaRPr sz="3000"/>
          </a:p>
          <a:p>
            <a:pPr lvl="1" marL="681789" indent="-300789">
              <a:buChar char="•"/>
              <a:defRPr sz="1800"/>
            </a:pPr>
            <a:r>
              <a:rPr sz="3000"/>
              <a:t>love sonnets, fanciful letters to Cicero, Vergil, Horace</a:t>
            </a:r>
            <a:endParaRPr sz="3000"/>
          </a:p>
          <a:p>
            <a:pPr lvl="0">
              <a:buBlip>
                <a:blip r:embed="rId2"/>
              </a:buBlip>
              <a:defRPr sz="1800"/>
            </a:pPr>
            <a:r>
              <a:rPr sz="3000"/>
              <a:t>critical textual studies, elitism, &amp; contempt for Scholasticism shared by later humanists</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13" name="Shape 21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Petrarch, Alighieri &amp; Boccaccio</a:t>
            </a:r>
          </a:p>
        </p:txBody>
      </p:sp>
      <p:sp>
        <p:nvSpPr>
          <p:cNvPr id="214" name="Shape 214"/>
          <p:cNvSpPr/>
          <p:nvPr>
            <p:ph type="body" idx="4294967295"/>
          </p:nvPr>
        </p:nvSpPr>
        <p:spPr>
          <a:xfrm>
            <a:off x="1068387" y="1547177"/>
            <a:ext cx="7769226" cy="4727576"/>
          </a:xfrm>
          <a:prstGeom prst="rect">
            <a:avLst/>
          </a:prstGeom>
        </p:spPr>
        <p:txBody>
          <a:bodyPr lIns="0" tIns="0" rIns="0" bIns="0">
            <a:normAutofit fontScale="100000" lnSpcReduction="0"/>
          </a:bodyPr>
          <a:lstStyle/>
          <a:p>
            <a:pPr lvl="0">
              <a:buBlip>
                <a:blip r:embed="rId2"/>
              </a:buBlip>
              <a:defRPr sz="1800"/>
            </a:pPr>
            <a:r>
              <a:rPr sz="3000"/>
              <a:t>Classical &amp; Christian values coexist uneasily in his work</a:t>
            </a:r>
            <a:endParaRPr sz="3000"/>
          </a:p>
          <a:p>
            <a:pPr lvl="0">
              <a:buBlip>
                <a:blip r:embed="rId2"/>
              </a:buBlip>
              <a:defRPr sz="1800"/>
            </a:pPr>
            <a:r>
              <a:rPr sz="3000"/>
              <a:t>more secular in his orientation than others, like Dante Alighieri who wrote </a:t>
            </a:r>
            <a:r>
              <a:rPr i="1" sz="3000"/>
              <a:t>Vita Nuova &amp; Divine Comedy</a:t>
            </a:r>
            <a:endParaRPr sz="3000"/>
          </a:p>
          <a:p>
            <a:pPr lvl="0">
              <a:buBlip>
                <a:blip r:embed="rId2"/>
              </a:buBlip>
              <a:defRPr sz="1800"/>
            </a:pPr>
            <a:r>
              <a:rPr sz="3000"/>
              <a:t>Boccaccio, student of Petrarch, wrote </a:t>
            </a:r>
            <a:r>
              <a:rPr i="1" sz="3000"/>
              <a:t>Decameron</a:t>
            </a:r>
            <a:r>
              <a:rPr sz="3000"/>
              <a:t>, which is critical social commentary on sexual &amp; economic misconduct</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17" name="Shape 21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Educational Goals</a:t>
            </a:r>
          </a:p>
        </p:txBody>
      </p:sp>
      <p:sp>
        <p:nvSpPr>
          <p:cNvPr id="218" name="Shape 218"/>
          <p:cNvSpPr/>
          <p:nvPr>
            <p:ph type="body" idx="4294967295"/>
          </p:nvPr>
        </p:nvSpPr>
        <p:spPr>
          <a:xfrm>
            <a:off x="1030287" y="1547177"/>
            <a:ext cx="7769226" cy="4727576"/>
          </a:xfrm>
          <a:prstGeom prst="rect">
            <a:avLst/>
          </a:prstGeom>
        </p:spPr>
        <p:txBody>
          <a:bodyPr lIns="0" tIns="0" rIns="0" bIns="0">
            <a:normAutofit fontScale="100000" lnSpcReduction="0"/>
          </a:bodyPr>
          <a:lstStyle/>
          <a:p>
            <a:pPr lvl="0">
              <a:buBlip>
                <a:blip r:embed="rId2"/>
              </a:buBlip>
              <a:defRPr sz="1800"/>
            </a:pPr>
            <a:r>
              <a:rPr sz="3000"/>
              <a:t>celebrated taking mastery of ancient languages directly to past</a:t>
            </a:r>
            <a:endParaRPr sz="3000"/>
          </a:p>
          <a:p>
            <a:pPr lvl="0">
              <a:buBlip>
                <a:blip r:embed="rId2"/>
              </a:buBlip>
              <a:defRPr sz="1800"/>
            </a:pPr>
            <a:r>
              <a:rPr sz="3000"/>
              <a:t>made them innovative</a:t>
            </a:r>
            <a:endParaRPr sz="3000"/>
          </a:p>
          <a:p>
            <a:pPr lvl="0">
              <a:buBlip>
                <a:blip r:embed="rId2"/>
              </a:buBlip>
              <a:defRPr sz="1800"/>
            </a:pPr>
            <a:r>
              <a:rPr sz="3000"/>
              <a:t>continually looked for new sources of info &amp; so amassed magnificent manuscript collections</a:t>
            </a:r>
            <a:endParaRPr sz="3000"/>
          </a:p>
          <a:p>
            <a:pPr lvl="0">
              <a:buBlip>
                <a:blip r:embed="rId2"/>
              </a:buBlip>
              <a:defRPr sz="1800"/>
            </a:pPr>
            <a:r>
              <a:rPr sz="3000"/>
              <a:t>goal - wisdom eloquently spoken, knowledge of the good, but also inciting desire in others to desire it</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21" name="Shape 22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Educational Reforms</a:t>
            </a:r>
          </a:p>
        </p:txBody>
      </p:sp>
      <p:sp>
        <p:nvSpPr>
          <p:cNvPr id="222" name="Shape 222"/>
          <p:cNvSpPr/>
          <p:nvPr>
            <p:ph type="body" idx="4294967295"/>
          </p:nvPr>
        </p:nvSpPr>
        <p:spPr>
          <a:xfrm>
            <a:off x="1030287" y="1547177"/>
            <a:ext cx="7769226" cy="4727576"/>
          </a:xfrm>
          <a:prstGeom prst="rect">
            <a:avLst/>
          </a:prstGeom>
        </p:spPr>
        <p:txBody>
          <a:bodyPr lIns="0" tIns="0" rIns="0" bIns="0">
            <a:normAutofit fontScale="100000" lnSpcReduction="0"/>
          </a:bodyPr>
          <a:lstStyle/>
          <a:p>
            <a:pPr lvl="0" marL="315468" indent="-315468" defTabSz="841247">
              <a:spcBef>
                <a:spcPts val="600"/>
              </a:spcBef>
              <a:buBlip>
                <a:blip r:embed="rId2"/>
              </a:buBlip>
              <a:defRPr sz="1800"/>
            </a:pPr>
            <a:r>
              <a:rPr sz="2760"/>
              <a:t>Roman orator, Quintilian’s </a:t>
            </a:r>
            <a:r>
              <a:rPr i="1" sz="2760"/>
              <a:t>Education of the Orator</a:t>
            </a:r>
            <a:r>
              <a:rPr sz="2760"/>
              <a:t> became classical guide for humanist revision of the traditional curriculum</a:t>
            </a:r>
            <a:endParaRPr sz="2760"/>
          </a:p>
          <a:p>
            <a:pPr lvl="0" marL="315468" indent="-315468" defTabSz="841247">
              <a:spcBef>
                <a:spcPts val="600"/>
              </a:spcBef>
              <a:buBlip>
                <a:blip r:embed="rId2"/>
              </a:buBlip>
              <a:defRPr sz="1800"/>
            </a:pPr>
            <a:r>
              <a:rPr sz="2760"/>
              <a:t>Vittorino da Feltre taught his students difficult works of Pliny, Ptolemy, Plautus, &amp; Plutarch but also made them do vigorous physical exercise</a:t>
            </a:r>
            <a:endParaRPr sz="2760"/>
          </a:p>
          <a:p>
            <a:pPr lvl="0" marL="315468" indent="-315468" defTabSz="841247">
              <a:spcBef>
                <a:spcPts val="600"/>
              </a:spcBef>
              <a:buBlip>
                <a:blip r:embed="rId2"/>
              </a:buBlip>
              <a:defRPr sz="1800"/>
            </a:pPr>
            <a:r>
              <a:rPr sz="2760"/>
              <a:t>Guarino da Verona &amp; Manuel Chrysoloras streamlined study of classical languages</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25" name="Shape 22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Baldassare Castiglione</a:t>
            </a:r>
          </a:p>
        </p:txBody>
      </p:sp>
      <p:sp>
        <p:nvSpPr>
          <p:cNvPr id="226" name="Shape 226"/>
          <p:cNvSpPr/>
          <p:nvPr>
            <p:ph type="body" idx="4294967295"/>
          </p:nvPr>
        </p:nvSpPr>
        <p:spPr>
          <a:xfrm>
            <a:off x="1030287" y="1547177"/>
            <a:ext cx="7769226" cy="4727576"/>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i="1" sz="2910"/>
              <a:t>Book of the Courtier</a:t>
            </a:r>
            <a:endParaRPr i="1" sz="2910"/>
          </a:p>
          <a:p>
            <a:pPr lvl="0" marL="332613" indent="-332613" defTabSz="886968">
              <a:spcBef>
                <a:spcPts val="600"/>
              </a:spcBef>
              <a:buBlip>
                <a:blip r:embed="rId2"/>
              </a:buBlip>
              <a:defRPr sz="1800"/>
            </a:pPr>
            <a:r>
              <a:rPr sz="2910"/>
              <a:t>practical guide for the nobility at the court of Urbino (small duchy in central Italy)</a:t>
            </a:r>
            <a:endParaRPr sz="2910"/>
          </a:p>
          <a:p>
            <a:pPr lvl="0" marL="332613" indent="-332613" defTabSz="886968">
              <a:spcBef>
                <a:spcPts val="600"/>
              </a:spcBef>
              <a:buBlip>
                <a:blip r:embed="rId2"/>
              </a:buBlip>
              <a:defRPr sz="1800"/>
            </a:pPr>
            <a:r>
              <a:rPr sz="2910"/>
              <a:t>illustrated highest ideals of Italian humanism: integrate knowledge of ancient languages &amp; history w/ athletic, military, &amp; musical skills and practice good manners, &amp; exhibit high moral character</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Renaissance in Italy</a:t>
            </a:r>
          </a:p>
        </p:txBody>
      </p:sp>
      <p:sp>
        <p:nvSpPr>
          <p:cNvPr id="128" name="Shape 12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“Rebirth”; transition from medieval to modern times</a:t>
            </a:r>
            <a:endParaRPr sz="3000"/>
          </a:p>
          <a:p>
            <a:pPr lvl="1" marL="742950" indent="-285750">
              <a:spcBef>
                <a:spcPts val="600"/>
              </a:spcBef>
              <a:buBlip>
                <a:blip r:embed="rId3"/>
              </a:buBlip>
              <a:defRPr sz="1800"/>
            </a:pPr>
            <a:r>
              <a:rPr sz="2600"/>
              <a:t>Medieval Europe (pre-12th c.)	</a:t>
            </a:r>
            <a:endParaRPr sz="2600"/>
          </a:p>
          <a:p>
            <a:pPr lvl="1" marL="742950" indent="-285750">
              <a:spcBef>
                <a:spcPts val="600"/>
              </a:spcBef>
              <a:buBlip>
                <a:blip r:embed="rId3"/>
              </a:buBlip>
              <a:defRPr sz="1800"/>
            </a:pPr>
            <a:r>
              <a:rPr sz="2600"/>
              <a:t>Fragmented, feudal society </a:t>
            </a:r>
            <a:endParaRPr sz="2600"/>
          </a:p>
          <a:p>
            <a:pPr lvl="1" marL="742950" indent="-285750">
              <a:spcBef>
                <a:spcPts val="600"/>
              </a:spcBef>
              <a:buBlip>
                <a:blip r:embed="rId3"/>
              </a:buBlip>
              <a:defRPr sz="1800"/>
            </a:pPr>
            <a:r>
              <a:rPr sz="2600"/>
              <a:t>Agricultural economy</a:t>
            </a:r>
            <a:endParaRPr sz="2600"/>
          </a:p>
          <a:p>
            <a:pPr lvl="1" marL="742950" indent="-285750">
              <a:spcBef>
                <a:spcPts val="600"/>
              </a:spcBef>
              <a:buBlip>
                <a:blip r:embed="rId3"/>
              </a:buBlip>
              <a:defRPr sz="1800"/>
            </a:pPr>
            <a:r>
              <a:rPr sz="2600"/>
              <a:t>Church-dominated thought, culture </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29" name="Shape 2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Civic Humanism</a:t>
            </a:r>
          </a:p>
        </p:txBody>
      </p:sp>
      <p:sp>
        <p:nvSpPr>
          <p:cNvPr id="230" name="Shape 230"/>
          <p:cNvSpPr/>
          <p:nvPr>
            <p:ph type="body" idx="4294967295"/>
          </p:nvPr>
        </p:nvSpPr>
        <p:spPr>
          <a:xfrm>
            <a:off x="1030287" y="1547177"/>
            <a:ext cx="7769226" cy="4727576"/>
          </a:xfrm>
          <a:prstGeom prst="rect">
            <a:avLst/>
          </a:prstGeom>
        </p:spPr>
        <p:txBody>
          <a:bodyPr lIns="0" tIns="0" rIns="0" bIns="0">
            <a:normAutofit fontScale="100000" lnSpcReduction="0"/>
          </a:bodyPr>
          <a:lstStyle/>
          <a:p>
            <a:pPr lvl="0">
              <a:buBlip>
                <a:blip r:embed="rId2"/>
              </a:buBlip>
              <a:defRPr sz="1800"/>
            </a:pPr>
            <a:r>
              <a:rPr sz="3000"/>
              <a:t>basic criticism of Scholasticism was that much of its content was useless</a:t>
            </a:r>
            <a:endParaRPr sz="3000"/>
          </a:p>
          <a:p>
            <a:pPr lvl="0">
              <a:buBlip>
                <a:blip r:embed="rId2"/>
              </a:buBlip>
              <a:defRPr sz="1800"/>
            </a:pPr>
            <a:r>
              <a:rPr sz="3000"/>
              <a:t>education should promote individual virtue but also public service - civic humanism</a:t>
            </a:r>
            <a:endParaRPr sz="3000"/>
          </a:p>
          <a:p>
            <a:pPr lvl="0">
              <a:buBlip>
                <a:blip r:embed="rId2"/>
              </a:buBlip>
              <a:defRPr sz="1800"/>
            </a:pPr>
            <a:r>
              <a:rPr sz="3000"/>
              <a:t>best examples were 3 Florentian chancellors of the city: Coluccio Salutati, Leonardo Bruni, Poggio Bracciolini</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33" name="Shape 23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Civic Humanism</a:t>
            </a:r>
          </a:p>
        </p:txBody>
      </p:sp>
      <p:sp>
        <p:nvSpPr>
          <p:cNvPr id="234" name="Shape 234"/>
          <p:cNvSpPr/>
          <p:nvPr>
            <p:ph type="body" idx="4294967295"/>
          </p:nvPr>
        </p:nvSpPr>
        <p:spPr>
          <a:xfrm>
            <a:off x="1030287" y="1547177"/>
            <a:ext cx="7769226" cy="4727576"/>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rhetorical skills to rally Florentines against aggression of Naples &amp; Milan</a:t>
            </a:r>
            <a:endParaRPr sz="2820"/>
          </a:p>
          <a:p>
            <a:pPr lvl="0" marL="322325" indent="-322325" defTabSz="859536">
              <a:spcBef>
                <a:spcPts val="600"/>
              </a:spcBef>
              <a:buBlip>
                <a:blip r:embed="rId2"/>
              </a:buBlip>
              <a:defRPr sz="1800"/>
            </a:pPr>
            <a:r>
              <a:rPr sz="2820"/>
              <a:t>some dispute that their active civic service was due to humanism but rather their own ambitions</a:t>
            </a:r>
            <a:endParaRPr sz="2820"/>
          </a:p>
          <a:p>
            <a:pPr lvl="0" marL="322325" indent="-322325" defTabSz="859536">
              <a:spcBef>
                <a:spcPts val="600"/>
              </a:spcBef>
              <a:buBlip>
                <a:blip r:embed="rId2"/>
              </a:buBlip>
              <a:defRPr sz="1800"/>
            </a:pPr>
            <a:r>
              <a:rPr sz="2820"/>
              <a:t>Toward end of Renaissance, see a divide in humanist thinkers between elite academics with no interest in social or civic life and those interested in contemporary history (ex. Machiavelli)</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High Renaissance Art</a:t>
            </a:r>
          </a:p>
        </p:txBody>
      </p:sp>
      <p:sp>
        <p:nvSpPr>
          <p:cNvPr id="237" name="Shape 23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Embraced natural world &amp; human emotion</a:t>
            </a:r>
            <a:endParaRPr sz="3000"/>
          </a:p>
          <a:p>
            <a:pPr lvl="0">
              <a:buBlip>
                <a:blip r:embed="rId2"/>
              </a:buBlip>
              <a:defRPr sz="1800"/>
            </a:pPr>
            <a:r>
              <a:rPr sz="3000"/>
              <a:t>Works characterized by rational order, symmetry, proportionality; addition of </a:t>
            </a:r>
            <a:r>
              <a:rPr i="1" sz="3000"/>
              <a:t>linear perspective </a:t>
            </a:r>
            <a:r>
              <a:rPr sz="3000"/>
              <a:t>(3-D look)</a:t>
            </a:r>
            <a:endParaRPr sz="3000"/>
          </a:p>
          <a:p>
            <a:pPr lvl="0">
              <a:buBlip>
                <a:blip r:embed="rId2"/>
              </a:buBlip>
              <a:defRPr sz="1800"/>
            </a:pPr>
            <a:r>
              <a:rPr sz="3000"/>
              <a:t>reflected the belief in the harmony of the universe</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High Renaissance Art (cont.)</a:t>
            </a:r>
          </a:p>
        </p:txBody>
      </p:sp>
      <p:sp>
        <p:nvSpPr>
          <p:cNvPr id="240" name="Shape 240"/>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development of new technical skills</a:t>
            </a:r>
            <a:endParaRPr sz="3000"/>
          </a:p>
          <a:p>
            <a:pPr lvl="0">
              <a:buBlip>
                <a:blip r:embed="rId2"/>
              </a:buBlip>
              <a:defRPr sz="1800"/>
            </a:pPr>
            <a:r>
              <a:rPr sz="3000"/>
              <a:t>availability of oil paints</a:t>
            </a:r>
            <a:endParaRPr sz="3000"/>
          </a:p>
          <a:p>
            <a:pPr lvl="0">
              <a:buBlip>
                <a:blip r:embed="rId2"/>
              </a:buBlip>
              <a:defRPr sz="1800"/>
            </a:pPr>
            <a:r>
              <a:rPr sz="3000"/>
              <a:t>use of shading to enhance naturalness - chiaroscuro</a:t>
            </a:r>
            <a:endParaRPr sz="3000"/>
          </a:p>
          <a:p>
            <a:pPr lvl="0">
              <a:buBlip>
                <a:blip r:embed="rId2"/>
              </a:buBlip>
              <a:defRPr sz="1800"/>
            </a:pPr>
            <a:r>
              <a:rPr sz="3000"/>
              <a:t>adjustment of size of figures i.e. linear perspective</a:t>
            </a:r>
            <a:endParaRPr sz="3000"/>
          </a:p>
          <a:p>
            <a:pPr lvl="0">
              <a:buBlip>
                <a:blip r:embed="rId2"/>
              </a:buBlip>
              <a:defRPr sz="1800"/>
            </a:pPr>
            <a:r>
              <a:rPr sz="3000"/>
              <a:t>ex. Giotto - painted a more natural world</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High Renaissance Art (cont.)</a:t>
            </a:r>
          </a:p>
        </p:txBody>
      </p:sp>
      <p:sp>
        <p:nvSpPr>
          <p:cNvPr id="243" name="Shape 24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Leonardo da Vinci (1452–1519): lived Renaissance ideal of the universal person: painter, advisor to Italian princes &amp; the French king Francis I, engineer, physiologist, botanist, etc.; </a:t>
            </a:r>
            <a:r>
              <a:rPr i="1" sz="3000"/>
              <a:t>Mona Lisa</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High Renaissance Art (cont.)</a:t>
            </a:r>
          </a:p>
        </p:txBody>
      </p:sp>
      <p:sp>
        <p:nvSpPr>
          <p:cNvPr id="246" name="Shape 24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Raphael</a:t>
            </a:r>
            <a:endParaRPr sz="3000"/>
          </a:p>
          <a:p>
            <a:pPr lvl="0">
              <a:buBlip>
                <a:blip r:embed="rId2"/>
              </a:buBlip>
              <a:defRPr sz="1800"/>
            </a:pPr>
            <a:r>
              <a:rPr sz="3000"/>
              <a:t>a man of great kindness, loved and respected by his contemporaries</a:t>
            </a:r>
            <a:endParaRPr sz="3000"/>
          </a:p>
          <a:p>
            <a:pPr lvl="0">
              <a:buBlip>
                <a:blip r:embed="rId2"/>
              </a:buBlip>
              <a:defRPr sz="1800"/>
            </a:pPr>
            <a:r>
              <a:rPr sz="3000"/>
              <a:t>famous for tender madonnas, great fresco in the Vatican, &amp; for </a:t>
            </a:r>
            <a:r>
              <a:rPr i="1" sz="3000"/>
              <a:t>The School of Athens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High Renaissance Art (cont.)</a:t>
            </a:r>
          </a:p>
        </p:txBody>
      </p:sp>
      <p:sp>
        <p:nvSpPr>
          <p:cNvPr id="249" name="Shape 249"/>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Michelangelo</a:t>
            </a:r>
            <a:endParaRPr sz="3000"/>
          </a:p>
          <a:p>
            <a:pPr lvl="0">
              <a:buBlip>
                <a:blip r:embed="rId2"/>
              </a:buBlip>
              <a:defRPr sz="1800"/>
            </a:pPr>
            <a:r>
              <a:rPr sz="3000"/>
              <a:t>melancholy genius</a:t>
            </a:r>
            <a:endParaRPr sz="3000"/>
          </a:p>
          <a:p>
            <a:pPr lvl="0">
              <a:buBlip>
                <a:blip r:embed="rId2"/>
              </a:buBlip>
              <a:defRPr sz="1800"/>
            </a:pPr>
            <a:r>
              <a:rPr sz="3000"/>
              <a:t>sculptor, </a:t>
            </a:r>
            <a:r>
              <a:rPr i="1" sz="3000"/>
              <a:t>David</a:t>
            </a:r>
            <a:endParaRPr i="1" sz="3000"/>
          </a:p>
          <a:p>
            <a:pPr lvl="0">
              <a:buBlip>
                <a:blip r:embed="rId2"/>
              </a:buBlip>
              <a:defRPr sz="1800"/>
            </a:pPr>
            <a:r>
              <a:rPr i="1" sz="3000"/>
              <a:t> </a:t>
            </a:r>
            <a:r>
              <a:rPr sz="3000"/>
              <a:t>four different popes commissioned works</a:t>
            </a:r>
            <a:endParaRPr sz="3000"/>
          </a:p>
          <a:p>
            <a:pPr lvl="0">
              <a:buBlip>
                <a:blip r:embed="rId2"/>
              </a:buBlip>
              <a:defRPr sz="1800"/>
            </a:pPr>
            <a:r>
              <a:rPr sz="3000"/>
              <a:t>frescoes in the Vatican’s Sistine Chapel are the most famous</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High Renaissance Art (cont.)</a:t>
            </a:r>
          </a:p>
        </p:txBody>
      </p:sp>
      <p:sp>
        <p:nvSpPr>
          <p:cNvPr id="252" name="Shape 25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Michelangelo’s later works reflect deep personal changes</a:t>
            </a:r>
            <a:endParaRPr sz="3000"/>
          </a:p>
          <a:p>
            <a:pPr lvl="0">
              <a:buBlip>
                <a:blip r:embed="rId2"/>
              </a:buBlip>
              <a:defRPr sz="1800"/>
            </a:pPr>
            <a:r>
              <a:rPr sz="3000"/>
              <a:t>more complex &amp; mark passing of High Renaissance painting &amp; advent of new style called mannerism</a:t>
            </a:r>
            <a:endParaRPr sz="3000"/>
          </a:p>
          <a:p>
            <a:pPr lvl="0">
              <a:buBlip>
                <a:blip r:embed="rId2"/>
              </a:buBlip>
              <a:defRPr sz="1800"/>
            </a:pPr>
            <a:r>
              <a:rPr sz="3000"/>
              <a:t>made room for the strange and abnormal</a:t>
            </a:r>
            <a:endParaRPr sz="3000"/>
          </a:p>
          <a:p>
            <a:pPr lvl="0">
              <a:buBlip>
                <a:blip r:embed="rId2"/>
              </a:buBlip>
              <a:defRPr sz="1800"/>
            </a:pPr>
            <a:r>
              <a:rPr sz="3000"/>
              <a:t>ex.s Tintoretto &amp; El Greco</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latin typeface="Arial Bold"/>
                <a:ea typeface="Arial Bold"/>
                <a:cs typeface="Arial Bold"/>
                <a:sym typeface="Arial Bold"/>
              </a:rPr>
              <a:t>Leonardo Plots the Perfect Man </a:t>
            </a:r>
            <a:r>
              <a:rPr sz="935">
                <a:latin typeface="Arial"/>
                <a:ea typeface="Arial"/>
                <a:cs typeface="Arial"/>
                <a:sym typeface="Arial"/>
              </a:rPr>
              <a:t>Vitruvian Man by Leonardo da Vinci, c. 1490. The name “Vitruvian” is taken from that of a first-century c.e. Roman architect and engineer, Marcus Pollio Vitruvius, who used squares and circles to demonstrate the human body’s symmetry and proportionality. Vitruvius’ commentary reads counter-clockwise in three paragraphs that highlight Leonardo’s scientific portrayal.</a:t>
            </a:r>
            <a:br>
              <a:rPr sz="935">
                <a:latin typeface="Arial"/>
                <a:ea typeface="Arial"/>
                <a:cs typeface="Arial"/>
                <a:sym typeface="Arial"/>
              </a:rPr>
            </a:br>
            <a:r>
              <a:rPr sz="935">
                <a:latin typeface="Arial"/>
                <a:ea typeface="Arial"/>
                <a:cs typeface="Arial"/>
                <a:sym typeface="Arial"/>
              </a:rPr>
              <a:t>CORBIS/Bettmann</a:t>
            </a:r>
          </a:p>
        </p:txBody>
      </p:sp>
      <p:pic>
        <p:nvPicPr>
          <p:cNvPr id="255" name="AACSHOE0.jpeg" descr="AACSHOE0.jpg"/>
          <p:cNvPicPr/>
          <p:nvPr/>
        </p:nvPicPr>
        <p:blipFill>
          <a:blip r:embed="rId3">
            <a:extLst/>
          </a:blip>
          <a:stretch>
            <a:fillRect/>
          </a:stretch>
        </p:blipFill>
        <p:spPr>
          <a:xfrm>
            <a:off x="2609850" y="0"/>
            <a:ext cx="4533900" cy="6400800"/>
          </a:xfrm>
          <a:prstGeom prst="rect">
            <a:avLst/>
          </a:prstGeom>
          <a:ln w="12700">
            <a:miter lim="400000"/>
          </a:ln>
        </p:spPr>
      </p:pic>
      <p:sp>
        <p:nvSpPr>
          <p:cNvPr id="256" name="Shape 256"/>
          <p:cNvSpPr/>
          <p:nvPr/>
        </p:nvSpPr>
        <p:spPr>
          <a:xfrm>
            <a:off x="873963" y="595630"/>
            <a:ext cx="2326294"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Vitruvian Man</a:t>
            </a:r>
            <a:endParaRPr sz="2400"/>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Albrecht Dürer (1471–1528). </a:t>
            </a:r>
            <a:r>
              <a:rPr i="1" sz="1100">
                <a:latin typeface="Arial"/>
                <a:ea typeface="Arial"/>
                <a:cs typeface="Arial"/>
                <a:sym typeface="Arial"/>
              </a:rPr>
              <a:t>Self-portrait at Age 28 with Fur Coat</a:t>
            </a:r>
            <a:r>
              <a:rPr sz="1100">
                <a:latin typeface="Arial"/>
                <a:ea typeface="Arial"/>
                <a:cs typeface="Arial"/>
                <a:sym typeface="Arial"/>
              </a:rPr>
              <a:t>. 1500</a:t>
            </a:r>
            <a:br>
              <a:rPr sz="1100">
                <a:latin typeface="Arial"/>
                <a:ea typeface="Arial"/>
                <a:cs typeface="Arial"/>
                <a:sym typeface="Arial"/>
              </a:rPr>
            </a:br>
            <a:r>
              <a:rPr sz="1100">
                <a:latin typeface="Arial"/>
                <a:ea typeface="Arial"/>
                <a:cs typeface="Arial"/>
                <a:sym typeface="Arial"/>
              </a:rPr>
              <a:t>Oil on wood, 67 × 49 cm. Alte Pinakothek, Munich, Germany. Photograph © Scala/Art Resource, NY</a:t>
            </a:r>
          </a:p>
        </p:txBody>
      </p:sp>
      <p:pic>
        <p:nvPicPr>
          <p:cNvPr id="261" name="AABQIOQ0.jpeg" descr="AABQIOQ0.jpg"/>
          <p:cNvPicPr/>
          <p:nvPr/>
        </p:nvPicPr>
        <p:blipFill>
          <a:blip r:embed="rId3">
            <a:extLst/>
          </a:blip>
          <a:stretch>
            <a:fillRect/>
          </a:stretch>
        </p:blipFill>
        <p:spPr>
          <a:xfrm>
            <a:off x="2411412" y="457020"/>
            <a:ext cx="4578716" cy="5943780"/>
          </a:xfrm>
          <a:prstGeom prst="rect">
            <a:avLst/>
          </a:prstGeom>
          <a:ln w="12700">
            <a:miter lim="400000"/>
          </a:ln>
        </p:spPr>
      </p:pic>
      <p:sp>
        <p:nvSpPr>
          <p:cNvPr id="262" name="Shape 262"/>
          <p:cNvSpPr/>
          <p:nvPr/>
        </p:nvSpPr>
        <p:spPr>
          <a:xfrm>
            <a:off x="4170883" y="49530"/>
            <a:ext cx="4509751"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Albrecht Durer - Self Portrait</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Renaissance in Italy (cont.)</a:t>
            </a:r>
          </a:p>
        </p:txBody>
      </p:sp>
      <p:sp>
        <p:nvSpPr>
          <p:cNvPr id="131" name="Shape 13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“Rebirth”; transition from medieval to modern times</a:t>
            </a:r>
            <a:endParaRPr sz="3000"/>
          </a:p>
          <a:p>
            <a:pPr lvl="1" marL="742950" indent="-285750">
              <a:spcBef>
                <a:spcPts val="600"/>
              </a:spcBef>
              <a:buBlip>
                <a:blip r:embed="rId3"/>
              </a:buBlip>
              <a:defRPr sz="1800"/>
            </a:pPr>
            <a:r>
              <a:rPr sz="2600"/>
              <a:t>Renaissance Europe (post-14th c.) </a:t>
            </a:r>
            <a:endParaRPr sz="2600"/>
          </a:p>
          <a:p>
            <a:pPr lvl="1" marL="742950" indent="-285750">
              <a:spcBef>
                <a:spcPts val="600"/>
              </a:spcBef>
              <a:buBlip>
                <a:blip r:embed="rId3"/>
              </a:buBlip>
              <a:defRPr sz="1800"/>
            </a:pPr>
            <a:r>
              <a:rPr sz="2600"/>
              <a:t>Political centralization, national feelings</a:t>
            </a:r>
            <a:endParaRPr sz="2600"/>
          </a:p>
          <a:p>
            <a:pPr lvl="1" marL="742950" indent="-285750">
              <a:spcBef>
                <a:spcPts val="600"/>
              </a:spcBef>
              <a:buBlip>
                <a:blip r:embed="rId3"/>
              </a:buBlip>
              <a:defRPr sz="1800"/>
            </a:pPr>
            <a:r>
              <a:rPr sz="2600"/>
              <a:t>Urban, commercial-capitalist economy</a:t>
            </a:r>
            <a:endParaRPr sz="2600"/>
          </a:p>
          <a:p>
            <a:pPr lvl="1" marL="742950" indent="-285750">
              <a:spcBef>
                <a:spcPts val="600"/>
              </a:spcBef>
              <a:buBlip>
                <a:blip r:embed="rId3"/>
              </a:buBlip>
              <a:defRPr sz="1800"/>
            </a:pPr>
            <a:r>
              <a:rPr sz="2600"/>
              <a:t>Growing lay/secular control of thought &amp; culture</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Combining the painterly qualities of all the Renaissance masters, Raphael created scenes of tender beauty and subjects sublime in both flesh and spirit.</a:t>
            </a:r>
            <a:br>
              <a:rPr sz="1100">
                <a:latin typeface="Arial"/>
                <a:ea typeface="Arial"/>
                <a:cs typeface="Arial"/>
                <a:sym typeface="Arial"/>
              </a:rPr>
            </a:br>
            <a:r>
              <a:rPr sz="1100">
                <a:latin typeface="Arial"/>
                <a:ea typeface="Arial"/>
                <a:cs typeface="Arial"/>
                <a:sym typeface="Arial"/>
              </a:rPr>
              <a:t>Musee du Louvre, Paris/Giraudon, Paris/SuperStock</a:t>
            </a:r>
          </a:p>
        </p:txBody>
      </p:sp>
      <p:pic>
        <p:nvPicPr>
          <p:cNvPr id="267" name="AACCVKV0.jpeg" descr="AACCVKV0.jpg"/>
          <p:cNvPicPr/>
          <p:nvPr/>
        </p:nvPicPr>
        <p:blipFill>
          <a:blip r:embed="rId3">
            <a:extLst/>
          </a:blip>
          <a:stretch>
            <a:fillRect/>
          </a:stretch>
        </p:blipFill>
        <p:spPr>
          <a:xfrm>
            <a:off x="2713037" y="0"/>
            <a:ext cx="4327526" cy="6400800"/>
          </a:xfrm>
          <a:prstGeom prst="rect">
            <a:avLst/>
          </a:prstGeom>
          <a:ln w="12700">
            <a:miter lim="400000"/>
          </a:ln>
        </p:spPr>
      </p:pic>
      <p:sp>
        <p:nvSpPr>
          <p:cNvPr id="268" name="Shape 268"/>
          <p:cNvSpPr/>
          <p:nvPr/>
        </p:nvSpPr>
        <p:spPr>
          <a:xfrm>
            <a:off x="1326083" y="1736089"/>
            <a:ext cx="132423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Raphael</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Slavery in the Renaissance</a:t>
            </a:r>
          </a:p>
        </p:txBody>
      </p:sp>
      <p:sp>
        <p:nvSpPr>
          <p:cNvPr id="273" name="Shape 27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Slavery flourished as extravagantly as art and culture.</a:t>
            </a:r>
            <a:endParaRPr sz="3000"/>
          </a:p>
          <a:p>
            <a:pPr lvl="0">
              <a:buBlip>
                <a:blip r:embed="rId2"/>
              </a:buBlip>
              <a:defRPr sz="1800"/>
            </a:pPr>
            <a:r>
              <a:rPr sz="3000"/>
              <a:t>Contemporaries looked on slavery as merciful as opposed to killing the captives.</a:t>
            </a:r>
            <a:endParaRPr sz="3000"/>
          </a:p>
          <a:p>
            <a:pPr lvl="0">
              <a:buBlip>
                <a:blip r:embed="rId2"/>
              </a:buBlip>
              <a:defRPr sz="1800"/>
            </a:pPr>
            <a:r>
              <a:rPr sz="3000"/>
              <a:t>After the Black Death, slavery demand soared and slaves were imported from the lands surrounding the Black Sea.</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Slavery (cont.)</a:t>
            </a:r>
          </a:p>
        </p:txBody>
      </p:sp>
      <p:sp>
        <p:nvSpPr>
          <p:cNvPr id="276" name="Shape 27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collective plantation slavery, based on East Asian models, developed in eastern Med during High Middle Ages</a:t>
            </a:r>
            <a:endParaRPr sz="3000"/>
          </a:p>
          <a:p>
            <a:pPr lvl="0">
              <a:buBlip>
                <a:blip r:embed="rId2"/>
              </a:buBlip>
              <a:defRPr sz="1800"/>
            </a:pPr>
            <a:r>
              <a:rPr sz="3000"/>
              <a:t>In Sudan &amp; Venetian estates on islands of Cyprus &amp; Crete, gangs of slaves cut sugarcane</a:t>
            </a:r>
            <a:endParaRPr sz="3000"/>
          </a:p>
          <a:p>
            <a:pPr lvl="0">
              <a:buBlip>
                <a:blip r:embed="rId2"/>
              </a:buBlip>
              <a:defRPr sz="1800"/>
            </a:pPr>
            <a:r>
              <a:rPr sz="3000"/>
              <a:t>Slaves imported from many places &amp; consisted of many races</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22376">
              <a:defRPr sz="1800">
                <a:solidFill>
                  <a:srgbClr val="000000"/>
                </a:solidFill>
              </a:defRPr>
            </a:pPr>
            <a:r>
              <a:rPr sz="869">
                <a:latin typeface="Arial"/>
                <a:ea typeface="Arial"/>
                <a:cs typeface="Arial"/>
                <a:sym typeface="Arial"/>
              </a:rPr>
              <a:t>This portrait of Katharina, by Albrecht Dürer, provides evidence of African slavery in Europe during the sixteenth century. Katharina was in the service of one João Bradao, a Portuguese economic minister living in Antwerp, then the financial center of Europe. Dürer became friends with Bradao during his stay in the Low Countries in the winter of 1520–1521.</a:t>
            </a:r>
            <a:br>
              <a:rPr sz="869">
                <a:latin typeface="Arial"/>
                <a:ea typeface="Arial"/>
                <a:cs typeface="Arial"/>
                <a:sym typeface="Arial"/>
              </a:rPr>
            </a:br>
            <a:r>
              <a:rPr sz="869">
                <a:latin typeface="Arial"/>
                <a:ea typeface="Arial"/>
                <a:cs typeface="Arial"/>
                <a:sym typeface="Arial"/>
              </a:rPr>
              <a:t>Albrecht Dürer (1471–1528), </a:t>
            </a:r>
            <a:r>
              <a:rPr i="1" sz="869">
                <a:latin typeface="Arial"/>
                <a:ea typeface="Arial"/>
                <a:cs typeface="Arial"/>
                <a:sym typeface="Arial"/>
              </a:rPr>
              <a:t>Portrait of the Moorish Woman Katharina</a:t>
            </a:r>
            <a:r>
              <a:rPr sz="869">
                <a:latin typeface="Arial"/>
                <a:ea typeface="Arial"/>
                <a:cs typeface="Arial"/>
                <a:sym typeface="Arial"/>
              </a:rPr>
              <a:t>. Drawing. Uffizi Florence, Italy. Photograph © Foto Marburg/Art Resource, NY</a:t>
            </a:r>
          </a:p>
        </p:txBody>
      </p:sp>
      <p:pic>
        <p:nvPicPr>
          <p:cNvPr id="279" name="AAACJMX0.jpeg" descr="AAACJMX0.jpg"/>
          <p:cNvPicPr/>
          <p:nvPr/>
        </p:nvPicPr>
        <p:blipFill>
          <a:blip r:embed="rId3">
            <a:extLst/>
          </a:blip>
          <a:stretch>
            <a:fillRect/>
          </a:stretch>
        </p:blipFill>
        <p:spPr>
          <a:xfrm>
            <a:off x="2630487" y="0"/>
            <a:ext cx="4492626" cy="6400800"/>
          </a:xfrm>
          <a:prstGeom prst="rect">
            <a:avLst/>
          </a:prstGeom>
          <a:ln w="12700">
            <a:miter lim="400000"/>
          </a:ln>
        </p:spPr>
      </p:pic>
      <p:sp>
        <p:nvSpPr>
          <p:cNvPr id="280" name="Shape 280"/>
          <p:cNvSpPr/>
          <p:nvPr/>
        </p:nvSpPr>
        <p:spPr>
          <a:xfrm>
            <a:off x="1233160" y="1578610"/>
            <a:ext cx="2346087" cy="1196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“Katharina”</a:t>
            </a:r>
            <a:endParaRPr sz="2400"/>
          </a:p>
          <a:p>
            <a:pPr lvl="0">
              <a:defRPr sz="1800"/>
            </a:pPr>
            <a:r>
              <a:rPr sz="2400"/>
              <a:t>painted by </a:t>
            </a:r>
            <a:endParaRPr sz="2400"/>
          </a:p>
          <a:p>
            <a:pPr lvl="0">
              <a:defRPr sz="1800"/>
            </a:pPr>
            <a:r>
              <a:rPr sz="2400"/>
              <a:t>Albrecht Durer</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French Invasions</a:t>
            </a:r>
            <a:br>
              <a:rPr sz="4000">
                <a:solidFill>
                  <a:srgbClr val="482400"/>
                </a:solidFill>
              </a:rPr>
            </a:br>
            <a:r>
              <a:rPr sz="4000">
                <a:solidFill>
                  <a:srgbClr val="482400"/>
                </a:solidFill>
              </a:rPr>
              <a:t>(1494–1527)</a:t>
            </a:r>
          </a:p>
        </p:txBody>
      </p:sp>
      <p:sp>
        <p:nvSpPr>
          <p:cNvPr id="285" name="Shape 28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Italy’s political decline</a:t>
            </a:r>
            <a:endParaRPr sz="2820"/>
          </a:p>
          <a:p>
            <a:pPr lvl="0" marL="322325" indent="-322325" defTabSz="859536">
              <a:spcBef>
                <a:spcPts val="600"/>
              </a:spcBef>
              <a:buBlip>
                <a:blip r:embed="rId2"/>
              </a:buBlip>
              <a:defRPr sz="1800"/>
            </a:pPr>
            <a:r>
              <a:rPr sz="2820"/>
              <a:t>Italy had relied on internal cooperation for its peace &amp; safety from foreign invasion b/c a land of autonomous city states</a:t>
            </a:r>
            <a:endParaRPr sz="2820"/>
          </a:p>
          <a:p>
            <a:pPr lvl="0" marL="322325" indent="-322325" defTabSz="859536">
              <a:spcBef>
                <a:spcPts val="600"/>
              </a:spcBef>
              <a:buBlip>
                <a:blip r:embed="rId2"/>
              </a:buBlip>
              <a:defRPr sz="1800"/>
            </a:pPr>
            <a:r>
              <a:rPr sz="2820"/>
              <a:t>maintained this in 2nd half of 15th century thru Treaty of Lodi</a:t>
            </a:r>
            <a:endParaRPr sz="2820"/>
          </a:p>
          <a:p>
            <a:pPr lvl="0" marL="322325" indent="-322325" defTabSz="859536">
              <a:spcBef>
                <a:spcPts val="600"/>
              </a:spcBef>
              <a:buBlip>
                <a:blip r:embed="rId2"/>
              </a:buBlip>
              <a:defRPr sz="1800"/>
            </a:pPr>
            <a:r>
              <a:rPr sz="2820"/>
              <a:t>brought traditional enemies, Milan &amp; Naples, together in alliance w/ Florence against Venice &amp; Papal states</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French Invasions</a:t>
            </a:r>
            <a:br>
              <a:rPr sz="4000">
                <a:solidFill>
                  <a:srgbClr val="482400"/>
                </a:solidFill>
              </a:rPr>
            </a:br>
            <a:r>
              <a:rPr sz="4000">
                <a:solidFill>
                  <a:srgbClr val="482400"/>
                </a:solidFill>
              </a:rPr>
              <a:t>(1494–1527)</a:t>
            </a:r>
          </a:p>
        </p:txBody>
      </p:sp>
      <p:sp>
        <p:nvSpPr>
          <p:cNvPr id="288" name="Shape 28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05180" indent="-305180" defTabSz="813816">
              <a:spcBef>
                <a:spcPts val="600"/>
              </a:spcBef>
              <a:buBlip>
                <a:blip r:embed="rId2"/>
              </a:buBlip>
              <a:defRPr sz="1800"/>
            </a:pPr>
            <a:r>
              <a:rPr sz="2670"/>
              <a:t>hostilities btwn Milan &amp; Naples resumed after despot Ludovico il Moro rose to power in Milan</a:t>
            </a:r>
            <a:endParaRPr sz="2670"/>
          </a:p>
          <a:p>
            <a:pPr lvl="0" marL="305180" indent="-305180" defTabSz="813816">
              <a:spcBef>
                <a:spcPts val="600"/>
              </a:spcBef>
              <a:buBlip>
                <a:blip r:embed="rId2"/>
              </a:buBlip>
              <a:defRPr sz="1800"/>
            </a:pPr>
            <a:r>
              <a:rPr sz="2670"/>
              <a:t>Treaty of Lodi ended when Naples, supported by Florence &amp; Borgia pope Pope Alexander VI, threatened Milan</a:t>
            </a:r>
            <a:endParaRPr sz="2670"/>
          </a:p>
          <a:p>
            <a:pPr lvl="0" marL="305180" indent="-305180" defTabSz="813816">
              <a:spcBef>
                <a:spcPts val="600"/>
              </a:spcBef>
              <a:buBlip>
                <a:blip r:embed="rId2"/>
              </a:buBlip>
              <a:defRPr sz="1800"/>
            </a:pPr>
            <a:r>
              <a:rPr sz="2670"/>
              <a:t>il Moro appealed to France for aid - fatal mistake</a:t>
            </a:r>
            <a:endParaRPr sz="2670"/>
          </a:p>
          <a:p>
            <a:pPr lvl="0" marL="305180" indent="-305180" defTabSz="813816">
              <a:spcBef>
                <a:spcPts val="600"/>
              </a:spcBef>
              <a:buBlip>
                <a:blip r:embed="rId2"/>
              </a:buBlip>
              <a:defRPr sz="1800"/>
            </a:pPr>
            <a:r>
              <a:rPr sz="2670"/>
              <a:t>failed to anticipate French desire to revive dynastic claims to Milan as well as Naples</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French Invasions</a:t>
            </a:r>
            <a:br>
              <a:rPr sz="4000">
                <a:solidFill>
                  <a:srgbClr val="482400"/>
                </a:solidFill>
              </a:rPr>
            </a:br>
            <a:r>
              <a:rPr sz="4000">
                <a:solidFill>
                  <a:srgbClr val="482400"/>
                </a:solidFill>
              </a:rPr>
              <a:t>(1494–1527)</a:t>
            </a:r>
          </a:p>
        </p:txBody>
      </p:sp>
      <p:sp>
        <p:nvSpPr>
          <p:cNvPr id="291" name="Shape 29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French king Charles VIII (r. 1483–1498) stormed through Italy</a:t>
            </a:r>
            <a:endParaRPr sz="3000"/>
          </a:p>
          <a:p>
            <a:pPr lvl="0">
              <a:buBlip>
                <a:blip r:embed="rId2"/>
              </a:buBlip>
              <a:defRPr sz="1800"/>
            </a:pPr>
            <a:r>
              <a:rPr sz="3000"/>
              <a:t>raced through Florence, &amp; Papal States into Naples </a:t>
            </a:r>
            <a:endParaRPr sz="3000"/>
          </a:p>
          <a:p>
            <a:pPr lvl="0">
              <a:buBlip>
                <a:blip r:embed="rId2"/>
              </a:buBlip>
              <a:defRPr sz="1800"/>
            </a:pPr>
            <a:r>
              <a:rPr sz="3000"/>
              <a:t>as French approached Florence, the Florentine ruler Piero de Medici tried to placate Charles VIII by giving him Pisa &amp; other Florentine possessions </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French Invasions</a:t>
            </a:r>
            <a:br>
              <a:rPr sz="4000">
                <a:solidFill>
                  <a:srgbClr val="482400"/>
                </a:solidFill>
              </a:rPr>
            </a:br>
            <a:r>
              <a:rPr sz="4000">
                <a:solidFill>
                  <a:srgbClr val="482400"/>
                </a:solidFill>
              </a:rPr>
              <a:t>(1494–1527)</a:t>
            </a:r>
          </a:p>
        </p:txBody>
      </p:sp>
      <p:sp>
        <p:nvSpPr>
          <p:cNvPr id="294" name="Shape 29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As a result, Piero is exiled by the Florentines who were being revolutionized by a radical Dominican preacher, Girolamo Savonarola</a:t>
            </a:r>
            <a:endParaRPr sz="3000"/>
          </a:p>
          <a:p>
            <a:pPr lvl="0">
              <a:buBlip>
                <a:blip r:embed="rId2"/>
              </a:buBlip>
              <a:defRPr sz="1800"/>
            </a:pPr>
            <a:r>
              <a:rPr sz="3000"/>
              <a:t>Eventually, after Charles was ousted &amp; the Italian cities were reunited, Savonarola was imprisoned &amp; executed </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French Invasions</a:t>
            </a:r>
            <a:br>
              <a:rPr sz="4000">
                <a:solidFill>
                  <a:srgbClr val="482400"/>
                </a:solidFill>
              </a:rPr>
            </a:br>
            <a:r>
              <a:rPr sz="4000">
                <a:solidFill>
                  <a:srgbClr val="482400"/>
                </a:solidFill>
              </a:rPr>
              <a:t>(1494–1527)</a:t>
            </a:r>
          </a:p>
        </p:txBody>
      </p:sp>
      <p:sp>
        <p:nvSpPr>
          <p:cNvPr id="297" name="Shape 29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t>In response to the French march on Italy, Ferdinand of Aragon created a new counter alliance - League of Venice</a:t>
            </a:r>
            <a:endParaRPr sz="2730"/>
          </a:p>
          <a:p>
            <a:pPr lvl="0" marL="312039" indent="-312039" defTabSz="832104">
              <a:spcBef>
                <a:spcPts val="600"/>
              </a:spcBef>
              <a:buBlip>
                <a:blip r:embed="rId2"/>
              </a:buBlip>
              <a:defRPr sz="1800"/>
            </a:pPr>
            <a:r>
              <a:rPr sz="2730"/>
              <a:t>Consisted of Spain, Venice, Papal States, &amp; Emperor Maximilian I </a:t>
            </a:r>
            <a:endParaRPr sz="2730"/>
          </a:p>
          <a:p>
            <a:pPr lvl="0" marL="312039" indent="-312039" defTabSz="832104">
              <a:spcBef>
                <a:spcPts val="600"/>
              </a:spcBef>
              <a:buBlip>
                <a:blip r:embed="rId2"/>
              </a:buBlip>
              <a:defRPr sz="1800"/>
            </a:pPr>
            <a:r>
              <a:rPr sz="2730"/>
              <a:t>united against the French</a:t>
            </a:r>
            <a:endParaRPr sz="2730"/>
          </a:p>
          <a:p>
            <a:pPr lvl="0" marL="312039" indent="-312039" defTabSz="832104">
              <a:spcBef>
                <a:spcPts val="600"/>
              </a:spcBef>
              <a:buBlip>
                <a:blip r:embed="rId2"/>
              </a:buBlip>
              <a:defRPr sz="1800"/>
            </a:pPr>
            <a:r>
              <a:rPr sz="2730"/>
              <a:t>set the stage for the conflict btwn Spain &amp; France</a:t>
            </a:r>
            <a:endParaRPr sz="2730"/>
          </a:p>
          <a:p>
            <a:pPr lvl="0" marL="312039" indent="-312039" defTabSz="832104">
              <a:spcBef>
                <a:spcPts val="600"/>
              </a:spcBef>
              <a:buBlip>
                <a:blip r:embed="rId2"/>
              </a:buBlip>
              <a:defRPr sz="1800"/>
            </a:pPr>
            <a:r>
              <a:rPr sz="2730"/>
              <a:t>il Moro recognized his fatal error, joined the League to end the French menace</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Pope Alexander VI &amp; </a:t>
            </a:r>
            <a:endParaRPr sz="4000">
              <a:solidFill>
                <a:srgbClr val="482400"/>
              </a:solidFill>
            </a:endParaRPr>
          </a:p>
          <a:p>
            <a:pPr lvl="0">
              <a:defRPr sz="1800">
                <a:solidFill>
                  <a:srgbClr val="000000"/>
                </a:solidFill>
              </a:defRPr>
            </a:pPr>
            <a:r>
              <a:rPr sz="4000">
                <a:solidFill>
                  <a:srgbClr val="482400"/>
                </a:solidFill>
              </a:rPr>
              <a:t>the Borgia Family</a:t>
            </a:r>
          </a:p>
        </p:txBody>
      </p:sp>
      <p:sp>
        <p:nvSpPr>
          <p:cNvPr id="300" name="Shape 300"/>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French returned to Italy under Louis XII (r. 1498–1515)</a:t>
            </a:r>
            <a:endParaRPr sz="3000"/>
          </a:p>
          <a:p>
            <a:pPr lvl="0">
              <a:buBlip>
                <a:blip r:embed="rId2"/>
              </a:buBlip>
              <a:defRPr sz="1800"/>
            </a:pPr>
            <a:r>
              <a:rPr sz="3000"/>
              <a:t>Louis XII allies with the corrupt Borgia pope, Alexander VI and takes Milan </a:t>
            </a:r>
            <a:endParaRPr sz="3000"/>
          </a:p>
          <a:p>
            <a:pPr lvl="0">
              <a:buBlip>
                <a:blip r:embed="rId2"/>
              </a:buBlip>
              <a:defRPr sz="1800"/>
            </a:pPr>
            <a:r>
              <a:rPr sz="3000"/>
              <a:t>Widely considered to be the most corrupt pope in history w/ passions for both gold and women</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Italian Renaissance</a:t>
            </a:r>
            <a:br>
              <a:rPr sz="4000">
                <a:solidFill>
                  <a:srgbClr val="482400"/>
                </a:solidFill>
              </a:rPr>
            </a:br>
            <a:r>
              <a:rPr sz="4000">
                <a:solidFill>
                  <a:srgbClr val="482400"/>
                </a:solidFill>
              </a:rPr>
              <a:t>(1375–1527)</a:t>
            </a:r>
          </a:p>
        </p:txBody>
      </p:sp>
      <p:sp>
        <p:nvSpPr>
          <p:cNvPr id="134" name="Shape 13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Beginning: deaths of Petrarch (“father of humanism”) in 1374 &amp; Boccaccio, author of the </a:t>
            </a:r>
            <a:r>
              <a:rPr i="1" sz="2820"/>
              <a:t>Decameron</a:t>
            </a:r>
            <a:r>
              <a:rPr sz="2820"/>
              <a:t> in 1375</a:t>
            </a:r>
            <a:endParaRPr sz="2820"/>
          </a:p>
          <a:p>
            <a:pPr lvl="0" marL="322325" indent="-322325" defTabSz="859536">
              <a:spcBef>
                <a:spcPts val="600"/>
              </a:spcBef>
              <a:buBlip>
                <a:blip r:embed="rId2"/>
              </a:buBlip>
              <a:defRPr sz="1800"/>
            </a:pPr>
            <a:r>
              <a:rPr sz="2820"/>
              <a:t>End: sack of Rome by Spanish imperial soldiers, 1527</a:t>
            </a:r>
            <a:endParaRPr sz="2820"/>
          </a:p>
          <a:p>
            <a:pPr lvl="0" marL="322325" indent="-322325" defTabSz="859536">
              <a:spcBef>
                <a:spcPts val="600"/>
              </a:spcBef>
              <a:buBlip>
                <a:blip r:embed="rId2"/>
              </a:buBlip>
              <a:defRPr sz="1800"/>
            </a:pPr>
            <a:r>
              <a:rPr sz="2820"/>
              <a:t>Francis I (France) &amp; Charles V (HRE) had made Italy a battleground for mutual dynastic claims to Burgundy &amp; parts of Italy</a:t>
            </a:r>
            <a:endParaRPr sz="2820"/>
          </a:p>
          <a:p>
            <a:pPr lvl="0" marL="322325" indent="-322325" defTabSz="859536">
              <a:spcBef>
                <a:spcPts val="600"/>
              </a:spcBef>
              <a:buBlip>
                <a:blip r:embed="rId2"/>
              </a:buBlip>
              <a:defRPr sz="1800"/>
            </a:pPr>
            <a:r>
              <a:rPr sz="2820"/>
              <a:t>Pope Clement sided w/ France</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Pope Alexander VI &amp; </a:t>
            </a:r>
            <a:endParaRPr sz="4000">
              <a:solidFill>
                <a:srgbClr val="482400"/>
              </a:solidFill>
            </a:endParaRPr>
          </a:p>
          <a:p>
            <a:pPr lvl="0">
              <a:defRPr sz="1800">
                <a:solidFill>
                  <a:srgbClr val="000000"/>
                </a:solidFill>
              </a:defRPr>
            </a:pPr>
            <a:r>
              <a:rPr sz="4000">
                <a:solidFill>
                  <a:srgbClr val="482400"/>
                </a:solidFill>
              </a:rPr>
              <a:t>the Borgia Family (cont.)</a:t>
            </a:r>
          </a:p>
        </p:txBody>
      </p:sp>
      <p:sp>
        <p:nvSpPr>
          <p:cNvPr id="303" name="Shape 30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openly acknowledged his children</a:t>
            </a:r>
            <a:endParaRPr sz="3000"/>
          </a:p>
          <a:p>
            <a:pPr lvl="0">
              <a:buBlip>
                <a:blip r:embed="rId2"/>
              </a:buBlip>
              <a:defRPr sz="1800"/>
            </a:pPr>
            <a:r>
              <a:rPr sz="3000"/>
              <a:t>devoted to them &amp; promoted the political careers of both Cesare &amp; Lucrezia</a:t>
            </a:r>
            <a:endParaRPr sz="3000"/>
          </a:p>
          <a:p>
            <a:pPr lvl="0">
              <a:buBlip>
                <a:blip r:embed="rId2"/>
              </a:buBlip>
              <a:defRPr sz="1800"/>
            </a:pPr>
            <a:r>
              <a:rPr sz="3000"/>
              <a:t>used his papal policy to further his efforts in securing a political base in Romagna in north central Italy</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Romagna</a:t>
            </a:r>
          </a:p>
        </p:txBody>
      </p:sp>
      <p:sp>
        <p:nvSpPr>
          <p:cNvPr id="306" name="Shape 30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several principalities had fallen away from the church during the Avignon papacy (1309-1377)</a:t>
            </a:r>
            <a:endParaRPr sz="3000"/>
          </a:p>
          <a:p>
            <a:pPr lvl="0">
              <a:buBlip>
                <a:blip r:embed="rId2"/>
              </a:buBlip>
              <a:defRPr sz="1800"/>
            </a:pPr>
            <a:r>
              <a:rPr sz="3000"/>
              <a:t>Venice (supposed ally of the papacy in the League) continued to contest the loyalty of the Papal States</a:t>
            </a:r>
            <a:endParaRPr sz="3000"/>
          </a:p>
          <a:p>
            <a:pPr lvl="0">
              <a:buBlip>
                <a:blip r:embed="rId2"/>
              </a:buBlip>
              <a:defRPr sz="1800"/>
            </a:pPr>
            <a:r>
              <a:rPr sz="3000"/>
              <a:t>Alexander hoped to secure alliance / France to reestablish control</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Pope Alexander VI</a:t>
            </a:r>
          </a:p>
        </p:txBody>
      </p:sp>
      <p:sp>
        <p:nvSpPr>
          <p:cNvPr id="309" name="Shape 309"/>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annulled marriage of Louis XII to the sister of Charles VIII so he could marry his widow instead, Anne of Brittany</a:t>
            </a:r>
            <a:endParaRPr sz="3000"/>
          </a:p>
          <a:p>
            <a:pPr lvl="0">
              <a:buBlip>
                <a:blip r:embed="rId2"/>
              </a:buBlip>
              <a:defRPr sz="1800"/>
            </a:pPr>
            <a:r>
              <a:rPr sz="3000"/>
              <a:t>political move to keep Brittany French</a:t>
            </a:r>
            <a:endParaRPr sz="3000"/>
          </a:p>
          <a:p>
            <a:pPr lvl="0">
              <a:buBlip>
                <a:blip r:embed="rId2"/>
              </a:buBlip>
              <a:defRPr sz="1800"/>
            </a:pPr>
            <a:r>
              <a:rPr sz="3000"/>
              <a:t>Made Louis’s favorite cleric, Archbishop of Rouen, a cardinal</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Pope Alexander VI (cont.)</a:t>
            </a:r>
          </a:p>
        </p:txBody>
      </p:sp>
      <p:sp>
        <p:nvSpPr>
          <p:cNvPr id="312" name="Shape 31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most important move was to abandon League of Venice</a:t>
            </a:r>
            <a:endParaRPr sz="3000"/>
          </a:p>
          <a:p>
            <a:pPr lvl="0">
              <a:buBlip>
                <a:blip r:embed="rId2"/>
              </a:buBlip>
              <a:defRPr sz="1800"/>
            </a:pPr>
            <a:r>
              <a:rPr sz="3000"/>
              <a:t>French reconquest of Milan</a:t>
            </a:r>
            <a:endParaRPr sz="3000"/>
          </a:p>
          <a:p>
            <a:pPr lvl="0">
              <a:buBlip>
                <a:blip r:embed="rId2"/>
              </a:buBlip>
              <a:defRPr sz="1800"/>
            </a:pPr>
            <a:r>
              <a:rPr sz="3000"/>
              <a:t>In return, Cesare Borgia married the sister of the king of Navarre, enhancing Borgia military strength</a:t>
            </a:r>
            <a:endParaRPr sz="3000"/>
          </a:p>
          <a:p>
            <a:pPr lvl="0">
              <a:buBlip>
                <a:blip r:embed="rId2"/>
              </a:buBlip>
              <a:defRPr sz="1800"/>
            </a:pPr>
            <a:r>
              <a:rPr sz="3000"/>
              <a:t>Cesare received land grants from Louis XII &amp; promise of French support in Romagna</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Consequences </a:t>
            </a:r>
          </a:p>
        </p:txBody>
      </p:sp>
      <p:sp>
        <p:nvSpPr>
          <p:cNvPr id="315" name="Shape 31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Louis invaded Milan in August 1499</a:t>
            </a:r>
            <a:endParaRPr sz="3000"/>
          </a:p>
          <a:p>
            <a:pPr lvl="0">
              <a:buBlip>
                <a:blip r:embed="rId2"/>
              </a:buBlip>
              <a:defRPr sz="1800"/>
            </a:pPr>
            <a:r>
              <a:rPr sz="3000"/>
              <a:t>Ludovico il Moro imprisoned</a:t>
            </a:r>
            <a:endParaRPr sz="3000"/>
          </a:p>
          <a:p>
            <a:pPr lvl="0">
              <a:buBlip>
                <a:blip r:embed="rId2"/>
              </a:buBlip>
              <a:defRPr sz="1800"/>
            </a:pPr>
            <a:r>
              <a:rPr sz="3000"/>
              <a:t>Louis &amp; Ferdinand of Aragon divided Naples btwn them</a:t>
            </a:r>
            <a:endParaRPr sz="3000"/>
          </a:p>
          <a:p>
            <a:pPr lvl="0">
              <a:buBlip>
                <a:blip r:embed="rId2"/>
              </a:buBlip>
              <a:defRPr sz="1800"/>
            </a:pPr>
            <a:r>
              <a:rPr sz="3000"/>
              <a:t>Pope &amp; Cesare Borgia conquered cities of Romagna</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French Invasions (cont.)</a:t>
            </a:r>
          </a:p>
        </p:txBody>
      </p:sp>
      <p:sp>
        <p:nvSpPr>
          <p:cNvPr id="318" name="Shape 31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Pope Julius II: </a:t>
            </a:r>
            <a:endParaRPr sz="3000"/>
          </a:p>
          <a:p>
            <a:pPr lvl="0">
              <a:buBlip>
                <a:blip r:embed="rId2"/>
              </a:buBlip>
              <a:defRPr sz="1800"/>
            </a:pPr>
            <a:r>
              <a:rPr sz="3000"/>
              <a:t>strong opponent of Borgia family</a:t>
            </a:r>
            <a:endParaRPr sz="3000"/>
          </a:p>
          <a:p>
            <a:pPr lvl="0">
              <a:buBlip>
                <a:blip r:embed="rId2"/>
              </a:buBlip>
              <a:defRPr sz="1800"/>
            </a:pPr>
            <a:r>
              <a:rPr sz="3000"/>
              <a:t>succeeded Alexander VI</a:t>
            </a:r>
            <a:endParaRPr sz="3000"/>
          </a:p>
          <a:p>
            <a:pPr lvl="0">
              <a:buBlip>
                <a:blip r:embed="rId2"/>
              </a:buBlip>
              <a:defRPr sz="1800"/>
            </a:pPr>
            <a:r>
              <a:rPr sz="3000"/>
              <a:t>placed Romagna under papal jurisdiction</a:t>
            </a:r>
            <a:endParaRPr sz="3000"/>
          </a:p>
          <a:p>
            <a:pPr lvl="0">
              <a:buBlip>
                <a:blip r:embed="rId2"/>
              </a:buBlip>
              <a:defRPr sz="1800"/>
            </a:pPr>
            <a:r>
              <a:rPr sz="3000"/>
              <a:t>as “warrior pope”, raised Renaissance papacy to its peak in military prowess &amp; diplomatic intrigue</a:t>
            </a:r>
            <a:endParaRPr sz="3000"/>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Pope Julius II</a:t>
            </a:r>
          </a:p>
        </p:txBody>
      </p:sp>
      <p:sp>
        <p:nvSpPr>
          <p:cNvPr id="321" name="Shape 32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thoroughly secular papacy shocked many contemporaries, including Erasmus</a:t>
            </a:r>
            <a:endParaRPr sz="3000"/>
          </a:p>
          <a:p>
            <a:pPr lvl="0">
              <a:buBlip>
                <a:blip r:embed="rId2"/>
              </a:buBlip>
              <a:defRPr sz="1800"/>
            </a:pPr>
            <a:r>
              <a:rPr i="1" sz="3000"/>
              <a:t>Julius Excluded from Heaven</a:t>
            </a:r>
            <a:endParaRPr i="1" sz="3000"/>
          </a:p>
          <a:p>
            <a:pPr lvl="0">
              <a:buBlip>
                <a:blip r:embed="rId2"/>
              </a:buBlip>
              <a:defRPr sz="1800"/>
            </a:pPr>
            <a:r>
              <a:rPr sz="3000"/>
              <a:t>satire portraying the pope appealing to St. Peter for admission to heaven</a:t>
            </a:r>
            <a:endParaRPr sz="3000"/>
          </a:p>
          <a:p>
            <a:pPr lvl="0">
              <a:buBlip>
                <a:blip r:embed="rId2"/>
              </a:buBlip>
              <a:defRPr sz="1800"/>
            </a:pPr>
            <a:r>
              <a:rPr sz="3000" u="sng">
                <a:solidFill>
                  <a:srgbClr val="993300"/>
                </a:solidFill>
                <a:uFill>
                  <a:solidFill>
                    <a:srgbClr val="993300"/>
                  </a:solidFill>
                </a:uFill>
                <a:hlinkClick r:id="rId3" invalidUrl="" action="" tgtFrame="" tooltip="" history="1" highlightClick="0" endSnd="0"/>
              </a:rPr>
              <a:t>http://www.history.ucsb.edu/faculty/lansing/classes/hist4b/materials/Week7.pdf</a:t>
            </a:r>
            <a:r>
              <a:rPr sz="3000"/>
              <a:t> </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Pope Julius II</a:t>
            </a:r>
          </a:p>
        </p:txBody>
      </p:sp>
      <p:sp>
        <p:nvSpPr>
          <p:cNvPr id="324" name="Shape 32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t>successfully drove the Venetians out of Romagna</a:t>
            </a:r>
            <a:endParaRPr sz="2730"/>
          </a:p>
          <a:p>
            <a:pPr lvl="0" marL="312039" indent="-312039" defTabSz="832104">
              <a:spcBef>
                <a:spcPts val="600"/>
              </a:spcBef>
              <a:buBlip>
                <a:blip r:embed="rId2"/>
              </a:buBlip>
              <a:defRPr sz="1800"/>
            </a:pPr>
            <a:r>
              <a:rPr sz="2730"/>
              <a:t>fully secured the Papal states</a:t>
            </a:r>
            <a:endParaRPr sz="2730"/>
          </a:p>
          <a:p>
            <a:pPr lvl="0" marL="312039" indent="-312039" defTabSz="832104">
              <a:spcBef>
                <a:spcPts val="600"/>
              </a:spcBef>
              <a:buBlip>
                <a:blip r:embed="rId2"/>
              </a:buBlip>
              <a:defRPr sz="1800"/>
            </a:pPr>
            <a:endParaRPr sz="2730"/>
          </a:p>
          <a:p>
            <a:pPr lvl="0" marL="312039" indent="-312039" defTabSz="832104">
              <a:spcBef>
                <a:spcPts val="600"/>
              </a:spcBef>
              <a:buBlip>
                <a:blip r:embed="rId2"/>
              </a:buBlip>
              <a:defRPr sz="1800"/>
            </a:pPr>
            <a:r>
              <a:rPr sz="2730"/>
              <a:t>2nd goal was to drive the French out of Italy</a:t>
            </a:r>
            <a:endParaRPr sz="2730"/>
          </a:p>
          <a:p>
            <a:pPr lvl="1" marL="728091" indent="-312039" defTabSz="832104">
              <a:spcBef>
                <a:spcPts val="600"/>
              </a:spcBef>
              <a:buBlip>
                <a:blip r:embed="rId2"/>
              </a:buBlip>
              <a:defRPr sz="1800"/>
            </a:pPr>
            <a:r>
              <a:rPr sz="2730"/>
              <a:t>Julius, Ferdinand, &amp; Venice formed a 2nd Holy League in 1511</a:t>
            </a:r>
            <a:endParaRPr sz="2730"/>
          </a:p>
          <a:p>
            <a:pPr lvl="1" marL="728091" indent="-312039" defTabSz="832104">
              <a:spcBef>
                <a:spcPts val="600"/>
              </a:spcBef>
              <a:buBlip>
                <a:blip r:embed="rId2"/>
              </a:buBlip>
              <a:defRPr sz="1800"/>
            </a:pPr>
            <a:r>
              <a:rPr sz="2730"/>
              <a:t>joined by Emperor Maximilian I &amp; the Swiss</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French Invasions (cont.)</a:t>
            </a:r>
          </a:p>
        </p:txBody>
      </p:sp>
      <p:sp>
        <p:nvSpPr>
          <p:cNvPr id="327" name="Shape 327"/>
          <p:cNvSpPr/>
          <p:nvPr>
            <p:ph type="body" idx="4294967295"/>
          </p:nvPr>
        </p:nvSpPr>
        <p:spPr>
          <a:xfrm>
            <a:off x="1069975" y="1169988"/>
            <a:ext cx="7769225" cy="5081587"/>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t>invaded Italy a third time under Francis I (r. 1515–1547)</a:t>
            </a:r>
            <a:endParaRPr sz="2730"/>
          </a:p>
          <a:p>
            <a:pPr lvl="0" marL="312039" indent="-312039" defTabSz="832104">
              <a:spcBef>
                <a:spcPts val="600"/>
              </a:spcBef>
              <a:buBlip>
                <a:blip r:embed="rId2"/>
              </a:buBlip>
              <a:defRPr sz="1800"/>
            </a:pPr>
            <a:r>
              <a:rPr sz="2730"/>
              <a:t>massacred Swiss soldiers of the Holy League at Marignano</a:t>
            </a:r>
            <a:endParaRPr sz="2730"/>
          </a:p>
          <a:p>
            <a:pPr lvl="0" marL="312039" indent="-312039" defTabSz="832104">
              <a:spcBef>
                <a:spcPts val="600"/>
              </a:spcBef>
              <a:buBlip>
                <a:blip r:embed="rId2"/>
              </a:buBlip>
              <a:defRPr sz="1800"/>
            </a:pPr>
            <a:r>
              <a:rPr sz="2730"/>
              <a:t>Concordat of Bologna - agreement from the pope </a:t>
            </a:r>
            <a:endParaRPr sz="2730"/>
          </a:p>
          <a:p>
            <a:pPr lvl="1" marL="728091" indent="-312039" defTabSz="832104">
              <a:spcBef>
                <a:spcPts val="600"/>
              </a:spcBef>
              <a:buBlip>
                <a:blip r:embed="rId2"/>
              </a:buBlip>
              <a:defRPr sz="1800"/>
            </a:pPr>
            <a:r>
              <a:rPr sz="2730"/>
              <a:t>giving French king control over French clergy </a:t>
            </a:r>
            <a:endParaRPr sz="2730"/>
          </a:p>
          <a:p>
            <a:pPr lvl="1" marL="728091" indent="-312039" defTabSz="832104">
              <a:spcBef>
                <a:spcPts val="600"/>
              </a:spcBef>
              <a:buBlip>
                <a:blip r:embed="rId2"/>
              </a:buBlip>
              <a:defRPr sz="1800"/>
            </a:pPr>
            <a:r>
              <a:rPr sz="2730"/>
              <a:t>France recognized pope’s superiority over church councils &amp; right to collect annates in France</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Results of Concordat of Bologna</a:t>
            </a:r>
          </a:p>
        </p:txBody>
      </p:sp>
      <p:sp>
        <p:nvSpPr>
          <p:cNvPr id="330" name="Shape 330"/>
          <p:cNvSpPr/>
          <p:nvPr>
            <p:ph type="body" idx="4294967295"/>
          </p:nvPr>
        </p:nvSpPr>
        <p:spPr>
          <a:xfrm>
            <a:off x="1068387" y="1772650"/>
            <a:ext cx="7479513" cy="4463189"/>
          </a:xfrm>
          <a:prstGeom prst="rect">
            <a:avLst/>
          </a:prstGeom>
        </p:spPr>
        <p:txBody>
          <a:bodyPr lIns="0" tIns="0" rIns="0" bIns="0">
            <a:normAutofit fontScale="100000" lnSpcReduction="0"/>
          </a:bodyPr>
          <a:lstStyle/>
          <a:p>
            <a:pPr lvl="0">
              <a:buBlip>
                <a:blip r:embed="rId2"/>
              </a:buBlip>
              <a:defRPr sz="1800"/>
            </a:pPr>
            <a:r>
              <a:rPr sz="3000"/>
              <a:t>kept France Catholic after outbreak Protestant Reformation</a:t>
            </a:r>
            <a:endParaRPr sz="3000"/>
          </a:p>
          <a:p>
            <a:pPr lvl="0">
              <a:buBlip>
                <a:blip r:embed="rId2"/>
              </a:buBlip>
              <a:defRPr sz="1800"/>
            </a:pPr>
            <a:r>
              <a:rPr sz="3000"/>
              <a:t>set the stage for the first of 4 major wars w/ Spain: the Habsburg-Valois Wars - none of which France won</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Italian Renaissance</a:t>
            </a:r>
            <a:br>
              <a:rPr sz="4000">
                <a:solidFill>
                  <a:srgbClr val="482400"/>
                </a:solidFill>
              </a:rPr>
            </a:br>
            <a:r>
              <a:rPr sz="4000">
                <a:solidFill>
                  <a:srgbClr val="482400"/>
                </a:solidFill>
              </a:rPr>
              <a:t>(cont.)</a:t>
            </a:r>
          </a:p>
        </p:txBody>
      </p:sp>
      <p:sp>
        <p:nvSpPr>
          <p:cNvPr id="137" name="Shape 13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Spread of “civic humanism” (the term coined by scholars to mean humanism + civic reform) through northern Europe</a:t>
            </a:r>
            <a:endParaRPr sz="2910"/>
          </a:p>
          <a:p>
            <a:pPr lvl="0" marL="332613" indent="-332613" defTabSz="886968">
              <a:spcBef>
                <a:spcPts val="600"/>
              </a:spcBef>
              <a:buBlip>
                <a:blip r:embed="rId2"/>
              </a:buBlip>
              <a:defRPr sz="1800"/>
            </a:pPr>
            <a:r>
              <a:rPr sz="2910"/>
              <a:t>Italian city-states: duchy of Milan, republics of Florence &amp; Venice, Papal States, kingdom of Naples—prosperous urban centers of trade &amp; commerce</a:t>
            </a:r>
            <a:endParaRPr sz="2910"/>
          </a:p>
          <a:p>
            <a:pPr lvl="0" marL="332613" indent="-332613" defTabSz="886968">
              <a:spcBef>
                <a:spcPts val="600"/>
              </a:spcBef>
              <a:buBlip>
                <a:blip r:embed="rId2"/>
              </a:buBlip>
              <a:defRPr sz="1800"/>
            </a:pPr>
            <a:r>
              <a:rPr sz="2910"/>
              <a:t>trade-rich cities became powerful city-states</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 Niccolò Machiavelli</a:t>
            </a:r>
            <a:br>
              <a:rPr sz="4000">
                <a:solidFill>
                  <a:srgbClr val="482400"/>
                </a:solidFill>
              </a:rPr>
            </a:br>
            <a:r>
              <a:rPr sz="4000">
                <a:solidFill>
                  <a:srgbClr val="482400"/>
                </a:solidFill>
              </a:rPr>
              <a:t>(1469–1527)</a:t>
            </a:r>
          </a:p>
        </p:txBody>
      </p:sp>
      <p:sp>
        <p:nvSpPr>
          <p:cNvPr id="333" name="Shape 33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Convinced by chaos of foreign invasions that Italian political unity &amp; independence were ends justifying any means</a:t>
            </a:r>
            <a:endParaRPr sz="3000"/>
          </a:p>
          <a:p>
            <a:pPr lvl="0">
              <a:buBlip>
                <a:blip r:embed="rId2"/>
              </a:buBlip>
              <a:defRPr sz="1800"/>
            </a:pPr>
            <a:r>
              <a:rPr sz="3000"/>
              <a:t>Concluded only a strongman could impose order on a divided &amp; selfish people (Italians)</a:t>
            </a:r>
            <a:endParaRPr sz="3000"/>
          </a:p>
          <a:p>
            <a:pPr lvl="0">
              <a:buBlip>
                <a:blip r:embed="rId2"/>
              </a:buBlip>
              <a:defRPr sz="1800"/>
            </a:pPr>
            <a:r>
              <a:rPr sz="3000"/>
              <a:t>Note that this same period was a cultural peak</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 Niccolò Machiavelli (cont.)</a:t>
            </a:r>
          </a:p>
        </p:txBody>
      </p:sp>
      <p:sp>
        <p:nvSpPr>
          <p:cNvPr id="336" name="Shape 33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288035" indent="-288035" defTabSz="768095">
              <a:spcBef>
                <a:spcPts val="600"/>
              </a:spcBef>
              <a:buBlip>
                <a:blip r:embed="rId2"/>
              </a:buBlip>
              <a:defRPr sz="1800"/>
            </a:pPr>
            <a:r>
              <a:rPr sz="2520"/>
              <a:t>Humanist &amp; student of ancient Rome</a:t>
            </a:r>
            <a:endParaRPr sz="2520"/>
          </a:p>
          <a:p>
            <a:pPr lvl="0" marL="288035" indent="-288035" defTabSz="768095">
              <a:spcBef>
                <a:spcPts val="600"/>
              </a:spcBef>
              <a:buBlip>
                <a:blip r:embed="rId2"/>
              </a:buBlip>
              <a:defRPr sz="1800"/>
            </a:pPr>
            <a:r>
              <a:rPr sz="2520"/>
              <a:t>lamented the absence of patriotism &amp; self-sacrifice of the Romans in his fellow Italian citizens</a:t>
            </a:r>
            <a:endParaRPr sz="2520"/>
          </a:p>
          <a:p>
            <a:pPr lvl="0" marL="288035" indent="-288035" defTabSz="768095">
              <a:spcBef>
                <a:spcPts val="600"/>
              </a:spcBef>
              <a:buBlip>
                <a:blip r:embed="rId2"/>
              </a:buBlip>
              <a:defRPr sz="1800"/>
            </a:pPr>
            <a:r>
              <a:rPr i="1" sz="2520"/>
              <a:t>Virtù</a:t>
            </a:r>
            <a:r>
              <a:rPr sz="2520"/>
              <a:t>: ability to act heroically &amp; decisively for the good of one’s country</a:t>
            </a:r>
            <a:endParaRPr sz="2520"/>
          </a:p>
          <a:p>
            <a:pPr lvl="0" marL="288035" indent="-288035" defTabSz="768095">
              <a:spcBef>
                <a:spcPts val="600"/>
              </a:spcBef>
              <a:buBlip>
                <a:blip r:embed="rId2"/>
              </a:buBlip>
              <a:defRPr sz="1800"/>
            </a:pPr>
            <a:r>
              <a:rPr i="1" sz="2520"/>
              <a:t>The Prince </a:t>
            </a:r>
            <a:r>
              <a:rPr sz="2520"/>
              <a:t>(1513): recommends temporary use of fraud &amp; brutality to achieve Italian unity; hoped for strong ruler from the Medici family</a:t>
            </a:r>
            <a:endParaRPr sz="2520"/>
          </a:p>
          <a:p>
            <a:pPr lvl="1" marL="672083" indent="-288035" defTabSz="768095">
              <a:spcBef>
                <a:spcPts val="600"/>
              </a:spcBef>
              <a:buBlip>
                <a:blip r:embed="rId2"/>
              </a:buBlip>
              <a:defRPr sz="1800"/>
            </a:pPr>
            <a:r>
              <a:rPr sz="2520"/>
              <a:t>dedicated to Lorenzo, duke of Urbio</a:t>
            </a:r>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 Niccolò Machiavelli (cont.)</a:t>
            </a:r>
          </a:p>
        </p:txBody>
      </p:sp>
      <p:sp>
        <p:nvSpPr>
          <p:cNvPr id="339" name="Shape 339"/>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criticized for exaggerating both Roman virtue &amp; contemporary failings</a:t>
            </a:r>
            <a:endParaRPr sz="3000"/>
          </a:p>
          <a:p>
            <a:pPr lvl="0">
              <a:buBlip>
                <a:blip r:embed="rId2"/>
              </a:buBlip>
              <a:defRPr sz="1800"/>
            </a:pPr>
            <a:r>
              <a:rPr sz="3000"/>
              <a:t>held Republican ideals but…</a:t>
            </a:r>
            <a:endParaRPr sz="3000"/>
          </a:p>
          <a:p>
            <a:pPr lvl="0">
              <a:buBlip>
                <a:blip r:embed="rId2"/>
              </a:buBlip>
              <a:defRPr sz="1800"/>
            </a:pPr>
            <a:r>
              <a:rPr sz="3000"/>
              <a:t>desired a reunited Italy by any means necessary</a:t>
            </a:r>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 Niccolò Machiavelli (cont.)</a:t>
            </a:r>
          </a:p>
        </p:txBody>
      </p:sp>
      <p:sp>
        <p:nvSpPr>
          <p:cNvPr id="342" name="Shape 34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Some argue that The Prince is actually a cynical satire on the way rulers do behave &amp; not a serious recommendation of unprincipled despotic rule</a:t>
            </a:r>
            <a:endParaRPr sz="3000"/>
          </a:p>
          <a:p>
            <a:pPr lvl="0">
              <a:buBlip>
                <a:blip r:embed="rId2"/>
              </a:buBlip>
              <a:defRPr sz="1800"/>
            </a:pPr>
            <a:r>
              <a:rPr sz="3000"/>
              <a:t>contradicts earlier works &amp; his family tradition of republican service </a:t>
            </a:r>
          </a:p>
        </p:txBody>
      </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 Niccolò Machiavelli (cont.)</a:t>
            </a:r>
          </a:p>
        </p:txBody>
      </p:sp>
      <p:sp>
        <p:nvSpPr>
          <p:cNvPr id="345" name="Shape 34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the other argument is that it seems an earnest advisement to rulers that brutality as a temporary means to a higher end of reuniting Italy is justified </a:t>
            </a:r>
            <a:endParaRPr sz="2910"/>
          </a:p>
          <a:p>
            <a:pPr lvl="0" marL="332613" indent="-332613" defTabSz="886968">
              <a:spcBef>
                <a:spcPts val="600"/>
              </a:spcBef>
              <a:buBlip>
                <a:blip r:embed="rId2"/>
              </a:buBlip>
              <a:defRPr sz="1800"/>
            </a:pPr>
            <a:r>
              <a:rPr sz="2910"/>
              <a:t>desired to see a strong ruler emerge from the Medici family which had captured the papacy in 1513 - Pope Leo X</a:t>
            </a:r>
            <a:endParaRPr sz="2910"/>
          </a:p>
          <a:p>
            <a:pPr lvl="0" marL="332613" indent="-332613" defTabSz="886968">
              <a:spcBef>
                <a:spcPts val="600"/>
              </a:spcBef>
              <a:buBlip>
                <a:blip r:embed="rId2"/>
              </a:buBlip>
              <a:defRPr sz="1800"/>
            </a:pPr>
            <a:r>
              <a:rPr sz="2910"/>
              <a:t>admired Cesare Borgia &amp; Pope Alexander VI </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 Niccolò Machiavelli (cont.)</a:t>
            </a:r>
          </a:p>
        </p:txBody>
      </p:sp>
      <p:sp>
        <p:nvSpPr>
          <p:cNvPr id="348" name="Shape 34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Medici family retained control over powerful territorial state of Florence</a:t>
            </a:r>
            <a:endParaRPr sz="2820"/>
          </a:p>
          <a:p>
            <a:pPr lvl="0" marL="322325" indent="-322325" defTabSz="859536">
              <a:spcBef>
                <a:spcPts val="600"/>
              </a:spcBef>
              <a:buBlip>
                <a:blip r:embed="rId2"/>
              </a:buBlip>
              <a:defRPr sz="1800"/>
            </a:pPr>
            <a:r>
              <a:rPr sz="2820"/>
              <a:t>The Prince pointedly dedicated to Lorenzo de’ Medici, duke of Urbino &amp; grandson of Lorenzo the Magnificent</a:t>
            </a:r>
            <a:endParaRPr sz="2820"/>
          </a:p>
          <a:p>
            <a:pPr lvl="0" marL="322325" indent="-322325" defTabSz="859536">
              <a:spcBef>
                <a:spcPts val="600"/>
              </a:spcBef>
              <a:buBlip>
                <a:blip r:embed="rId2"/>
              </a:buBlip>
              <a:defRPr sz="1800"/>
            </a:pPr>
            <a:r>
              <a:rPr sz="2820"/>
              <a:t>Medicis not destined to be the deliverer of Italy during the papacy of the Medici pope Clement VII</a:t>
            </a:r>
            <a:endParaRPr sz="2820"/>
          </a:p>
          <a:p>
            <a:pPr lvl="0" marL="322325" indent="-322325" defTabSz="859536">
              <a:spcBef>
                <a:spcPts val="600"/>
              </a:spcBef>
              <a:buBlip>
                <a:blip r:embed="rId2"/>
              </a:buBlip>
              <a:defRPr sz="1800"/>
            </a:pPr>
            <a:r>
              <a:rPr sz="2820"/>
              <a:t>Machiavelli died same year Emperor Charles V sacked Rome</a:t>
            </a: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 </a:t>
            </a:r>
            <a:endParaRPr sz="4000">
              <a:solidFill>
                <a:srgbClr val="482400"/>
              </a:solidFill>
            </a:endParaRPr>
          </a:p>
          <a:p>
            <a:pPr lvl="0">
              <a:defRPr sz="1800">
                <a:solidFill>
                  <a:srgbClr val="000000"/>
                </a:solidFill>
              </a:defRPr>
            </a:pPr>
            <a:r>
              <a:rPr sz="4000">
                <a:solidFill>
                  <a:srgbClr val="482400"/>
                </a:solidFill>
              </a:rPr>
              <a:t>Northern Europe</a:t>
            </a:r>
          </a:p>
        </p:txBody>
      </p:sp>
      <p:sp>
        <p:nvSpPr>
          <p:cNvPr id="351" name="Shape 35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After 1450, shift from divided feudal monarchies </a:t>
            </a:r>
            <a:r>
              <a:rPr sz="2820">
                <a:latin typeface="Wingdings"/>
                <a:ea typeface="Wingdings"/>
                <a:cs typeface="Wingdings"/>
                <a:sym typeface="Wingdings"/>
              </a:rPr>
              <a:t>➔</a:t>
            </a:r>
            <a:r>
              <a:rPr sz="2820"/>
              <a:t> unified national monarchies</a:t>
            </a:r>
            <a:endParaRPr sz="2820"/>
          </a:p>
          <a:p>
            <a:pPr lvl="0" marL="322325" indent="-322325" defTabSz="859536">
              <a:spcBef>
                <a:spcPts val="600"/>
              </a:spcBef>
              <a:buBlip>
                <a:blip r:embed="rId2"/>
              </a:buBlip>
              <a:defRPr sz="1800"/>
            </a:pPr>
            <a:r>
              <a:rPr sz="2820"/>
              <a:t>Dynastic ideals persisted &amp; territorial princes remained</a:t>
            </a:r>
            <a:endParaRPr sz="2820"/>
          </a:p>
          <a:p>
            <a:pPr lvl="0" marL="322325" indent="-322325" defTabSz="859536">
              <a:spcBef>
                <a:spcPts val="600"/>
              </a:spcBef>
              <a:buBlip>
                <a:blip r:embed="rId2"/>
              </a:buBlip>
              <a:defRPr sz="1800"/>
            </a:pPr>
            <a:r>
              <a:rPr sz="2820"/>
              <a:t>Evolving representative bodies</a:t>
            </a:r>
            <a:endParaRPr sz="2820"/>
          </a:p>
          <a:p>
            <a:pPr lvl="0" marL="322325" indent="-322325" defTabSz="859536">
              <a:spcBef>
                <a:spcPts val="600"/>
              </a:spcBef>
              <a:buBlip>
                <a:blip r:embed="rId2"/>
              </a:buBlip>
              <a:defRPr sz="1800"/>
            </a:pPr>
            <a:r>
              <a:rPr sz="2820"/>
              <a:t>Rise of towns, alliance of growing business classes with kings—broke bonds of feudal society &amp; led to sovereign states</a:t>
            </a: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(cont.)</a:t>
            </a:r>
          </a:p>
        </p:txBody>
      </p:sp>
      <p:sp>
        <p:nvSpPr>
          <p:cNvPr id="354" name="Shape 35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The </a:t>
            </a:r>
            <a:r>
              <a:rPr sz="3000">
                <a:latin typeface="Verdana Bold"/>
                <a:ea typeface="Verdana Bold"/>
                <a:cs typeface="Verdana Bold"/>
                <a:sym typeface="Verdana Bold"/>
              </a:rPr>
              <a:t>sovereign</a:t>
            </a:r>
            <a:r>
              <a:rPr sz="3000"/>
              <a:t> state: powers of taxation, war making, law enforcement no longer resided with semiautonomous vassals, but with monarch &amp; royal agents; taxes, wars, laws became national rather than regional matters</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(cont.)</a:t>
            </a:r>
          </a:p>
        </p:txBody>
      </p:sp>
      <p:sp>
        <p:nvSpPr>
          <p:cNvPr id="357" name="Shape 35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Overcoming the decentralization that impeded nation-building depended on the strength of the monarch</a:t>
            </a:r>
            <a:endParaRPr sz="3000"/>
          </a:p>
          <a:p>
            <a:pPr lvl="0">
              <a:buBlip>
                <a:blip r:embed="rId2"/>
              </a:buBlip>
              <a:defRPr sz="1800"/>
            </a:pPr>
            <a:r>
              <a:rPr sz="3000"/>
              <a:t>Ferdinand &amp; Isabella rarely called Cortes into session</a:t>
            </a:r>
            <a:endParaRPr sz="3000"/>
          </a:p>
          <a:p>
            <a:pPr lvl="0">
              <a:buBlip>
                <a:blip r:embed="rId2"/>
              </a:buBlip>
              <a:defRPr sz="1800"/>
            </a:pPr>
            <a:r>
              <a:rPr sz="3000"/>
              <a:t>Estates General met irregularly; usually in crisis</a:t>
            </a:r>
            <a:endParaRPr sz="3000"/>
          </a:p>
          <a:p>
            <a:pPr lvl="0">
              <a:buBlip>
                <a:blip r:embed="rId2"/>
              </a:buBlip>
              <a:defRPr sz="1800"/>
            </a:pPr>
            <a:r>
              <a:rPr sz="3000"/>
              <a:t>Henry VII managed to raise revenues w/out Parliament</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(cont.)</a:t>
            </a:r>
          </a:p>
        </p:txBody>
      </p:sp>
      <p:sp>
        <p:nvSpPr>
          <p:cNvPr id="360" name="Shape 360"/>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Political theorists of the time reflected the emphatic defense of sovereign rights of the monarchy</a:t>
            </a:r>
            <a:endParaRPr sz="3000"/>
          </a:p>
          <a:p>
            <a:pPr lvl="0">
              <a:buBlip>
                <a:blip r:embed="rId2"/>
              </a:buBlip>
              <a:defRPr sz="1800"/>
            </a:pPr>
            <a:r>
              <a:rPr sz="3000"/>
              <a:t>Marsilius of Padua- 14th century</a:t>
            </a:r>
            <a:endParaRPr sz="3000"/>
          </a:p>
          <a:p>
            <a:pPr lvl="0">
              <a:buBlip>
                <a:blip r:embed="rId2"/>
              </a:buBlip>
              <a:defRPr sz="1800"/>
            </a:pPr>
            <a:r>
              <a:rPr sz="3000"/>
              <a:t>Machiavelli - 15th century</a:t>
            </a:r>
            <a:endParaRPr sz="3000"/>
          </a:p>
          <a:p>
            <a:pPr lvl="0">
              <a:buBlip>
                <a:blip r:embed="rId2"/>
              </a:buBlip>
              <a:defRPr sz="1800"/>
            </a:pPr>
            <a:r>
              <a:rPr sz="3000"/>
              <a:t>Jean Bodin - 16th century</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idx="4294967295"/>
          </p:nvPr>
        </p:nvSpPr>
        <p:spPr>
          <a:xfrm>
            <a:off x="990600" y="29845"/>
            <a:ext cx="8229600"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Italian City-State</a:t>
            </a:r>
          </a:p>
        </p:txBody>
      </p:sp>
      <p:sp>
        <p:nvSpPr>
          <p:cNvPr id="140" name="Shape 140"/>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298322" indent="-298322" defTabSz="795527">
              <a:spcBef>
                <a:spcPts val="600"/>
              </a:spcBef>
              <a:buBlip>
                <a:blip r:embed="rId2"/>
              </a:buBlip>
              <a:defRPr sz="1800"/>
            </a:pPr>
            <a:r>
              <a:rPr sz="2610"/>
              <a:t>Left to develop by endemic warfare between popes &amp; Holy Roman emperors which positioned the Guelf (propapal) &amp; Ghibelline (proimperial) factions against one another</a:t>
            </a:r>
            <a:endParaRPr sz="2610"/>
          </a:p>
          <a:p>
            <a:pPr lvl="0" marL="298322" indent="-298322" defTabSz="795527">
              <a:spcBef>
                <a:spcPts val="600"/>
              </a:spcBef>
              <a:buBlip>
                <a:blip r:embed="rId2"/>
              </a:buBlip>
              <a:defRPr sz="1800"/>
            </a:pPr>
            <a:r>
              <a:rPr sz="2610"/>
              <a:t>Characterized by intense social strife &amp; competition for political power</a:t>
            </a:r>
            <a:endParaRPr sz="2610"/>
          </a:p>
          <a:p>
            <a:pPr lvl="0" marL="298322" indent="-298322" defTabSz="795527">
              <a:spcBef>
                <a:spcPts val="600"/>
              </a:spcBef>
              <a:buBlip>
                <a:blip r:embed="rId2"/>
              </a:buBlip>
              <a:defRPr sz="1800"/>
            </a:pPr>
            <a:r>
              <a:rPr sz="2610"/>
              <a:t>Florentine Social classes: old rich (grandi), new rich (popolo grosso), middle burgher ranks (guild masters &amp; small business owners), popolo minute (poor)</a:t>
            </a:r>
          </a:p>
        </p:txBody>
      </p:sp>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(cont.)</a:t>
            </a:r>
          </a:p>
        </p:txBody>
      </p:sp>
      <p:sp>
        <p:nvSpPr>
          <p:cNvPr id="363" name="Shape 36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Monarchs in last half of the 15th c demonstrated increasingly that law was of their making; civil servant appointment</a:t>
            </a:r>
            <a:endParaRPr sz="2820"/>
          </a:p>
          <a:p>
            <a:pPr lvl="2" marL="1181861" indent="-322325" defTabSz="859536">
              <a:spcBef>
                <a:spcPts val="600"/>
              </a:spcBef>
              <a:buBlip>
                <a:blip r:embed="rId2"/>
              </a:buBlip>
              <a:defRPr sz="1800"/>
            </a:pPr>
            <a:r>
              <a:rPr sz="2820"/>
              <a:t>Castile - corregidores</a:t>
            </a:r>
            <a:endParaRPr sz="2820"/>
          </a:p>
          <a:p>
            <a:pPr lvl="2" marL="1181861" indent="-322325" defTabSz="859536">
              <a:spcBef>
                <a:spcPts val="600"/>
              </a:spcBef>
              <a:buBlip>
                <a:blip r:embed="rId2"/>
              </a:buBlip>
              <a:defRPr sz="1800"/>
            </a:pPr>
            <a:r>
              <a:rPr sz="2820"/>
              <a:t>England - justices of the peace</a:t>
            </a:r>
            <a:endParaRPr sz="2820"/>
          </a:p>
          <a:p>
            <a:pPr lvl="2" marL="1181861" indent="-322325" defTabSz="859536">
              <a:spcBef>
                <a:spcPts val="600"/>
              </a:spcBef>
              <a:buBlip>
                <a:blip r:embed="rId2"/>
              </a:buBlip>
              <a:defRPr sz="1800"/>
            </a:pPr>
            <a:r>
              <a:rPr sz="2820"/>
              <a:t>France - bailiffs thru lieutenants</a:t>
            </a:r>
            <a:endParaRPr sz="2820"/>
          </a:p>
          <a:p>
            <a:pPr lvl="0" marL="322325" indent="-322325" defTabSz="859536">
              <a:spcBef>
                <a:spcPts val="600"/>
              </a:spcBef>
              <a:buBlip>
                <a:blip r:embed="rId2"/>
              </a:buBlip>
              <a:defRPr sz="1800"/>
            </a:pPr>
            <a:r>
              <a:rPr sz="2820"/>
              <a:t>Royal ministers closely attached to their region but outlook was now to the state</a:t>
            </a:r>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(cont.)</a:t>
            </a:r>
          </a:p>
        </p:txBody>
      </p:sp>
      <p:sp>
        <p:nvSpPr>
          <p:cNvPr id="366" name="Shape 36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Monarchs began to create standing armies in 15th century</a:t>
            </a:r>
            <a:endParaRPr sz="3000"/>
          </a:p>
          <a:p>
            <a:pPr lvl="0">
              <a:buBlip>
                <a:blip r:embed="rId2"/>
              </a:buBlip>
              <a:defRPr sz="1800"/>
            </a:pPr>
            <a:r>
              <a:rPr sz="3000"/>
              <a:t>infantry &amp; artillery replaced noble cavalry</a:t>
            </a:r>
            <a:endParaRPr sz="3000"/>
          </a:p>
          <a:p>
            <a:pPr lvl="0">
              <a:buBlip>
                <a:blip r:embed="rId2"/>
              </a:buBlip>
              <a:defRPr sz="1800"/>
            </a:pPr>
            <a:r>
              <a:rPr sz="3000"/>
              <a:t>Mercenaries recruited from Switzerland &amp; Germany to form major part of king’s army</a:t>
            </a:r>
            <a:endParaRPr sz="3000"/>
          </a:p>
          <a:p>
            <a:pPr lvl="0">
              <a:buBlip>
                <a:blip r:embed="rId2"/>
              </a:buBlip>
              <a:defRPr sz="1800"/>
            </a:pPr>
            <a:r>
              <a:rPr sz="3000"/>
              <a:t>More efficient but risk of mutiny &amp; banditry if payroll not met</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(cont.)</a:t>
            </a:r>
          </a:p>
        </p:txBody>
      </p:sp>
      <p:sp>
        <p:nvSpPr>
          <p:cNvPr id="369" name="Shape 369"/>
          <p:cNvSpPr/>
          <p:nvPr>
            <p:ph type="body" idx="4294967295"/>
          </p:nvPr>
        </p:nvSpPr>
        <p:spPr>
          <a:xfrm>
            <a:off x="1069975" y="1148165"/>
            <a:ext cx="7769225" cy="5103410"/>
          </a:xfrm>
          <a:prstGeom prst="rect">
            <a:avLst/>
          </a:prstGeom>
        </p:spPr>
        <p:txBody>
          <a:bodyPr lIns="0" tIns="0" rIns="0" bIns="0">
            <a:normAutofit fontScale="100000" lnSpcReduction="0"/>
          </a:bodyPr>
          <a:lstStyle/>
          <a:p>
            <a:pPr lvl="0">
              <a:buBlip>
                <a:blip r:embed="rId2"/>
              </a:buBlip>
              <a:defRPr sz="1800"/>
            </a:pPr>
            <a:r>
              <a:rPr sz="3000"/>
              <a:t>Increasing cost of warfare in 15th &amp; 16th century</a:t>
            </a:r>
            <a:endParaRPr sz="3000"/>
          </a:p>
          <a:p>
            <a:pPr lvl="0">
              <a:buBlip>
                <a:blip r:embed="rId2"/>
              </a:buBlip>
              <a:defRPr sz="1800"/>
            </a:pPr>
            <a:r>
              <a:rPr sz="3000"/>
              <a:t>Greatest obstacle to raising needed revenue came from highest social classes; immune from taxation</a:t>
            </a:r>
            <a:endParaRPr sz="3000"/>
          </a:p>
          <a:p>
            <a:pPr lvl="0">
              <a:buBlip>
                <a:blip r:embed="rId2"/>
              </a:buBlip>
              <a:defRPr sz="1800"/>
            </a:pPr>
            <a:r>
              <a:rPr sz="3000"/>
              <a:t>Considered to be insulting</a:t>
            </a:r>
          </a:p>
        </p:txBody>
      </p:sp>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title" idx="4294967295"/>
          </p:nvPr>
        </p:nvSpPr>
        <p:spPr>
          <a:xfrm>
            <a:off x="800100" y="-222796"/>
            <a:ext cx="8229600"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(cont.)</a:t>
            </a:r>
          </a:p>
        </p:txBody>
      </p:sp>
      <p:sp>
        <p:nvSpPr>
          <p:cNvPr id="372" name="Shape 372"/>
          <p:cNvSpPr/>
          <p:nvPr>
            <p:ph type="body" idx="4294967295"/>
          </p:nvPr>
        </p:nvSpPr>
        <p:spPr>
          <a:xfrm>
            <a:off x="1069975" y="1002541"/>
            <a:ext cx="7769225" cy="5249034"/>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t>Monarchs had options for revenue:</a:t>
            </a:r>
            <a:endParaRPr sz="2730"/>
          </a:p>
          <a:p>
            <a:pPr lvl="2" marL="1144143" indent="-312039" defTabSz="832104">
              <a:spcBef>
                <a:spcPts val="600"/>
              </a:spcBef>
              <a:buBlip>
                <a:blip r:embed="rId2"/>
              </a:buBlip>
              <a:defRPr sz="1800"/>
            </a:pPr>
            <a:r>
              <a:rPr sz="2730"/>
              <a:t>collect rents from royal domains</a:t>
            </a:r>
            <a:endParaRPr sz="2730"/>
          </a:p>
          <a:p>
            <a:pPr lvl="2" marL="1144143" indent="-312039" defTabSz="832104">
              <a:spcBef>
                <a:spcPts val="600"/>
              </a:spcBef>
              <a:buBlip>
                <a:blip r:embed="rId2"/>
              </a:buBlip>
              <a:defRPr sz="1800"/>
            </a:pPr>
            <a:r>
              <a:rPr sz="2730"/>
              <a:t>levy nat’l taxes on food &amp; clothing</a:t>
            </a:r>
            <a:endParaRPr sz="2730"/>
          </a:p>
          <a:p>
            <a:pPr lvl="3" marL="1560195" indent="-312039" defTabSz="832104">
              <a:spcBef>
                <a:spcPts val="600"/>
              </a:spcBef>
              <a:buBlip>
                <a:blip r:embed="rId2"/>
              </a:buBlip>
              <a:defRPr sz="1800"/>
            </a:pPr>
            <a:r>
              <a:rPr sz="2730"/>
              <a:t>French gabelle (salt tax) &amp; Spain’s alcabala (10% sales tax) on commercial transactions</a:t>
            </a:r>
            <a:endParaRPr sz="2730"/>
          </a:p>
          <a:p>
            <a:pPr lvl="2" marL="1144143" indent="-312039" defTabSz="832104">
              <a:spcBef>
                <a:spcPts val="600"/>
              </a:spcBef>
              <a:buBlip>
                <a:blip r:embed="rId2"/>
              </a:buBlip>
              <a:defRPr sz="1800"/>
            </a:pPr>
            <a:r>
              <a:rPr sz="2730"/>
              <a:t>levy direct taxes on peasantry; ex. taille</a:t>
            </a:r>
            <a:endParaRPr sz="2730"/>
          </a:p>
          <a:p>
            <a:pPr lvl="2" marL="1144143" indent="-312039" defTabSz="832104">
              <a:spcBef>
                <a:spcPts val="600"/>
              </a:spcBef>
              <a:buBlip>
                <a:blip r:embed="rId2"/>
              </a:buBlip>
              <a:defRPr sz="1800"/>
            </a:pPr>
            <a:r>
              <a:rPr sz="2730"/>
              <a:t>fundraising thru sale of public offices, issuance of high-interest gov’t bonds; borrow</a:t>
            </a:r>
          </a:p>
        </p:txBody>
      </p:sp>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(France)</a:t>
            </a:r>
          </a:p>
        </p:txBody>
      </p:sp>
      <p:sp>
        <p:nvSpPr>
          <p:cNvPr id="375" name="Shape 37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298322" indent="-298322" defTabSz="795527">
              <a:spcBef>
                <a:spcPts val="600"/>
              </a:spcBef>
              <a:buBlip>
                <a:blip r:embed="rId2"/>
              </a:buBlip>
              <a:defRPr sz="1800"/>
            </a:pPr>
            <a:r>
              <a:rPr sz="2610"/>
              <a:t>France: two cornerstones in 15th-c. nation-building:</a:t>
            </a:r>
            <a:endParaRPr sz="2610"/>
          </a:p>
          <a:p>
            <a:pPr lvl="1" marL="646366" indent="-248602" defTabSz="795527">
              <a:spcBef>
                <a:spcPts val="500"/>
              </a:spcBef>
              <a:buBlip>
                <a:blip r:embed="rId3"/>
              </a:buBlip>
              <a:defRPr sz="1800"/>
            </a:pPr>
            <a:r>
              <a:rPr sz="2262"/>
              <a:t>Collapse of English Empire in France after Hundred Years’ War, 1453</a:t>
            </a:r>
            <a:endParaRPr sz="2262"/>
          </a:p>
          <a:p>
            <a:pPr lvl="2" marL="1044130" indent="-248602" defTabSz="795527">
              <a:spcBef>
                <a:spcPts val="500"/>
              </a:spcBef>
              <a:buBlip>
                <a:blip r:embed="rId3"/>
              </a:buBlip>
              <a:defRPr sz="1800"/>
            </a:pPr>
            <a:r>
              <a:rPr sz="2262"/>
              <a:t>Charles VII created a permanent professional army</a:t>
            </a:r>
            <a:endParaRPr sz="2262"/>
          </a:p>
          <a:p>
            <a:pPr lvl="1" marL="646366" indent="-248602" defTabSz="795527">
              <a:spcBef>
                <a:spcPts val="500"/>
              </a:spcBef>
              <a:buBlip>
                <a:blip r:embed="rId3"/>
              </a:buBlip>
              <a:defRPr sz="1800"/>
            </a:pPr>
            <a:r>
              <a:rPr sz="2262"/>
              <a:t>Defeat of Charles the Bold of Burgundy, 1477—perhaps strongest political power in Europe at the time</a:t>
            </a:r>
            <a:endParaRPr sz="2262"/>
          </a:p>
          <a:p>
            <a:pPr lvl="2" marL="1044130" indent="-248602" defTabSz="795527">
              <a:spcBef>
                <a:spcPts val="500"/>
              </a:spcBef>
              <a:buBlip>
                <a:blip r:embed="rId3"/>
              </a:buBlip>
              <a:defRPr sz="1800"/>
            </a:pPr>
            <a:r>
              <a:rPr sz="2262"/>
              <a:t>Louis XI &amp; Maximilian I divided the conquered lands; Louis almost doubled the size of France</a:t>
            </a: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(France)</a:t>
            </a:r>
          </a:p>
        </p:txBody>
      </p:sp>
      <p:sp>
        <p:nvSpPr>
          <p:cNvPr id="378" name="Shape 37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Louis XI:</a:t>
            </a:r>
            <a:endParaRPr sz="3000"/>
          </a:p>
          <a:p>
            <a:pPr lvl="1" marL="800100" indent="-342900">
              <a:buBlip>
                <a:blip r:embed="rId2"/>
              </a:buBlip>
              <a:defRPr sz="1800"/>
            </a:pPr>
            <a:r>
              <a:rPr sz="3000"/>
              <a:t>harnessed the nobility</a:t>
            </a:r>
            <a:endParaRPr sz="3000"/>
          </a:p>
          <a:p>
            <a:pPr lvl="1" marL="800100" indent="-342900">
              <a:buBlip>
                <a:blip r:embed="rId2"/>
              </a:buBlip>
              <a:defRPr sz="1800"/>
            </a:pPr>
            <a:r>
              <a:rPr sz="3000"/>
              <a:t>expanded trade &amp; industry set. by merchant banker Jacques Coeur; developed strong economy, diplomatic corps, &amp; nat’s admin.</a:t>
            </a:r>
            <a:endParaRPr sz="3000"/>
          </a:p>
          <a:p>
            <a:pPr lvl="1" marL="800100" indent="-342900">
              <a:buBlip>
                <a:blip r:embed="rId2"/>
              </a:buBlip>
              <a:defRPr sz="1800"/>
            </a:pPr>
            <a:r>
              <a:rPr sz="3000"/>
              <a:t>created national postal system</a:t>
            </a:r>
            <a:endParaRPr sz="3000"/>
          </a:p>
          <a:p>
            <a:pPr lvl="1" marL="800100" indent="-342900">
              <a:buBlip>
                <a:blip r:embed="rId2"/>
              </a:buBlip>
              <a:defRPr sz="1800"/>
            </a:pPr>
            <a:r>
              <a:rPr sz="3000"/>
              <a:t>established lucrative silk industry</a:t>
            </a: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(France)</a:t>
            </a:r>
          </a:p>
        </p:txBody>
      </p:sp>
      <p:sp>
        <p:nvSpPr>
          <p:cNvPr id="381" name="Shape 38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Furture monarchs inherited a strong nation &amp; pursued bad foreign policy</a:t>
            </a:r>
            <a:endParaRPr sz="3000"/>
          </a:p>
          <a:p>
            <a:pPr lvl="0">
              <a:buBlip>
                <a:blip r:embed="rId2"/>
              </a:buBlip>
              <a:defRPr sz="1800"/>
            </a:pPr>
            <a:r>
              <a:rPr sz="3000"/>
              <a:t>Conquests in Italy in 1490s &amp; losing wars w/ Hapsburgs in 1st half of 16th century</a:t>
            </a:r>
            <a:endParaRPr sz="3000"/>
          </a:p>
          <a:p>
            <a:pPr lvl="0">
              <a:buBlip>
                <a:blip r:embed="rId2"/>
              </a:buBlip>
              <a:defRPr sz="1800"/>
            </a:pPr>
            <a:r>
              <a:rPr sz="3000"/>
              <a:t>left France a defeated nation by mid 16th century</a:t>
            </a:r>
          </a:p>
        </p:txBody>
      </p:sp>
    </p:spTree>
  </p:cSld>
  <p:clrMapOvr>
    <a:masterClrMapping/>
  </p:clrMapOvr>
  <p:transitio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idx="4294967295"/>
          </p:nvPr>
        </p:nvSpPr>
        <p:spPr>
          <a:xfrm>
            <a:off x="800100" y="-40006"/>
            <a:ext cx="8229600"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(Spain)</a:t>
            </a:r>
          </a:p>
        </p:txBody>
      </p:sp>
      <p:sp>
        <p:nvSpPr>
          <p:cNvPr id="384" name="Shape 384"/>
          <p:cNvSpPr/>
          <p:nvPr>
            <p:ph type="body" idx="4294967295"/>
          </p:nvPr>
        </p:nvSpPr>
        <p:spPr>
          <a:xfrm>
            <a:off x="1030287" y="1065212"/>
            <a:ext cx="7769226" cy="4727576"/>
          </a:xfrm>
          <a:prstGeom prst="rect">
            <a:avLst/>
          </a:prstGeom>
        </p:spPr>
        <p:txBody>
          <a:bodyPr lIns="0" tIns="0" rIns="0" bIns="0">
            <a:normAutofit fontScale="100000" lnSpcReduction="0"/>
          </a:bodyPr>
          <a:lstStyle/>
          <a:p>
            <a:pPr lvl="0" marL="298322" indent="-298322" defTabSz="795527">
              <a:spcBef>
                <a:spcPts val="600"/>
              </a:spcBef>
              <a:buBlip>
                <a:blip r:embed="rId2"/>
              </a:buBlip>
              <a:defRPr sz="1800"/>
            </a:pPr>
            <a:r>
              <a:rPr sz="2610"/>
              <a:t>Spain: 1469 marriage of Isabella of Castile &amp; Ferdinand of Aragon</a:t>
            </a:r>
            <a:endParaRPr sz="2610"/>
          </a:p>
          <a:p>
            <a:pPr lvl="1" marL="646366" indent="-248602" defTabSz="795527">
              <a:spcBef>
                <a:spcPts val="500"/>
              </a:spcBef>
              <a:buBlip>
                <a:blip r:embed="rId3"/>
              </a:buBlip>
              <a:defRPr sz="1800"/>
            </a:pPr>
            <a:r>
              <a:rPr sz="2262"/>
              <a:t>Together secured borders, ventured abroad militarily, Christianized Spain</a:t>
            </a:r>
            <a:endParaRPr sz="2262"/>
          </a:p>
          <a:p>
            <a:pPr lvl="1" marL="646366" indent="-248602" defTabSz="795527">
              <a:spcBef>
                <a:spcPts val="500"/>
              </a:spcBef>
              <a:buBlip>
                <a:blip r:embed="rId3"/>
              </a:buBlip>
              <a:defRPr sz="1800"/>
            </a:pPr>
            <a:r>
              <a:rPr sz="2262"/>
              <a:t>Brought Spanish church under state control, ended toleration of Jews &amp; Muslims</a:t>
            </a:r>
            <a:endParaRPr sz="2262"/>
          </a:p>
          <a:p>
            <a:pPr lvl="1" marL="646366" indent="-248602" defTabSz="795527">
              <a:spcBef>
                <a:spcPts val="500"/>
              </a:spcBef>
              <a:buBlip>
                <a:blip r:embed="rId3"/>
              </a:buBlip>
              <a:defRPr sz="1800"/>
            </a:pPr>
            <a:r>
              <a:rPr sz="2262"/>
              <a:t>Castile - more populous, lucrative sheep-farming industry run by the Mesta; centralized econ. planning</a:t>
            </a:r>
            <a:endParaRPr sz="2262"/>
          </a:p>
          <a:p>
            <a:pPr lvl="1" marL="646366" indent="-248602" defTabSz="795527">
              <a:spcBef>
                <a:spcPts val="500"/>
              </a:spcBef>
              <a:buBlip>
                <a:blip r:embed="rId3"/>
              </a:buBlip>
              <a:defRPr sz="1800"/>
            </a:pPr>
            <a:r>
              <a:rPr sz="2262"/>
              <a:t>Sponsored Christopher Columbus, leading to Spanish Empire in Mexico &amp; Peru, helping make Spain the dominant European power in 16th c.</a:t>
            </a:r>
          </a:p>
        </p:txBody>
      </p:sp>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title" idx="4294967295"/>
          </p:nvPr>
        </p:nvSpPr>
        <p:spPr>
          <a:xfrm>
            <a:off x="800100" y="-40006"/>
            <a:ext cx="8229600"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(Spain)</a:t>
            </a:r>
          </a:p>
        </p:txBody>
      </p:sp>
      <p:sp>
        <p:nvSpPr>
          <p:cNvPr id="387" name="Shape 387"/>
          <p:cNvSpPr/>
          <p:nvPr>
            <p:ph type="body" idx="4294967295"/>
          </p:nvPr>
        </p:nvSpPr>
        <p:spPr>
          <a:xfrm>
            <a:off x="1030287" y="1065212"/>
            <a:ext cx="7769226" cy="4727576"/>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t>Between 1482 &amp; 1492, conquered Moors in Granada</a:t>
            </a:r>
            <a:endParaRPr sz="2730"/>
          </a:p>
          <a:p>
            <a:pPr lvl="0" marL="312039" indent="-312039" defTabSz="832104">
              <a:spcBef>
                <a:spcPts val="600"/>
              </a:spcBef>
              <a:buBlip>
                <a:blip r:embed="rId2"/>
              </a:buBlip>
              <a:defRPr sz="1800"/>
            </a:pPr>
            <a:r>
              <a:rPr sz="2730"/>
              <a:t>Naples became Spanish possession - 1504</a:t>
            </a:r>
            <a:endParaRPr sz="2730"/>
          </a:p>
          <a:p>
            <a:pPr lvl="0" marL="312039" indent="-312039" defTabSz="832104">
              <a:spcBef>
                <a:spcPts val="600"/>
              </a:spcBef>
              <a:buBlip>
                <a:blip r:embed="rId2"/>
              </a:buBlip>
              <a:defRPr sz="1800"/>
            </a:pPr>
            <a:r>
              <a:rPr sz="2730"/>
              <a:t>Conquered Navarre, securing northern borders in 1512</a:t>
            </a:r>
            <a:endParaRPr sz="2730"/>
          </a:p>
          <a:p>
            <a:pPr lvl="0" marL="312039" indent="-312039" defTabSz="832104">
              <a:spcBef>
                <a:spcPts val="600"/>
              </a:spcBef>
              <a:buBlip>
                <a:blip r:embed="rId2"/>
              </a:buBlip>
              <a:defRPr sz="1800"/>
            </a:pPr>
            <a:r>
              <a:rPr sz="2730"/>
              <a:t>Limited power of nobility</a:t>
            </a:r>
            <a:endParaRPr sz="2730"/>
          </a:p>
          <a:p>
            <a:pPr lvl="0" marL="312039" indent="-312039" defTabSz="832104">
              <a:spcBef>
                <a:spcPts val="600"/>
              </a:spcBef>
              <a:buBlip>
                <a:blip r:embed="rId2"/>
              </a:buBlip>
              <a:defRPr sz="1800"/>
            </a:pPr>
            <a:r>
              <a:rPr sz="2730"/>
              <a:t>won allegiance of Hermandad, a league of cities &amp; towns </a:t>
            </a:r>
            <a:endParaRPr sz="2730"/>
          </a:p>
        </p:txBody>
      </p:sp>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idx="4294967295"/>
          </p:nvPr>
        </p:nvSpPr>
        <p:spPr>
          <a:xfrm>
            <a:off x="800100" y="-40006"/>
            <a:ext cx="8229600"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(Spain)</a:t>
            </a:r>
          </a:p>
        </p:txBody>
      </p:sp>
      <p:sp>
        <p:nvSpPr>
          <p:cNvPr id="390" name="Shape 390"/>
          <p:cNvSpPr/>
          <p:nvPr>
            <p:ph type="body" idx="4294967295"/>
          </p:nvPr>
        </p:nvSpPr>
        <p:spPr>
          <a:xfrm>
            <a:off x="1030287" y="1065212"/>
            <a:ext cx="7769226" cy="4727576"/>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Long been a nation of 3 religions, Judaism, Islam, Christianity</a:t>
            </a:r>
            <a:endParaRPr sz="2820"/>
          </a:p>
          <a:p>
            <a:pPr lvl="0" marL="322325" indent="-322325" defTabSz="859536">
              <a:spcBef>
                <a:spcPts val="600"/>
              </a:spcBef>
              <a:buBlip>
                <a:blip r:embed="rId2"/>
              </a:buBlip>
              <a:defRPr sz="1800"/>
            </a:pPr>
            <a:r>
              <a:rPr sz="2820"/>
              <a:t>Isabella &amp; Ferdinand exercised total control over the church &amp; made Spain prime ex. of state-controlled religion</a:t>
            </a:r>
            <a:endParaRPr sz="2820"/>
          </a:p>
          <a:p>
            <a:pPr lvl="0" marL="322325" indent="-322325" defTabSz="859536">
              <a:spcBef>
                <a:spcPts val="600"/>
              </a:spcBef>
              <a:buBlip>
                <a:blip r:embed="rId2"/>
              </a:buBlip>
              <a:defRPr sz="1800"/>
            </a:pPr>
            <a:r>
              <a:rPr sz="2820"/>
              <a:t>appointed higher clergy &amp; officers of the Inquisition; run by Tomas de Torquemada</a:t>
            </a:r>
            <a:endParaRPr sz="2820"/>
          </a:p>
          <a:p>
            <a:pPr lvl="1" marL="752094" indent="-322325" defTabSz="859536">
              <a:spcBef>
                <a:spcPts val="600"/>
              </a:spcBef>
              <a:buBlip>
                <a:blip r:embed="rId2"/>
              </a:buBlip>
              <a:defRPr sz="1800"/>
            </a:pPr>
            <a:r>
              <a:rPr sz="2820"/>
              <a:t>monitored activity of converted Jews (conversos) &amp; Muslims (Moriscos)</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43" name="Shape 143"/>
          <p:cNvSpPr/>
          <p:nvPr/>
        </p:nvSpPr>
        <p:spPr>
          <a:xfrm>
            <a:off x="2329800" y="500380"/>
            <a:ext cx="4738400"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4000">
                <a:solidFill>
                  <a:srgbClr val="482400"/>
                </a:solidFill>
              </a:defRPr>
            </a:lvl1pPr>
          </a:lstStyle>
          <a:p>
            <a:pPr lvl="0">
              <a:defRPr sz="1800">
                <a:solidFill>
                  <a:srgbClr val="000000"/>
                </a:solidFill>
              </a:defRPr>
            </a:pPr>
            <a:r>
              <a:rPr sz="4000">
                <a:solidFill>
                  <a:srgbClr val="482400"/>
                </a:solidFill>
              </a:rPr>
              <a:t>The Ciompi Revolt</a:t>
            </a:r>
          </a:p>
        </p:txBody>
      </p:sp>
      <p:sp>
        <p:nvSpPr>
          <p:cNvPr id="144" name="Shape 144"/>
          <p:cNvSpPr/>
          <p:nvPr/>
        </p:nvSpPr>
        <p:spPr>
          <a:xfrm>
            <a:off x="1016739" y="1408430"/>
            <a:ext cx="7364522" cy="561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240631" indent="-240631">
              <a:buSzPct val="60000"/>
              <a:buBlip>
                <a:blip r:embed="rId2"/>
              </a:buBlip>
              <a:defRPr sz="1800"/>
            </a:pPr>
            <a:r>
              <a:rPr sz="2400"/>
              <a:t>uprising of the poor in 1378 that resulted from</a:t>
            </a:r>
            <a:endParaRPr sz="2400"/>
          </a:p>
          <a:p>
            <a:pPr lvl="0" marL="240631" indent="-240631">
              <a:buSzPct val="60000"/>
              <a:buBlip>
                <a:blip r:embed="rId2"/>
              </a:buBlip>
              <a:defRPr sz="1800"/>
            </a:pPr>
            <a:r>
              <a:rPr sz="2400"/>
              <a:t>1) feuding btwn old rich &amp; new rich</a:t>
            </a:r>
            <a:endParaRPr sz="2400"/>
          </a:p>
          <a:p>
            <a:pPr lvl="0" marL="240631" indent="-240631">
              <a:buSzPct val="60000"/>
              <a:buBlip>
                <a:blip r:embed="rId2"/>
              </a:buBlip>
              <a:defRPr sz="1800"/>
            </a:pPr>
            <a:r>
              <a:rPr sz="2400"/>
              <a:t>2) social anarchy created by Black Death</a:t>
            </a:r>
            <a:endParaRPr sz="2400"/>
          </a:p>
          <a:p>
            <a:pPr lvl="0" marL="240631" indent="-240631">
              <a:buSzPct val="60000"/>
              <a:buBlip>
                <a:blip r:embed="rId2"/>
              </a:buBlip>
              <a:defRPr sz="1800"/>
            </a:pPr>
            <a:r>
              <a:rPr sz="2400"/>
              <a:t>3) collapse of great banking houses</a:t>
            </a:r>
            <a:endParaRPr sz="2400"/>
          </a:p>
          <a:p>
            <a:pPr lvl="0">
              <a:defRPr sz="1800"/>
            </a:pPr>
            <a:endParaRPr sz="2400"/>
          </a:p>
          <a:p>
            <a:pPr lvl="0">
              <a:defRPr sz="1800"/>
            </a:pPr>
            <a:r>
              <a:rPr sz="2400"/>
              <a:t>Resulted in great instability under reign of lower Florentine classes</a:t>
            </a:r>
            <a:endParaRPr sz="2400"/>
          </a:p>
          <a:p>
            <a:pPr lvl="0">
              <a:defRPr sz="1800"/>
            </a:pPr>
            <a:endParaRPr sz="2400"/>
          </a:p>
          <a:p>
            <a:pPr lvl="0" marL="240631" indent="-240631">
              <a:buSzPct val="60000"/>
              <a:buBlip>
                <a:blip r:embed="rId2"/>
              </a:buBlip>
              <a:defRPr sz="1800"/>
            </a:pPr>
            <a:endParaRPr sz="2400"/>
          </a:p>
          <a:p>
            <a:pPr lvl="0">
              <a:defRPr sz="1800"/>
            </a:pPr>
            <a:endParaRPr sz="2400"/>
          </a:p>
          <a:p>
            <a:pPr lvl="0">
              <a:defRPr sz="1800"/>
            </a:pPr>
            <a:endParaRPr sz="2400"/>
          </a:p>
          <a:p>
            <a:pPr lvl="0">
              <a:defRPr sz="1800"/>
            </a:pPr>
            <a:endParaRPr sz="2400"/>
          </a:p>
          <a:p>
            <a:pPr lvl="0">
              <a:defRPr sz="1800"/>
            </a:pPr>
            <a:endParaRPr sz="2400"/>
          </a:p>
        </p:txBody>
      </p:sp>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title" idx="4294967295"/>
          </p:nvPr>
        </p:nvSpPr>
        <p:spPr>
          <a:xfrm>
            <a:off x="800100" y="-40006"/>
            <a:ext cx="8229600"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(Spain)</a:t>
            </a:r>
          </a:p>
        </p:txBody>
      </p:sp>
      <p:sp>
        <p:nvSpPr>
          <p:cNvPr id="393" name="Shape 393"/>
          <p:cNvSpPr/>
          <p:nvPr>
            <p:ph type="body" idx="4294967295"/>
          </p:nvPr>
        </p:nvSpPr>
        <p:spPr>
          <a:xfrm>
            <a:off x="1030287" y="1065212"/>
            <a:ext cx="7769226" cy="4727576"/>
          </a:xfrm>
          <a:prstGeom prst="rect">
            <a:avLst/>
          </a:prstGeom>
        </p:spPr>
        <p:txBody>
          <a:bodyPr lIns="0" tIns="0" rIns="0" bIns="0">
            <a:normAutofit fontScale="100000" lnSpcReduction="0"/>
          </a:bodyPr>
          <a:lstStyle/>
          <a:p>
            <a:pPr lvl="0">
              <a:buBlip>
                <a:blip r:embed="rId2"/>
              </a:buBlip>
              <a:defRPr sz="1800"/>
            </a:pPr>
            <a:r>
              <a:rPr sz="3000"/>
              <a:t>1492 - exiled Jews &amp; confiscated properties</a:t>
            </a:r>
            <a:endParaRPr sz="3000"/>
          </a:p>
          <a:p>
            <a:pPr lvl="0">
              <a:buBlip>
                <a:blip r:embed="rId2"/>
              </a:buBlip>
              <a:defRPr sz="1800"/>
            </a:pPr>
            <a:r>
              <a:rPr sz="3000"/>
              <a:t>1502 - exiled nonconverting Muslims in Granada (Cardinal Francisco Jimenez de Cisneros</a:t>
            </a:r>
            <a:endParaRPr sz="3000"/>
          </a:p>
          <a:p>
            <a:pPr lvl="0">
              <a:buBlip>
                <a:blip r:embed="rId2"/>
              </a:buBlip>
              <a:defRPr sz="1800"/>
            </a:pPr>
            <a:r>
              <a:rPr sz="3000"/>
              <a:t>Spain remained loyal Catholic country thru 16th century &amp; remained secure base of operation during European Counter-Reformation</a:t>
            </a:r>
          </a:p>
        </p:txBody>
      </p:sp>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idx="4294967295"/>
          </p:nvPr>
        </p:nvSpPr>
        <p:spPr>
          <a:xfrm>
            <a:off x="800100" y="-40006"/>
            <a:ext cx="8229600"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(Spain)</a:t>
            </a:r>
          </a:p>
        </p:txBody>
      </p:sp>
      <p:sp>
        <p:nvSpPr>
          <p:cNvPr id="396" name="Shape 396"/>
          <p:cNvSpPr/>
          <p:nvPr>
            <p:ph type="body" idx="4294967295"/>
          </p:nvPr>
        </p:nvSpPr>
        <p:spPr>
          <a:xfrm>
            <a:off x="1030287" y="1065212"/>
            <a:ext cx="7769226" cy="4727576"/>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contracted anti-French marriage alliances that determined European history to come</a:t>
            </a:r>
            <a:endParaRPr sz="2910"/>
          </a:p>
          <a:p>
            <a:pPr lvl="1" marL="776097" indent="-332613" defTabSz="886968">
              <a:spcBef>
                <a:spcPts val="600"/>
              </a:spcBef>
              <a:buBlip>
                <a:blip r:embed="rId2"/>
              </a:buBlip>
              <a:defRPr sz="1800"/>
            </a:pPr>
            <a:r>
              <a:rPr sz="2910"/>
              <a:t>marriage btwn daugher Joanna &amp; Archduke Philip produced Charles I (1st to rule over united Spain)</a:t>
            </a:r>
            <a:endParaRPr sz="2910"/>
          </a:p>
          <a:p>
            <a:pPr lvl="1" marL="776097" indent="-332613" defTabSz="886968">
              <a:spcBef>
                <a:spcPts val="600"/>
              </a:spcBef>
              <a:buBlip>
                <a:blip r:embed="rId2"/>
              </a:buBlip>
              <a:defRPr sz="1800"/>
            </a:pPr>
            <a:r>
              <a:rPr sz="2910"/>
              <a:t>marriage btwn daughter Catherine of Aragon and Henry VIII - key event in emergence of Anglican church &amp; English Reformation</a:t>
            </a:r>
          </a:p>
        </p:txBody>
      </p:sp>
    </p:spTree>
  </p:cSld>
  <p:clrMapOvr>
    <a:masterClrMapping/>
  </p:clrMapOvr>
  <p:transitio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idx="4294967295"/>
          </p:nvPr>
        </p:nvSpPr>
        <p:spPr>
          <a:xfrm>
            <a:off x="800100" y="-40006"/>
            <a:ext cx="8229600"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(Spain)</a:t>
            </a:r>
          </a:p>
        </p:txBody>
      </p:sp>
      <p:sp>
        <p:nvSpPr>
          <p:cNvPr id="399" name="Shape 399"/>
          <p:cNvSpPr/>
          <p:nvPr>
            <p:ph type="body" idx="4294967295"/>
          </p:nvPr>
        </p:nvSpPr>
        <p:spPr>
          <a:xfrm>
            <a:off x="1030287" y="1065212"/>
            <a:ext cx="7769226" cy="4727576"/>
          </a:xfrm>
          <a:prstGeom prst="rect">
            <a:avLst/>
          </a:prstGeom>
        </p:spPr>
        <p:txBody>
          <a:bodyPr lIns="0" tIns="0" rIns="0" bIns="0">
            <a:normAutofit fontScale="100000" lnSpcReduction="0"/>
          </a:bodyPr>
          <a:lstStyle/>
          <a:p>
            <a:pPr lvl="0">
              <a:buBlip>
                <a:blip r:embed="rId2"/>
              </a:buBlip>
              <a:defRPr sz="1800"/>
            </a:pPr>
            <a:r>
              <a:rPr sz="3000"/>
              <a:t>Ferdinand &amp; Isabella promoted overseas expansion</a:t>
            </a:r>
            <a:endParaRPr sz="3000"/>
          </a:p>
          <a:p>
            <a:pPr lvl="0">
              <a:buBlip>
                <a:blip r:embed="rId2"/>
              </a:buBlip>
              <a:defRPr sz="1800"/>
            </a:pPr>
            <a:r>
              <a:rPr sz="3000"/>
              <a:t>sponsored Genoese adventurer Christopher Columbus </a:t>
            </a:r>
            <a:endParaRPr sz="3000"/>
          </a:p>
          <a:p>
            <a:pPr lvl="0">
              <a:buBlip>
                <a:blip r:embed="rId2"/>
              </a:buBlip>
              <a:defRPr sz="1800"/>
            </a:pPr>
            <a:r>
              <a:rPr sz="3000"/>
              <a:t>patronage led to creation of Spanish empire in Mexico &amp; Peru &amp; gold &amp; silver mining that led to Spanish dominance in 16th century</a:t>
            </a:r>
          </a:p>
        </p:txBody>
      </p:sp>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(England)</a:t>
            </a:r>
          </a:p>
        </p:txBody>
      </p:sp>
      <p:sp>
        <p:nvSpPr>
          <p:cNvPr id="402" name="Shape 402"/>
          <p:cNvSpPr/>
          <p:nvPr>
            <p:ph type="body" idx="4294967295"/>
          </p:nvPr>
        </p:nvSpPr>
        <p:spPr>
          <a:xfrm>
            <a:off x="1069975" y="1087309"/>
            <a:ext cx="7769225" cy="5164266"/>
          </a:xfrm>
          <a:prstGeom prst="rect">
            <a:avLst/>
          </a:prstGeom>
        </p:spPr>
        <p:txBody>
          <a:bodyPr lIns="0" tIns="0" rIns="0" bIns="0">
            <a:normAutofit fontScale="100000" lnSpcReduction="0"/>
          </a:bodyPr>
          <a:lstStyle/>
          <a:p>
            <a:pPr lvl="0" marL="281177" indent="-281177" defTabSz="749808">
              <a:spcBef>
                <a:spcPts val="500"/>
              </a:spcBef>
              <a:buBlip>
                <a:blip r:embed="rId2"/>
              </a:buBlip>
              <a:defRPr sz="1800"/>
            </a:pPr>
            <a:r>
              <a:rPr sz="2460"/>
              <a:t>England went through difficulty in latter half of 15th century</a:t>
            </a:r>
            <a:endParaRPr sz="2460"/>
          </a:p>
          <a:p>
            <a:pPr lvl="1" marL="609219" indent="-234315" defTabSz="749808">
              <a:spcBef>
                <a:spcPts val="500"/>
              </a:spcBef>
              <a:buBlip>
                <a:blip r:embed="rId3"/>
              </a:buBlip>
              <a:defRPr sz="1800"/>
            </a:pPr>
            <a:r>
              <a:rPr sz="2132"/>
              <a:t>Civil warfare - Turmoil of </a:t>
            </a:r>
            <a:r>
              <a:rPr sz="2132">
                <a:latin typeface="Verdana Bold"/>
                <a:ea typeface="Verdana Bold"/>
                <a:cs typeface="Verdana Bold"/>
                <a:sym typeface="Verdana Bold"/>
              </a:rPr>
              <a:t>Wars of the Roses</a:t>
            </a:r>
            <a:r>
              <a:rPr sz="2132"/>
              <a:t>, 1455–1485 (Lancaster vs. York)</a:t>
            </a:r>
            <a:endParaRPr sz="2132"/>
          </a:p>
          <a:p>
            <a:pPr lvl="1" marL="609219" indent="-234315" defTabSz="749808">
              <a:spcBef>
                <a:spcPts val="500"/>
              </a:spcBef>
              <a:buBlip>
                <a:blip r:embed="rId3"/>
              </a:buBlip>
              <a:defRPr sz="1800"/>
            </a:pPr>
            <a:r>
              <a:rPr sz="2132"/>
              <a:t>Duke of York &amp; supporters in prosperous southern towns challenged Lancastrian monarchy of Henry VI (1422-1461)</a:t>
            </a:r>
            <a:endParaRPr sz="2132"/>
          </a:p>
          <a:p>
            <a:pPr lvl="1" marL="609219" indent="-234315" defTabSz="749808">
              <a:spcBef>
                <a:spcPts val="500"/>
              </a:spcBef>
              <a:buBlip>
                <a:blip r:embed="rId3"/>
              </a:buBlip>
              <a:defRPr sz="1800"/>
            </a:pPr>
            <a:r>
              <a:rPr sz="2132"/>
              <a:t>1461-1483, Edward IV son of duke of York, seized power &amp; established rule for more than 20 years</a:t>
            </a:r>
            <a:endParaRPr sz="2132"/>
          </a:p>
          <a:p>
            <a:pPr lvl="1" marL="609219" indent="-234315" defTabSz="749808">
              <a:spcBef>
                <a:spcPts val="500"/>
              </a:spcBef>
              <a:buBlip>
                <a:blip r:embed="rId3"/>
              </a:buBlip>
              <a:defRPr sz="1800"/>
            </a:pPr>
            <a:r>
              <a:rPr sz="2132"/>
              <a:t>brief interruption by Henry VI’s restoration (1470-1)</a:t>
            </a:r>
            <a:endParaRPr sz="2132"/>
          </a:p>
          <a:p>
            <a:pPr lvl="1" marL="609219" indent="-234315" defTabSz="749808">
              <a:spcBef>
                <a:spcPts val="500"/>
              </a:spcBef>
              <a:buBlip>
                <a:blip r:embed="rId3"/>
              </a:buBlip>
              <a:defRPr sz="1800"/>
            </a:pPr>
            <a:r>
              <a:rPr sz="2132"/>
              <a:t>Edward increased power &amp; finances of monarchy</a:t>
            </a:r>
            <a:endParaRPr sz="2132"/>
          </a:p>
          <a:p>
            <a:pPr lvl="1" marL="609219" indent="-234315" defTabSz="749808">
              <a:spcBef>
                <a:spcPts val="500"/>
              </a:spcBef>
              <a:buBlip>
                <a:blip r:embed="rId3"/>
              </a:buBlip>
              <a:defRPr sz="1800"/>
            </a:pPr>
            <a:r>
              <a:rPr sz="2132"/>
              <a:t>Edward’s brother Richard III usurped power from Edward’s son</a:t>
            </a:r>
          </a:p>
        </p:txBody>
      </p:sp>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idx="4294967295"/>
          </p:nvPr>
        </p:nvSpPr>
        <p:spPr>
          <a:xfrm>
            <a:off x="932619" y="-159849"/>
            <a:ext cx="8229601"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(England)</a:t>
            </a:r>
          </a:p>
        </p:txBody>
      </p:sp>
      <p:sp>
        <p:nvSpPr>
          <p:cNvPr id="405" name="Shape 405"/>
          <p:cNvSpPr/>
          <p:nvPr/>
        </p:nvSpPr>
        <p:spPr>
          <a:xfrm>
            <a:off x="689943" y="1375586"/>
            <a:ext cx="8229601" cy="47391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742950" indent="-285750">
              <a:spcBef>
                <a:spcPts val="600"/>
              </a:spcBef>
              <a:buSzPct val="100000"/>
              <a:buBlip>
                <a:blip r:embed="rId2"/>
              </a:buBlip>
              <a:defRPr sz="1800"/>
            </a:pPr>
            <a:r>
              <a:rPr sz="2600"/>
              <a:t>Shakespeare’s Richard III portrays Richard III as the unprincipled villain that murders Edward’s sons in Tower of London</a:t>
            </a:r>
            <a:endParaRPr sz="2600"/>
          </a:p>
          <a:p>
            <a:pPr lvl="1" marL="742950" indent="-285750">
              <a:spcBef>
                <a:spcPts val="600"/>
              </a:spcBef>
              <a:buSzPct val="100000"/>
              <a:buBlip>
                <a:blip r:embed="rId2"/>
              </a:buBlip>
              <a:defRPr sz="1800"/>
            </a:pPr>
            <a:r>
              <a:rPr sz="2600"/>
              <a:t>exiled Lancastrian Henry Tudor returned to England to unseat Richard III</a:t>
            </a:r>
            <a:endParaRPr sz="2600"/>
          </a:p>
          <a:p>
            <a:pPr lvl="1" marL="742950" indent="-285750">
              <a:spcBef>
                <a:spcPts val="600"/>
              </a:spcBef>
              <a:buSzPct val="100000"/>
              <a:buBlip>
                <a:blip r:embed="rId2"/>
              </a:buBlip>
              <a:defRPr sz="1800"/>
            </a:pPr>
            <a:r>
              <a:rPr sz="2600"/>
              <a:t>1485 Battle of Bosworth Field seats Henry VII, first Tudor monarch</a:t>
            </a:r>
            <a:endParaRPr sz="2600"/>
          </a:p>
          <a:p>
            <a:pPr lvl="1" marL="742950" indent="-285750">
              <a:spcBef>
                <a:spcPts val="600"/>
              </a:spcBef>
              <a:buSzPct val="100000"/>
              <a:buBlip>
                <a:blip r:embed="rId2"/>
              </a:buBlip>
              <a:defRPr sz="1800"/>
            </a:pPr>
            <a:r>
              <a:rPr sz="2600"/>
              <a:t>Henry VII, 1st of new Tudor dynasty that dominated thru 16th century</a:t>
            </a:r>
            <a:endParaRPr sz="2600"/>
          </a:p>
          <a:p>
            <a:pPr lvl="1" marL="742950" indent="-285750">
              <a:spcBef>
                <a:spcPts val="600"/>
              </a:spcBef>
              <a:buSzPct val="100000"/>
              <a:buBlip>
                <a:blip r:embed="rId2"/>
              </a:buBlip>
              <a:defRPr sz="1800"/>
            </a:pPr>
            <a:r>
              <a:rPr sz="2600"/>
              <a:t>married Edward IV’s daughter Elizabeth of York</a:t>
            </a:r>
          </a:p>
        </p:txBody>
      </p:sp>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idx="4294967295"/>
          </p:nvPr>
        </p:nvSpPr>
        <p:spPr>
          <a:xfrm>
            <a:off x="932619" y="-159849"/>
            <a:ext cx="8229601" cy="1371601"/>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(England)</a:t>
            </a:r>
          </a:p>
        </p:txBody>
      </p:sp>
      <p:sp>
        <p:nvSpPr>
          <p:cNvPr id="408" name="Shape 408"/>
          <p:cNvSpPr/>
          <p:nvPr/>
        </p:nvSpPr>
        <p:spPr>
          <a:xfrm>
            <a:off x="910255" y="1059433"/>
            <a:ext cx="8009289" cy="47391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742950" indent="-285750">
              <a:spcBef>
                <a:spcPts val="600"/>
              </a:spcBef>
              <a:buSzPct val="100000"/>
              <a:buBlip>
                <a:blip r:embed="rId2"/>
              </a:buBlip>
              <a:defRPr sz="1800"/>
            </a:pPr>
            <a:r>
              <a:rPr sz="2600"/>
              <a:t>brought English nobility in line by creating the Court of Star Chamber</a:t>
            </a:r>
            <a:endParaRPr sz="2600"/>
          </a:p>
          <a:p>
            <a:pPr lvl="1" marL="742950" indent="-285750">
              <a:spcBef>
                <a:spcPts val="600"/>
              </a:spcBef>
              <a:buSzPct val="100000"/>
              <a:buBlip>
                <a:blip r:embed="rId2"/>
              </a:buBlip>
              <a:defRPr sz="1800"/>
            </a:pPr>
            <a:r>
              <a:rPr sz="2600"/>
              <a:t>king’s councilors sat as judges; not swayed by intimidation or bribery of powerful nobles</a:t>
            </a:r>
            <a:endParaRPr sz="2600"/>
          </a:p>
          <a:p>
            <a:pPr lvl="1" marL="742950" indent="-285750">
              <a:spcBef>
                <a:spcPts val="600"/>
              </a:spcBef>
              <a:buSzPct val="100000"/>
              <a:buBlip>
                <a:blip r:embed="rId2"/>
              </a:buBlip>
              <a:defRPr sz="1800"/>
            </a:pPr>
            <a:r>
              <a:rPr sz="2600"/>
              <a:t>more equitable court system</a:t>
            </a:r>
            <a:endParaRPr sz="2600"/>
          </a:p>
          <a:p>
            <a:pPr lvl="1" marL="742950" indent="-285750">
              <a:spcBef>
                <a:spcPts val="600"/>
              </a:spcBef>
              <a:buSzPct val="100000"/>
              <a:buBlip>
                <a:blip r:embed="rId2"/>
              </a:buBlip>
              <a:defRPr sz="1800"/>
            </a:pPr>
            <a:r>
              <a:rPr sz="2600"/>
              <a:t>court more amenable to royal will</a:t>
            </a:r>
            <a:endParaRPr sz="2600"/>
          </a:p>
          <a:p>
            <a:pPr lvl="1" marL="742950" indent="-285750">
              <a:spcBef>
                <a:spcPts val="600"/>
              </a:spcBef>
              <a:buSzPct val="100000"/>
              <a:buBlip>
                <a:blip r:embed="rId2"/>
              </a:buBlip>
              <a:defRPr sz="1800"/>
            </a:pPr>
            <a:r>
              <a:rPr sz="2600"/>
              <a:t>Henry VII shrewdly confiscated lands &amp; fortunes of nobles; not dependent on Parliament for royal funds - cornerstone of strong monarchy</a:t>
            </a:r>
          </a:p>
        </p:txBody>
      </p:sp>
    </p:spTree>
  </p:cSld>
  <p:clrMapOvr>
    <a:masterClrMapping/>
  </p:clrMapOvr>
  <p:transitio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a:t>
            </a:r>
            <a:endParaRPr sz="4000">
              <a:solidFill>
                <a:srgbClr val="482400"/>
              </a:solidFill>
            </a:endParaRPr>
          </a:p>
          <a:p>
            <a:pPr lvl="0">
              <a:defRPr sz="1800">
                <a:solidFill>
                  <a:srgbClr val="000000"/>
                </a:solidFill>
              </a:defRPr>
            </a:pPr>
            <a:r>
              <a:rPr sz="4000">
                <a:solidFill>
                  <a:srgbClr val="482400"/>
                </a:solidFill>
              </a:rPr>
              <a:t>(Holy Roman Empire)</a:t>
            </a:r>
          </a:p>
        </p:txBody>
      </p:sp>
      <p:sp>
        <p:nvSpPr>
          <p:cNvPr id="411" name="Shape 41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Holy Roman Empire: Germany &amp; Italy exceptions to 15th-c. politically centralizing trend</a:t>
            </a:r>
            <a:endParaRPr sz="2910"/>
          </a:p>
          <a:p>
            <a:pPr lvl="1" marL="720661" indent="-277177" defTabSz="886968">
              <a:spcBef>
                <a:spcPts val="600"/>
              </a:spcBef>
              <a:buBlip>
                <a:blip r:embed="rId3"/>
              </a:buBlip>
              <a:defRPr sz="1800"/>
            </a:pPr>
            <a:r>
              <a:rPr sz="2522"/>
              <a:t>The many (princes) fought off the one (emperor)</a:t>
            </a:r>
            <a:endParaRPr sz="2522"/>
          </a:p>
          <a:p>
            <a:pPr lvl="1" marL="720661" indent="-277177" defTabSz="886968">
              <a:spcBef>
                <a:spcPts val="600"/>
              </a:spcBef>
              <a:buBlip>
                <a:blip r:embed="rId3"/>
              </a:buBlip>
              <a:defRPr sz="1800"/>
            </a:pPr>
            <a:r>
              <a:rPr sz="2522"/>
              <a:t>Germany - territorial rulers &amp; cities resisted every effort at consolidation &amp; unity</a:t>
            </a:r>
            <a:endParaRPr sz="2522"/>
          </a:p>
          <a:p>
            <a:pPr lvl="1" marL="720661" indent="-277177" defTabSz="886968">
              <a:spcBef>
                <a:spcPts val="600"/>
              </a:spcBef>
              <a:buBlip>
                <a:blip r:embed="rId3"/>
              </a:buBlip>
              <a:defRPr sz="1800"/>
            </a:pPr>
            <a:r>
              <a:rPr sz="2522"/>
              <a:t>kingdoms partitioned among sons; </a:t>
            </a:r>
            <a:r>
              <a:rPr sz="2522"/>
              <a:t>Divided into some 300 autonomous entities</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(HRE)</a:t>
            </a:r>
          </a:p>
        </p:txBody>
      </p:sp>
      <p:sp>
        <p:nvSpPr>
          <p:cNvPr id="414" name="Shape 41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1356 Golden Bull agreement btwn Emperor Charles IV &amp; major territorial rulers: </a:t>
            </a:r>
            <a:endParaRPr sz="3000"/>
          </a:p>
          <a:p>
            <a:pPr lvl="1" marL="800100" indent="-342900">
              <a:buBlip>
                <a:blip r:embed="rId2"/>
              </a:buBlip>
              <a:defRPr sz="1800"/>
            </a:pPr>
            <a:r>
              <a:rPr sz="3000"/>
              <a:t>established seven-member electoral college</a:t>
            </a:r>
            <a:endParaRPr sz="3000"/>
          </a:p>
          <a:p>
            <a:pPr lvl="1" marL="800100" indent="-342900">
              <a:buBlip>
                <a:blip r:embed="rId2"/>
              </a:buBlip>
              <a:defRPr sz="1800"/>
            </a:pPr>
            <a:r>
              <a:rPr sz="3000"/>
              <a:t>functioned as administrative body</a:t>
            </a:r>
            <a:endParaRPr sz="3000"/>
          </a:p>
          <a:p>
            <a:pPr lvl="1" marL="800100" indent="-342900">
              <a:buBlip>
                <a:blip r:embed="rId2"/>
              </a:buBlip>
              <a:defRPr sz="1800"/>
            </a:pPr>
            <a:r>
              <a:rPr sz="3000"/>
              <a:t>elected emperor &amp; provided some transregional unity; imperial</a:t>
            </a:r>
            <a:r>
              <a:rPr i="1" sz="3000"/>
              <a:t> Reichstag </a:t>
            </a:r>
            <a:r>
              <a:rPr sz="3000"/>
              <a:t>created</a:t>
            </a:r>
          </a:p>
        </p:txBody>
      </p:sp>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(HRE)</a:t>
            </a:r>
          </a:p>
        </p:txBody>
      </p:sp>
      <p:sp>
        <p:nvSpPr>
          <p:cNvPr id="417" name="Shape 417"/>
          <p:cNvSpPr/>
          <p:nvPr>
            <p:ph type="body" idx="4294967295"/>
          </p:nvPr>
        </p:nvSpPr>
        <p:spPr>
          <a:xfrm>
            <a:off x="1030287" y="1366634"/>
            <a:ext cx="7769226" cy="4727576"/>
          </a:xfrm>
          <a:prstGeom prst="rect">
            <a:avLst/>
          </a:prstGeom>
        </p:spPr>
        <p:txBody>
          <a:bodyPr lIns="0" tIns="0" rIns="0" bIns="0">
            <a:normAutofit fontScale="100000" lnSpcReduction="0"/>
          </a:bodyPr>
          <a:lstStyle/>
          <a:p>
            <a:pPr lvl="0" marL="294894" indent="-294894" defTabSz="786384">
              <a:spcBef>
                <a:spcPts val="600"/>
              </a:spcBef>
              <a:buBlip>
                <a:blip r:embed="rId2"/>
              </a:buBlip>
              <a:defRPr sz="1800"/>
            </a:pPr>
            <a:r>
              <a:rPr sz="2580"/>
              <a:t>Reichstag was created to control incessant feuding</a:t>
            </a:r>
            <a:endParaRPr sz="2580"/>
          </a:p>
          <a:p>
            <a:pPr lvl="0" marL="294894" indent="-294894" defTabSz="786384">
              <a:spcBef>
                <a:spcPts val="600"/>
              </a:spcBef>
              <a:buBlip>
                <a:blip r:embed="rId2"/>
              </a:buBlip>
              <a:defRPr sz="1800"/>
            </a:pPr>
            <a:r>
              <a:rPr sz="2580"/>
              <a:t>nat’l assembly of the 7 electors, the non electoral princes, &amp; reps from 65 imperial free cities</a:t>
            </a:r>
            <a:endParaRPr sz="2580"/>
          </a:p>
          <a:p>
            <a:pPr lvl="1" marL="688086" indent="-294894" defTabSz="786384">
              <a:spcBef>
                <a:spcPts val="600"/>
              </a:spcBef>
              <a:buBlip>
                <a:blip r:embed="rId2"/>
              </a:buBlip>
              <a:defRPr sz="1800"/>
            </a:pPr>
            <a:r>
              <a:rPr sz="2580"/>
              <a:t>cities were the weakest</a:t>
            </a:r>
            <a:endParaRPr sz="2580"/>
          </a:p>
          <a:p>
            <a:pPr lvl="0" marL="294894" indent="-294894" defTabSz="786384">
              <a:spcBef>
                <a:spcPts val="600"/>
              </a:spcBef>
              <a:buBlip>
                <a:blip r:embed="rId2"/>
              </a:buBlip>
              <a:defRPr sz="1800"/>
            </a:pPr>
            <a:r>
              <a:rPr sz="2580"/>
              <a:t>Worms-1495; members won an imperial ban on private warfare, creation of Supreme Court of Justice to enforce internal peace, &amp; imperial Council of Regency to coordinate an imperial &amp; internal German policy</a:t>
            </a:r>
          </a:p>
        </p:txBody>
      </p:sp>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Revival of Monarchy (HRE)</a:t>
            </a:r>
          </a:p>
        </p:txBody>
      </p:sp>
      <p:sp>
        <p:nvSpPr>
          <p:cNvPr id="420" name="Shape 420"/>
          <p:cNvSpPr/>
          <p:nvPr>
            <p:ph type="body" idx="4294967295"/>
          </p:nvPr>
        </p:nvSpPr>
        <p:spPr>
          <a:xfrm>
            <a:off x="1030287" y="1366634"/>
            <a:ext cx="7769226" cy="4727576"/>
          </a:xfrm>
          <a:prstGeom prst="rect">
            <a:avLst/>
          </a:prstGeom>
        </p:spPr>
        <p:txBody>
          <a:bodyPr lIns="0" tIns="0" rIns="0" bIns="0">
            <a:normAutofit fontScale="100000" lnSpcReduction="0"/>
          </a:bodyPr>
          <a:lstStyle/>
          <a:p>
            <a:pPr lvl="0">
              <a:buBlip>
                <a:blip r:embed="rId2"/>
              </a:buBlip>
              <a:defRPr sz="1800"/>
            </a:pPr>
            <a:r>
              <a:rPr sz="3000"/>
              <a:t>reforms remained poor substitute for true national unity</a:t>
            </a:r>
            <a:endParaRPr sz="3000"/>
          </a:p>
          <a:p>
            <a:pPr lvl="0">
              <a:buBlip>
                <a:blip r:embed="rId2"/>
              </a:buBlip>
              <a:defRPr sz="1800"/>
            </a:pPr>
            <a:r>
              <a:rPr sz="3000"/>
              <a:t>16th &amp; 17th centuries - territorial princes became virtually sovereign </a:t>
            </a:r>
            <a:endParaRPr sz="3000"/>
          </a:p>
          <a:p>
            <a:pPr lvl="0">
              <a:buBlip>
                <a:blip r:embed="rId2"/>
              </a:buBlip>
              <a:defRPr sz="1800"/>
            </a:pPr>
            <a:r>
              <a:rPr sz="3000"/>
              <a:t>disunity  aided religious dissent &amp; conflict</a:t>
            </a:r>
            <a:endParaRPr sz="3000"/>
          </a:p>
          <a:p>
            <a:pPr lvl="0">
              <a:buBlip>
                <a:blip r:embed="rId2"/>
              </a:buBlip>
              <a:defRPr sz="1800"/>
            </a:pPr>
            <a:r>
              <a:rPr sz="3000"/>
              <a:t>ripe for Protestant Reformation</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Italian City-State (cont.)</a:t>
            </a:r>
          </a:p>
        </p:txBody>
      </p:sp>
      <p:sp>
        <p:nvSpPr>
          <p:cNvPr id="147" name="Shape 14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Florence illustrated well social division &amp; anarchy </a:t>
            </a:r>
            <a:endParaRPr sz="3000"/>
          </a:p>
          <a:p>
            <a:pPr lvl="0">
              <a:buBlip>
                <a:blip r:embed="rId2"/>
              </a:buBlip>
              <a:defRPr sz="1800"/>
            </a:pPr>
            <a:r>
              <a:rPr sz="3000"/>
              <a:t>Cosimo de’ Medici—Florentine banker &amp; statesman - manipulated constitution &amp; influenced elections</a:t>
            </a:r>
            <a:endParaRPr sz="3000"/>
          </a:p>
          <a:p>
            <a:pPr lvl="0">
              <a:buBlip>
                <a:blip r:embed="rId2"/>
              </a:buBlip>
              <a:defRPr sz="1800"/>
            </a:pPr>
            <a:r>
              <a:rPr sz="3000"/>
              <a:t>Despots hired by many city states to keep order</a:t>
            </a:r>
            <a:endParaRPr sz="3000"/>
          </a:p>
          <a:p>
            <a:pPr lvl="0">
              <a:buBlip>
                <a:blip r:embed="rId2"/>
              </a:buBlip>
              <a:defRPr sz="1800"/>
            </a:pPr>
            <a:r>
              <a:rPr sz="3000"/>
              <a:t>Art &amp; culture flourished nonetheless, because of the profusion of wealth</a:t>
            </a:r>
          </a:p>
        </p:txBody>
      </p:sp>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Northern Renaissance</a:t>
            </a:r>
          </a:p>
        </p:txBody>
      </p:sp>
      <p:sp>
        <p:nvSpPr>
          <p:cNvPr id="423" name="Shape 42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Northern humanists: more interested than Italians in religious reform &amp; educating laity</a:t>
            </a:r>
            <a:endParaRPr sz="3000"/>
          </a:p>
          <a:p>
            <a:pPr lvl="0">
              <a:buBlip>
                <a:blip r:embed="rId2"/>
              </a:buBlip>
              <a:defRPr sz="1800"/>
            </a:pPr>
            <a:r>
              <a:rPr sz="3000">
                <a:latin typeface="Verdana Bold"/>
                <a:ea typeface="Verdana Bold"/>
                <a:cs typeface="Verdana Bold"/>
                <a:sym typeface="Verdana Bold"/>
              </a:rPr>
              <a:t>Printing press </a:t>
            </a:r>
            <a:r>
              <a:rPr sz="3000"/>
              <a:t>with movable type: Johann Gutenberg, Mainz, mid-15th c.</a:t>
            </a:r>
            <a:endParaRPr sz="3000"/>
          </a:p>
          <a:p>
            <a:pPr lvl="1" marL="742950" indent="-285750">
              <a:spcBef>
                <a:spcPts val="600"/>
              </a:spcBef>
              <a:buBlip>
                <a:blip r:embed="rId3"/>
              </a:buBlip>
              <a:defRPr sz="1800"/>
            </a:pPr>
            <a:r>
              <a:rPr sz="2600"/>
              <a:t>Precursors: rise of schools &amp; literacy (demand for books); invention of cheap paper</a:t>
            </a:r>
          </a:p>
        </p:txBody>
      </p:sp>
    </p:spTree>
  </p:cSld>
  <p:clrMapOvr>
    <a:masterClrMapping/>
  </p:clrMapOvr>
  <p:transitio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Northern Renaissance (cont.)</a:t>
            </a:r>
          </a:p>
        </p:txBody>
      </p:sp>
      <p:sp>
        <p:nvSpPr>
          <p:cNvPr id="426" name="Shape 42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Printing press </a:t>
            </a:r>
            <a:r>
              <a:rPr sz="3000"/>
              <a:t>with movable type: Johann Gutenberg, Mainz, mid-15th c.</a:t>
            </a:r>
            <a:endParaRPr sz="3000"/>
          </a:p>
          <a:p>
            <a:pPr lvl="1" marL="742950" indent="-285750">
              <a:spcBef>
                <a:spcPts val="600"/>
              </a:spcBef>
              <a:buBlip>
                <a:blip r:embed="rId3"/>
              </a:buBlip>
              <a:defRPr sz="1800"/>
            </a:pPr>
            <a:r>
              <a:rPr sz="2600"/>
              <a:t>By 1500, printing presses running in more than 200 cities in Europe</a:t>
            </a:r>
            <a:endParaRPr sz="2600"/>
          </a:p>
          <a:p>
            <a:pPr lvl="1" marL="742950" indent="-285750">
              <a:spcBef>
                <a:spcPts val="600"/>
              </a:spcBef>
              <a:buBlip>
                <a:blip r:embed="rId3"/>
              </a:buBlip>
              <a:defRPr sz="1800"/>
            </a:pPr>
            <a:r>
              <a:rPr sz="2600"/>
              <a:t>Rulers in church &amp; state now had to deal with more educated, critical public; also powerful tool of religious/political propaganda</a:t>
            </a:r>
          </a:p>
        </p:txBody>
      </p:sp>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Lucas Cranach the Elder, </a:t>
            </a:r>
            <a:r>
              <a:rPr i="1" sz="1100">
                <a:latin typeface="Arial"/>
                <a:ea typeface="Arial"/>
                <a:cs typeface="Arial"/>
                <a:sym typeface="Arial"/>
              </a:rPr>
              <a:t>Adam and Eve</a:t>
            </a:r>
            <a:r>
              <a:rPr sz="1100">
                <a:latin typeface="Arial"/>
                <a:ea typeface="Arial"/>
                <a:cs typeface="Arial"/>
                <a:sym typeface="Arial"/>
              </a:rPr>
              <a:t>, 1513–1515. Compare Lucas Cranach, the Elder’s rendering of Adam and Eve with the nude body depicted in Leonardo’s </a:t>
            </a:r>
            <a:r>
              <a:rPr i="1" sz="1100">
                <a:latin typeface="Arial"/>
                <a:ea typeface="Arial"/>
                <a:cs typeface="Arial"/>
                <a:sym typeface="Arial"/>
              </a:rPr>
              <a:t>Vitruvian Man </a:t>
            </a:r>
            <a:r>
              <a:rPr sz="1100">
                <a:latin typeface="Arial"/>
                <a:ea typeface="Arial"/>
                <a:cs typeface="Arial"/>
                <a:sym typeface="Arial"/>
              </a:rPr>
              <a:t>(see page 297). Which of these images is truer to real life?</a:t>
            </a:r>
            <a:br>
              <a:rPr sz="1100">
                <a:latin typeface="Arial"/>
                <a:ea typeface="Arial"/>
                <a:cs typeface="Arial"/>
                <a:sym typeface="Arial"/>
              </a:rPr>
            </a:br>
            <a:r>
              <a:rPr sz="1100">
                <a:latin typeface="Arial"/>
                <a:ea typeface="Arial"/>
                <a:cs typeface="Arial"/>
                <a:sym typeface="Arial"/>
              </a:rPr>
              <a:t>© INTERFOTO/Alamy</a:t>
            </a:r>
          </a:p>
        </p:txBody>
      </p:sp>
      <p:pic>
        <p:nvPicPr>
          <p:cNvPr id="429" name="A3XMPG.jpeg" descr="A3XMPG.jpg"/>
          <p:cNvPicPr/>
          <p:nvPr/>
        </p:nvPicPr>
        <p:blipFill>
          <a:blip r:embed="rId3">
            <a:extLst/>
          </a:blip>
          <a:stretch>
            <a:fillRect/>
          </a:stretch>
        </p:blipFill>
        <p:spPr>
          <a:xfrm>
            <a:off x="2120900" y="0"/>
            <a:ext cx="5511800" cy="6400800"/>
          </a:xfrm>
          <a:prstGeom prst="rect">
            <a:avLst/>
          </a:prstGeom>
          <a:ln w="12700">
            <a:miter lim="400000"/>
          </a:ln>
        </p:spPr>
      </p:pic>
    </p:spTree>
  </p:cSld>
  <p:clrMapOvr>
    <a:masterClrMapping/>
  </p:clrMapOvr>
  <p:transitio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95527">
              <a:defRPr sz="1800">
                <a:solidFill>
                  <a:srgbClr val="000000"/>
                </a:solidFill>
              </a:defRPr>
            </a:pPr>
            <a:r>
              <a:rPr sz="957">
                <a:latin typeface="Arial"/>
                <a:ea typeface="Arial"/>
                <a:cs typeface="Arial"/>
                <a:sym typeface="Arial"/>
              </a:rPr>
              <a:t>The printing press made possible the diffusion of Renaissance learning, but no book stimulated thought more at this time than did the Bible. With Gutenberg’s publication of a printed Bible in 1454, scholars gained access to a dependable, standardized text, so Scripture could be discussed and debated as never before.</a:t>
            </a:r>
            <a:br>
              <a:rPr sz="957">
                <a:latin typeface="Arial"/>
                <a:ea typeface="Arial"/>
                <a:cs typeface="Arial"/>
                <a:sym typeface="Arial"/>
              </a:rPr>
            </a:br>
            <a:r>
              <a:rPr sz="957">
                <a:latin typeface="Arial"/>
                <a:ea typeface="Arial"/>
                <a:cs typeface="Arial"/>
                <a:sym typeface="Arial"/>
              </a:rPr>
              <a:t>Reproduced by permission of The Huntington Library, San Marino, California</a:t>
            </a:r>
          </a:p>
        </p:txBody>
      </p:sp>
      <p:pic>
        <p:nvPicPr>
          <p:cNvPr id="434" name="AAAHCQU0.jpeg" descr="AAAHCQU0.jpg"/>
          <p:cNvPicPr/>
          <p:nvPr/>
        </p:nvPicPr>
        <p:blipFill>
          <a:blip r:embed="rId3">
            <a:extLst/>
          </a:blip>
          <a:stretch>
            <a:fillRect/>
          </a:stretch>
        </p:blipFill>
        <p:spPr>
          <a:xfrm>
            <a:off x="762000" y="0"/>
            <a:ext cx="8275638" cy="6400800"/>
          </a:xfrm>
          <a:prstGeom prst="rect">
            <a:avLst/>
          </a:prstGeom>
          <a:ln w="12700">
            <a:miter lim="400000"/>
          </a:ln>
        </p:spPr>
      </p:pic>
    </p:spTree>
  </p:cSld>
  <p:clrMapOvr>
    <a:masterClrMapping/>
  </p:clrMapOvr>
  <p:transitio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Humanism &amp; Reform</a:t>
            </a:r>
          </a:p>
        </p:txBody>
      </p:sp>
      <p:sp>
        <p:nvSpPr>
          <p:cNvPr id="439" name="Shape 439"/>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Catholic humanist reformers pave the way for Protestantism</a:t>
            </a:r>
            <a:endParaRPr sz="2910"/>
          </a:p>
          <a:p>
            <a:pPr lvl="0" marL="332613" indent="-332613" defTabSz="886968">
              <a:spcBef>
                <a:spcPts val="600"/>
              </a:spcBef>
              <a:buBlip>
                <a:blip r:embed="rId2"/>
              </a:buBlip>
              <a:defRPr sz="1800"/>
            </a:pPr>
            <a:r>
              <a:rPr sz="2910"/>
              <a:t>Desiderius Erasmus (1466–1536): most famous northern humanist; Catholic educational &amp; religious reformer</a:t>
            </a:r>
            <a:endParaRPr sz="2910"/>
          </a:p>
          <a:p>
            <a:pPr lvl="0" marL="332613" indent="-332613" defTabSz="886968">
              <a:spcBef>
                <a:spcPts val="600"/>
              </a:spcBef>
              <a:buBlip>
                <a:blip r:embed="rId2"/>
              </a:buBlip>
              <a:defRPr sz="1800"/>
            </a:pPr>
            <a:r>
              <a:rPr sz="2910"/>
              <a:t>Germany: Reuchlin controversy—humanists defend Christian scholar of Judaism on grounds of academic freedom</a:t>
            </a:r>
          </a:p>
        </p:txBody>
      </p:sp>
    </p:spTree>
  </p:cSld>
  <p:clrMapOvr>
    <a:masterClrMapping/>
  </p:clrMapOvr>
  <p:transitio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Humanism &amp; Reform</a:t>
            </a:r>
          </a:p>
        </p:txBody>
      </p:sp>
      <p:sp>
        <p:nvSpPr>
          <p:cNvPr id="442" name="Shape 44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9470" indent="-339470" defTabSz="905255">
              <a:buBlip>
                <a:blip r:embed="rId2"/>
              </a:buBlip>
              <a:defRPr sz="1800"/>
            </a:pPr>
            <a:r>
              <a:rPr sz="2970"/>
              <a:t>England: Thomas More (1478–1535), best-known English humanist; </a:t>
            </a:r>
            <a:r>
              <a:rPr i="1" sz="2970"/>
              <a:t>Utopia</a:t>
            </a:r>
            <a:r>
              <a:rPr sz="2970"/>
              <a:t> (1516)</a:t>
            </a:r>
            <a:endParaRPr sz="2970"/>
          </a:p>
          <a:p>
            <a:pPr lvl="0" marL="339470" indent="-339470" defTabSz="905255">
              <a:buBlip>
                <a:blip r:embed="rId2"/>
              </a:buBlip>
              <a:defRPr sz="1800"/>
            </a:pPr>
            <a:r>
              <a:rPr sz="2970"/>
              <a:t>France: Guillaume Budé, Jacques Lefèvre</a:t>
            </a:r>
            <a:endParaRPr sz="2970"/>
          </a:p>
          <a:p>
            <a:pPr lvl="0" marL="339470" indent="-339470" defTabSz="905255">
              <a:buBlip>
                <a:blip r:embed="rId2"/>
              </a:buBlip>
              <a:defRPr sz="1800"/>
            </a:pPr>
            <a:r>
              <a:rPr sz="2970"/>
              <a:t>Spain: humanism in service of Catholic Church; Francisco Jiménez de Cisneros: Grand Inquisitor, founder of University of Alcalá, biblical scholar</a:t>
            </a:r>
          </a:p>
        </p:txBody>
      </p:sp>
    </p:spTree>
  </p:cSld>
  <p:clrMapOvr>
    <a:masterClrMapping/>
  </p:clrMapOvr>
  <p:transitio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4" name="Shape 44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Exploration &amp; Empire, </a:t>
            </a:r>
            <a:br>
              <a:rPr sz="4000">
                <a:solidFill>
                  <a:srgbClr val="482400"/>
                </a:solidFill>
              </a:rPr>
            </a:br>
            <a:r>
              <a:rPr sz="4000">
                <a:solidFill>
                  <a:srgbClr val="482400"/>
                </a:solidFill>
              </a:rPr>
              <a:t>East &amp; West</a:t>
            </a:r>
          </a:p>
        </p:txBody>
      </p:sp>
      <p:sp>
        <p:nvSpPr>
          <p:cNvPr id="445" name="Shape 44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Portuguese: exploration of African coast, leading to sea-route around Africa to Asian spice markets; African slave trade</a:t>
            </a:r>
            <a:endParaRPr sz="3000"/>
          </a:p>
          <a:p>
            <a:pPr lvl="1" marL="742950" indent="-285750">
              <a:spcBef>
                <a:spcPts val="600"/>
              </a:spcBef>
              <a:buBlip>
                <a:blip r:embed="rId3"/>
              </a:buBlip>
              <a:defRPr sz="1800"/>
            </a:pPr>
            <a:r>
              <a:rPr sz="2600"/>
              <a:t>Bartholomew Dias: rounded Cape of Good Hope</a:t>
            </a:r>
            <a:endParaRPr sz="2600"/>
          </a:p>
          <a:p>
            <a:pPr lvl="1" marL="742950" indent="-285750">
              <a:spcBef>
                <a:spcPts val="600"/>
              </a:spcBef>
              <a:buBlip>
                <a:blip r:embed="rId3"/>
              </a:buBlip>
              <a:defRPr sz="1800"/>
            </a:pPr>
            <a:r>
              <a:rPr sz="2600"/>
              <a:t>Vasco de Gama: reached India</a:t>
            </a:r>
            <a:endParaRPr sz="2600"/>
          </a:p>
          <a:p>
            <a:pPr lvl="0">
              <a:buBlip>
                <a:blip r:embed="rId2"/>
              </a:buBlip>
              <a:defRPr sz="1800"/>
            </a:pPr>
            <a:r>
              <a:rPr sz="3000"/>
              <a:t>Columbus, 1492: thought Cuba was Japan &amp; South America China</a:t>
            </a:r>
          </a:p>
        </p:txBody>
      </p:sp>
    </p:spTree>
  </p:cSld>
  <p:clrMapOvr>
    <a:masterClrMapping/>
  </p:clrMapOvr>
  <p:transitio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Shape 44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Exploration &amp; Empire, </a:t>
            </a:r>
            <a:br>
              <a:rPr sz="4000">
                <a:solidFill>
                  <a:srgbClr val="482400"/>
                </a:solidFill>
              </a:rPr>
            </a:br>
            <a:r>
              <a:rPr sz="4000">
                <a:solidFill>
                  <a:srgbClr val="482400"/>
                </a:solidFill>
              </a:rPr>
              <a:t>East &amp; West (cont.)</a:t>
            </a:r>
          </a:p>
        </p:txBody>
      </p:sp>
      <p:sp>
        <p:nvSpPr>
          <p:cNvPr id="448" name="Shape 44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Amerigo Vespucci, 1497: explored South American coastline</a:t>
            </a:r>
            <a:endParaRPr sz="3000"/>
          </a:p>
          <a:p>
            <a:pPr lvl="0">
              <a:buBlip>
                <a:blip r:embed="rId2"/>
              </a:buBlip>
              <a:defRPr sz="1800"/>
            </a:pPr>
            <a:r>
              <a:rPr sz="3000"/>
              <a:t>Ferdinand Magellan (d. 1521), 1519–1522: first circumnavigation</a:t>
            </a:r>
          </a:p>
        </p:txBody>
      </p:sp>
    </p:spTree>
  </p:cSld>
  <p:clrMapOvr>
    <a:masterClrMapping/>
  </p:clrMapOvr>
  <p:transitio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Exploration &amp; Empire, </a:t>
            </a:r>
            <a:br>
              <a:rPr sz="4000">
                <a:solidFill>
                  <a:srgbClr val="482400"/>
                </a:solidFill>
              </a:rPr>
            </a:br>
            <a:r>
              <a:rPr sz="4000">
                <a:solidFill>
                  <a:srgbClr val="482400"/>
                </a:solidFill>
              </a:rPr>
              <a:t>East &amp; West (cont.)</a:t>
            </a:r>
          </a:p>
        </p:txBody>
      </p:sp>
      <p:sp>
        <p:nvSpPr>
          <p:cNvPr id="451" name="Shape 451"/>
          <p:cNvSpPr/>
          <p:nvPr>
            <p:ph type="body" idx="4294967295"/>
          </p:nvPr>
        </p:nvSpPr>
        <p:spPr>
          <a:xfrm>
            <a:off x="1069975" y="1524000"/>
            <a:ext cx="7769225" cy="4727575"/>
          </a:xfrm>
          <a:prstGeom prst="rect">
            <a:avLst/>
          </a:prstGeom>
        </p:spPr>
        <p:txBody>
          <a:bodyPr lIns="0" tIns="0" rIns="0" bIns="0">
            <a:normAutofit fontScale="100000" lnSpcReduction="0"/>
          </a:bodyPr>
          <a:lstStyle>
            <a:lvl1pPr>
              <a:buBlip>
                <a:blip r:embed="rId2"/>
              </a:buBlip>
            </a:lvl1pPr>
          </a:lstStyle>
          <a:p>
            <a:pPr lvl="0">
              <a:defRPr sz="1800"/>
            </a:pPr>
            <a:r>
              <a:rPr sz="3000"/>
              <a:t>Consequences: 300+ years of overseas Spanish empire; Europe’s largest and longest-lived trading bloc; biological impact of exchanging plant &amp; animal species, diseases; Native American devastation</a:t>
            </a:r>
          </a:p>
        </p:txBody>
      </p:sp>
    </p:spTree>
  </p:cSld>
  <p:clrMapOvr>
    <a:masterClrMapping/>
  </p:clrMapOvr>
  <p:transitio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10–2 </a:t>
            </a:r>
            <a:r>
              <a:rPr sz="1100">
                <a:solidFill>
                  <a:srgbClr val="482400"/>
                </a:solidFill>
                <a:latin typeface="Arial Bold"/>
                <a:ea typeface="Arial Bold"/>
                <a:cs typeface="Arial Bold"/>
                <a:sym typeface="Arial Bold"/>
              </a:rPr>
              <a:t>EUROPEAN VOYAGES OF DISCOVERY AND THE COLONIAL CLAIMS OF SPAIN AND PORTUGAL IN THE FIFTEENTH AND SIXTEENTH CENTURIES</a:t>
            </a:r>
            <a:r>
              <a:rPr sz="1100">
                <a:solidFill>
                  <a:srgbClr val="482400"/>
                </a:solidFill>
                <a:latin typeface="Arial"/>
                <a:ea typeface="Arial"/>
                <a:cs typeface="Arial"/>
                <a:sym typeface="Arial"/>
              </a:rPr>
              <a:t> The map dramatizes Europe’s global expansion in the fifteenth and sixteenth centuries.</a:t>
            </a:r>
          </a:p>
        </p:txBody>
      </p:sp>
      <p:pic>
        <p:nvPicPr>
          <p:cNvPr id="454" name="KNB10M02.jpeg" descr="KNB10M02.jpg"/>
          <p:cNvPicPr/>
          <p:nvPr/>
        </p:nvPicPr>
        <p:blipFill>
          <a:blip r:embed="rId3">
            <a:extLst/>
          </a:blip>
          <a:stretch>
            <a:fillRect/>
          </a:stretch>
        </p:blipFill>
        <p:spPr>
          <a:xfrm>
            <a:off x="666750" y="773112"/>
            <a:ext cx="8477250" cy="5322888"/>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