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2.jpeg" ContentType="image/jpeg"/>
  <Override PartName="/ppt/notesSlides/notesSlide2.xml" ContentType="application/vnd.openxmlformats-officedocument.presentationml.notesSlide+xml"/>
  <Override PartName="/ppt/media/image3.jpeg" ContentType="image/jpeg"/>
  <Override PartName="/ppt/notesSlides/notesSlide3.xml" ContentType="application/vnd.openxmlformats-officedocument.presentationml.notesSlide+xml"/>
  <Override PartName="/ppt/media/image4.jpeg" ContentType="image/jpeg"/>
  <Override PartName="/ppt/notesSlides/notesSlide4.xml" ContentType="application/vnd.openxmlformats-officedocument.presentationml.notesSlide+xml"/>
  <Override PartName="/ppt/media/image5.jpeg" ContentType="image/jpeg"/>
  <Override PartName="/ppt/notesSlides/notesSlide5.xml" ContentType="application/vnd.openxmlformats-officedocument.presentationml.notesSlide+xml"/>
  <Override PartName="/ppt/media/image6.jpeg" ContentType="image/jpe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7.jpeg" ContentType="image/jpeg"/>
  <Override PartName="/ppt/notesSlides/notesSlide9.xml" ContentType="application/vnd.openxmlformats-officedocument.presentationml.notesSlide+xml"/>
  <Override PartName="/ppt/media/image8.jpeg" ContentType="image/jpeg"/>
  <Override PartName="/ppt/notesSlides/notesSlide10.xml" ContentType="application/vnd.openxmlformats-officedocument.presentationml.notesSlide+xml"/>
  <Override PartName="/ppt/media/image9.jpeg" ContentType="image/jpeg"/>
  <Override PartName="/ppt/notesSlides/notesSlide11.xml" ContentType="application/vnd.openxmlformats-officedocument.presentationml.notesSlide+xml"/>
  <Override PartName="/ppt/media/image10.jpeg" ContentType="image/jpeg"/>
  <Override PartName="/ppt/notesSlides/notesSlide12.xml" ContentType="application/vnd.openxmlformats-officedocument.presentationml.notesSlide+xml"/>
  <Override PartName="/ppt/media/image11.jpeg" ContentType="image/jpeg"/>
  <Override PartName="/ppt/notesSlides/notesSlide13.xml" ContentType="application/vnd.openxmlformats-officedocument.presentationml.notesSlide+xml"/>
  <Override PartName="/ppt/media/image12.jpeg" ContentType="image/jpeg"/>
  <Override PartName="/ppt/notesSlides/notesSlide14.xml" ContentType="application/vnd.openxmlformats-officedocument.presentationml.notesSlide+xml"/>
  <Override PartName="/ppt/media/image13.jpeg" ContentType="image/jpeg"/>
  <Override PartName="/ppt/notesSlides/notesSlide15.xml" ContentType="application/vnd.openxmlformats-officedocument.presentationml.notesSlide+xml"/>
  <Override PartName="/ppt/media/image14.jpeg" ContentType="image/jpeg"/>
  <Override PartName="/ppt/notesSlides/notesSlide16.xml" ContentType="application/vnd.openxmlformats-officedocument.presentationml.notesSlide+xml"/>
  <Override PartName="/ppt/media/image15.jpeg" ContentType="image/jpeg"/>
  <Override PartName="/ppt/notesSlides/notesSlide17.xml" ContentType="application/vnd.openxmlformats-officedocument.presentationml.notesSlide+xml"/>
  <Override PartName="/ppt/media/image16.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 id="344" r:id="rId96"/>
    <p:sldId id="345" r:id="rId97"/>
    <p:sldId id="346" r:id="rId98"/>
    <p:sldId id="347" r:id="rId99"/>
    <p:sldId id="348" r:id="rId100"/>
    <p:sldId id="349" r:id="rId101"/>
    <p:sldId id="350" r:id="rId102"/>
    <p:sldId id="351" r:id="rId103"/>
    <p:sldId id="352" r:id="rId104"/>
    <p:sldId id="353" r:id="rId105"/>
    <p:sldId id="354" r:id="rId106"/>
    <p:sldId id="355" r:id="rId107"/>
    <p:sldId id="356" r:id="rId108"/>
    <p:sldId id="357" r:id="rId109"/>
    <p:sldId id="358" r:id="rId110"/>
    <p:sldId id="359" r:id="rId111"/>
    <p:sldId id="360" r:id="rId112"/>
    <p:sldId id="361" r:id="rId113"/>
    <p:sldId id="362" r:id="rId114"/>
    <p:sldId id="363" r:id="rId115"/>
    <p:sldId id="364" r:id="rId116"/>
    <p:sldId id="365" r:id="rId117"/>
    <p:sldId id="366" r:id="rId118"/>
    <p:sldId id="367" r:id="rId119"/>
    <p:sldId id="368" r:id="rId120"/>
    <p:sldId id="369" r:id="rId121"/>
    <p:sldId id="370" r:id="rId122"/>
    <p:sldId id="371" r:id="rId123"/>
    <p:sldId id="372" r:id="rId124"/>
    <p:sldId id="373" r:id="rId125"/>
    <p:sldId id="374" r:id="rId126"/>
    <p:sldId id="375" r:id="rId127"/>
    <p:sldId id="376" r:id="rId128"/>
    <p:sldId id="377" r:id="rId129"/>
    <p:sldId id="378" r:id="rId130"/>
    <p:sldId id="379" r:id="rId131"/>
    <p:sldId id="380" r:id="rId132"/>
    <p:sldId id="381" r:id="rId133"/>
    <p:sldId id="382" r:id="rId134"/>
    <p:sldId id="383" r:id="rId135"/>
    <p:sldId id="384" r:id="rId136"/>
    <p:sldId id="385" r:id="rId137"/>
    <p:sldId id="386" r:id="rId138"/>
    <p:sldId id="387" r:id="rId139"/>
    <p:sldId id="388" r:id="rId140"/>
    <p:sldId id="389" r:id="rId141"/>
    <p:sldId id="390" r:id="rId142"/>
    <p:sldId id="391" r:id="rId143"/>
    <p:sldId id="392" r:id="rId144"/>
    <p:sldId id="393" r:id="rId145"/>
    <p:sldId id="394" r:id="rId146"/>
    <p:sldId id="395" r:id="rId147"/>
    <p:sldId id="396" r:id="rId148"/>
  </p:sldIdLst>
  <p:sldSz cx="9144000" cy="6858000"/>
  <p:notesSz cx="6858000" cy="9144000"/>
  <p:defaultTextStyle>
    <a:lvl1pPr>
      <a:defRPr sz="2400">
        <a:latin typeface="Verdana"/>
        <a:ea typeface="Verdana"/>
        <a:cs typeface="Verdana"/>
        <a:sym typeface="Verdana"/>
      </a:defRPr>
    </a:lvl1pPr>
    <a:lvl2pPr indent="457200">
      <a:defRPr sz="2400">
        <a:latin typeface="Verdana"/>
        <a:ea typeface="Verdana"/>
        <a:cs typeface="Verdana"/>
        <a:sym typeface="Verdana"/>
      </a:defRPr>
    </a:lvl2pPr>
    <a:lvl3pPr indent="914400">
      <a:defRPr sz="2400">
        <a:latin typeface="Verdana"/>
        <a:ea typeface="Verdana"/>
        <a:cs typeface="Verdana"/>
        <a:sym typeface="Verdana"/>
      </a:defRPr>
    </a:lvl3pPr>
    <a:lvl4pPr indent="1371600">
      <a:defRPr sz="2400">
        <a:latin typeface="Verdana"/>
        <a:ea typeface="Verdana"/>
        <a:cs typeface="Verdana"/>
        <a:sym typeface="Verdana"/>
      </a:defRPr>
    </a:lvl4pPr>
    <a:lvl5pPr indent="1828800">
      <a:defRPr sz="2400">
        <a:latin typeface="Verdana"/>
        <a:ea typeface="Verdana"/>
        <a:cs typeface="Verdana"/>
        <a:sym typeface="Verdana"/>
      </a:defRPr>
    </a:lvl5pPr>
    <a:lvl6pPr>
      <a:defRPr sz="2400">
        <a:latin typeface="Verdana"/>
        <a:ea typeface="Verdana"/>
        <a:cs typeface="Verdana"/>
        <a:sym typeface="Verdana"/>
      </a:defRPr>
    </a:lvl6pPr>
    <a:lvl7pPr>
      <a:defRPr sz="2400">
        <a:latin typeface="Verdana"/>
        <a:ea typeface="Verdana"/>
        <a:cs typeface="Verdana"/>
        <a:sym typeface="Verdana"/>
      </a:defRPr>
    </a:lvl7pPr>
    <a:lvl8pPr>
      <a:defRPr sz="2400">
        <a:latin typeface="Verdana"/>
        <a:ea typeface="Verdana"/>
        <a:cs typeface="Verdana"/>
        <a:sym typeface="Verdana"/>
      </a:defRPr>
    </a:lvl8pPr>
    <a:lvl9pPr>
      <a:defRPr sz="2400">
        <a:latin typeface="Verdana"/>
        <a:ea typeface="Verdana"/>
        <a:cs typeface="Verdana"/>
        <a:sym typeface="Verdan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Verdana"/>
          <a:ea typeface="Verdana"/>
          <a:cs typeface="Verdana"/>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3F0E9"/>
          </a:solidFill>
        </a:fill>
      </a:tcStyle>
    </a:wholeTbl>
    <a:band2H>
      <a:tcTxStyle b="def" i="def"/>
      <a:tcStyle>
        <a:tcBdr/>
        <a:fill>
          <a:solidFill>
            <a:srgbClr val="F9F7F4"/>
          </a:solidFill>
        </a:fill>
      </a:tcStyle>
    </a:band2H>
    <a:firstCol>
      <a:tcTxStyle b="on" i="on">
        <a:font>
          <a:latin typeface="Verdana"/>
          <a:ea typeface="Verdana"/>
          <a:cs typeface="Verdan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FD6C3"/>
          </a:solidFill>
        </a:fill>
      </a:tcStyle>
    </a:firstCol>
    <a:lastRow>
      <a:tcTxStyle b="on" i="on">
        <a:font>
          <a:latin typeface="Verdana"/>
          <a:ea typeface="Verdana"/>
          <a:cs typeface="Verdan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FD6C3"/>
          </a:solidFill>
        </a:fill>
      </a:tcStyle>
    </a:lastRow>
    <a:firstRow>
      <a:tcTxStyle b="on" i="on">
        <a:font>
          <a:latin typeface="Verdana"/>
          <a:ea typeface="Verdana"/>
          <a:cs typeface="Verdan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FD6C3"/>
          </a:solidFill>
        </a:fill>
      </a:tcStyle>
    </a:firstRow>
  </a:tblStyle>
  <a:tblStyle styleId="{C7B018BB-80A7-4F77-B60F-C8B233D01FF8}" styleName="">
    <a:tblBg/>
    <a:wholeTbl>
      <a:tcTxStyle b="on" i="on">
        <a:font>
          <a:latin typeface="Verdana"/>
          <a:ea typeface="Verdana"/>
          <a:cs typeface="Verdana"/>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b="def" i="def"/>
      <a:tcStyle>
        <a:tcBdr/>
        <a:fill>
          <a:solidFill>
            <a:srgbClr val="FFFFFF"/>
          </a:solidFill>
        </a:fill>
      </a:tcStyle>
    </a:band2H>
    <a:firstCol>
      <a:tcTxStyle b="on" i="on">
        <a:font>
          <a:latin typeface="Verdana"/>
          <a:ea typeface="Verdana"/>
          <a:cs typeface="Verdan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Verdana"/>
          <a:ea typeface="Verdana"/>
          <a:cs typeface="Verdan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Verdana"/>
          <a:ea typeface="Verdana"/>
          <a:cs typeface="Verdan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Verdana"/>
          <a:ea typeface="Verdana"/>
          <a:cs typeface="Verdana"/>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9DAD5"/>
          </a:solidFill>
        </a:fill>
      </a:tcStyle>
    </a:wholeTbl>
    <a:band2H>
      <a:tcTxStyle b="def" i="def"/>
      <a:tcStyle>
        <a:tcBdr/>
        <a:fill>
          <a:solidFill>
            <a:srgbClr val="F4EDEB"/>
          </a:solidFill>
        </a:fill>
      </a:tcStyle>
    </a:band2H>
    <a:firstCol>
      <a:tcTxStyle b="on" i="on">
        <a:font>
          <a:latin typeface="Verdana"/>
          <a:ea typeface="Verdana"/>
          <a:cs typeface="Verdan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28C74"/>
          </a:solidFill>
        </a:fill>
      </a:tcStyle>
    </a:firstCol>
    <a:lastRow>
      <a:tcTxStyle b="on" i="on">
        <a:font>
          <a:latin typeface="Verdana"/>
          <a:ea typeface="Verdana"/>
          <a:cs typeface="Verdan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28C74"/>
          </a:solidFill>
        </a:fill>
      </a:tcStyle>
    </a:lastRow>
    <a:firstRow>
      <a:tcTxStyle b="on" i="on">
        <a:font>
          <a:latin typeface="Verdana"/>
          <a:ea typeface="Verdana"/>
          <a:cs typeface="Verdan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28C74"/>
          </a:solidFill>
        </a:fill>
      </a:tcStyle>
    </a:firstRow>
  </a:tblStyle>
  <a:tblStyle styleId="{CF821DB8-F4EB-4A41-A1BA-3FCAFE7338EE}" styleName="">
    <a:tblBg/>
    <a:wholeTbl>
      <a:tcTxStyle b="on" i="on">
        <a:font>
          <a:latin typeface="Verdana"/>
          <a:ea typeface="Verdana"/>
          <a:cs typeface="Verdana"/>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
          <a:latin typeface="Verdana"/>
          <a:ea typeface="Verdana"/>
          <a:cs typeface="Verdan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DFD6C3"/>
          </a:solidFill>
        </a:fill>
      </a:tcStyle>
    </a:firstCol>
    <a:lastRow>
      <a:tcTxStyle b="on" i="on">
        <a:font>
          <a:latin typeface="Verdana"/>
          <a:ea typeface="Verdana"/>
          <a:cs typeface="Verdana"/>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Verdana"/>
          <a:ea typeface="Verdana"/>
          <a:cs typeface="Verdana"/>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DFD6C3"/>
          </a:solidFill>
        </a:fill>
      </a:tcStyle>
    </a:firstRow>
  </a:tblStyle>
  <a:tblStyle styleId="{33BA23B1-9221-436E-865A-0063620EA4FD}" styleName="">
    <a:tblBg/>
    <a:wholeTbl>
      <a:tcTxStyle b="on" i="on">
        <a:font>
          <a:latin typeface="Verdana"/>
          <a:ea typeface="Verdana"/>
          <a:cs typeface="Verdana"/>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Verdana"/>
          <a:ea typeface="Verdana"/>
          <a:cs typeface="Verdan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Verdana"/>
          <a:ea typeface="Verdana"/>
          <a:cs typeface="Verdan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Verdana"/>
          <a:ea typeface="Verdana"/>
          <a:cs typeface="Verdan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Verdana"/>
          <a:ea typeface="Verdana"/>
          <a:cs typeface="Verdana"/>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rgbClr val="FFFFFF"/>
          </a:solidFill>
        </a:fill>
      </a:tcStyle>
    </a:band2H>
    <a:firstCol>
      <a:tcTxStyle b="on" i="on">
        <a:font>
          <a:latin typeface="Verdana"/>
          <a:ea typeface="Verdana"/>
          <a:cs typeface="Verdana"/>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Verdana"/>
          <a:ea typeface="Verdana"/>
          <a:cs typeface="Verdana"/>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Verdana"/>
          <a:ea typeface="Verdana"/>
          <a:cs typeface="Verdana"/>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 Id="rId78" Type="http://schemas.openxmlformats.org/officeDocument/2006/relationships/slide" Target="slides/slide71.xml"/><Relationship Id="rId79" Type="http://schemas.openxmlformats.org/officeDocument/2006/relationships/slide" Target="slides/slide72.xml"/><Relationship Id="rId80" Type="http://schemas.openxmlformats.org/officeDocument/2006/relationships/slide" Target="slides/slide73.xml"/><Relationship Id="rId81" Type="http://schemas.openxmlformats.org/officeDocument/2006/relationships/slide" Target="slides/slide74.xml"/><Relationship Id="rId82" Type="http://schemas.openxmlformats.org/officeDocument/2006/relationships/slide" Target="slides/slide75.xml"/><Relationship Id="rId83" Type="http://schemas.openxmlformats.org/officeDocument/2006/relationships/slide" Target="slides/slide76.xml"/><Relationship Id="rId84" Type="http://schemas.openxmlformats.org/officeDocument/2006/relationships/slide" Target="slides/slide77.xml"/><Relationship Id="rId85" Type="http://schemas.openxmlformats.org/officeDocument/2006/relationships/slide" Target="slides/slide78.xml"/><Relationship Id="rId86" Type="http://schemas.openxmlformats.org/officeDocument/2006/relationships/slide" Target="slides/slide79.xml"/><Relationship Id="rId87" Type="http://schemas.openxmlformats.org/officeDocument/2006/relationships/slide" Target="slides/slide80.xml"/><Relationship Id="rId88" Type="http://schemas.openxmlformats.org/officeDocument/2006/relationships/slide" Target="slides/slide81.xml"/><Relationship Id="rId89" Type="http://schemas.openxmlformats.org/officeDocument/2006/relationships/slide" Target="slides/slide82.xml"/><Relationship Id="rId90" Type="http://schemas.openxmlformats.org/officeDocument/2006/relationships/slide" Target="slides/slide83.xml"/><Relationship Id="rId91" Type="http://schemas.openxmlformats.org/officeDocument/2006/relationships/slide" Target="slides/slide84.xml"/><Relationship Id="rId92" Type="http://schemas.openxmlformats.org/officeDocument/2006/relationships/slide" Target="slides/slide85.xml"/><Relationship Id="rId93" Type="http://schemas.openxmlformats.org/officeDocument/2006/relationships/slide" Target="slides/slide86.xml"/><Relationship Id="rId94" Type="http://schemas.openxmlformats.org/officeDocument/2006/relationships/slide" Target="slides/slide87.xml"/><Relationship Id="rId95" Type="http://schemas.openxmlformats.org/officeDocument/2006/relationships/slide" Target="slides/slide88.xml"/><Relationship Id="rId96" Type="http://schemas.openxmlformats.org/officeDocument/2006/relationships/slide" Target="slides/slide89.xml"/><Relationship Id="rId97" Type="http://schemas.openxmlformats.org/officeDocument/2006/relationships/slide" Target="slides/slide90.xml"/><Relationship Id="rId98" Type="http://schemas.openxmlformats.org/officeDocument/2006/relationships/slide" Target="slides/slide91.xml"/><Relationship Id="rId99" Type="http://schemas.openxmlformats.org/officeDocument/2006/relationships/slide" Target="slides/slide92.xml"/><Relationship Id="rId100" Type="http://schemas.openxmlformats.org/officeDocument/2006/relationships/slide" Target="slides/slide93.xml"/><Relationship Id="rId101" Type="http://schemas.openxmlformats.org/officeDocument/2006/relationships/slide" Target="slides/slide94.xml"/><Relationship Id="rId102" Type="http://schemas.openxmlformats.org/officeDocument/2006/relationships/slide" Target="slides/slide95.xml"/><Relationship Id="rId103" Type="http://schemas.openxmlformats.org/officeDocument/2006/relationships/slide" Target="slides/slide96.xml"/><Relationship Id="rId104" Type="http://schemas.openxmlformats.org/officeDocument/2006/relationships/slide" Target="slides/slide97.xml"/><Relationship Id="rId105" Type="http://schemas.openxmlformats.org/officeDocument/2006/relationships/slide" Target="slides/slide98.xml"/><Relationship Id="rId106" Type="http://schemas.openxmlformats.org/officeDocument/2006/relationships/slide" Target="slides/slide99.xml"/><Relationship Id="rId107" Type="http://schemas.openxmlformats.org/officeDocument/2006/relationships/slide" Target="slides/slide100.xml"/><Relationship Id="rId108" Type="http://schemas.openxmlformats.org/officeDocument/2006/relationships/slide" Target="slides/slide101.xml"/><Relationship Id="rId109" Type="http://schemas.openxmlformats.org/officeDocument/2006/relationships/slide" Target="slides/slide102.xml"/><Relationship Id="rId110" Type="http://schemas.openxmlformats.org/officeDocument/2006/relationships/slide" Target="slides/slide103.xml"/><Relationship Id="rId111" Type="http://schemas.openxmlformats.org/officeDocument/2006/relationships/slide" Target="slides/slide104.xml"/><Relationship Id="rId112" Type="http://schemas.openxmlformats.org/officeDocument/2006/relationships/slide" Target="slides/slide105.xml"/><Relationship Id="rId113" Type="http://schemas.openxmlformats.org/officeDocument/2006/relationships/slide" Target="slides/slide106.xml"/><Relationship Id="rId114" Type="http://schemas.openxmlformats.org/officeDocument/2006/relationships/slide" Target="slides/slide107.xml"/><Relationship Id="rId115" Type="http://schemas.openxmlformats.org/officeDocument/2006/relationships/slide" Target="slides/slide108.xml"/><Relationship Id="rId116" Type="http://schemas.openxmlformats.org/officeDocument/2006/relationships/slide" Target="slides/slide109.xml"/><Relationship Id="rId117" Type="http://schemas.openxmlformats.org/officeDocument/2006/relationships/slide" Target="slides/slide110.xml"/><Relationship Id="rId118" Type="http://schemas.openxmlformats.org/officeDocument/2006/relationships/slide" Target="slides/slide111.xml"/><Relationship Id="rId119" Type="http://schemas.openxmlformats.org/officeDocument/2006/relationships/slide" Target="slides/slide112.xml"/><Relationship Id="rId120" Type="http://schemas.openxmlformats.org/officeDocument/2006/relationships/slide" Target="slides/slide113.xml"/><Relationship Id="rId121" Type="http://schemas.openxmlformats.org/officeDocument/2006/relationships/slide" Target="slides/slide114.xml"/><Relationship Id="rId122" Type="http://schemas.openxmlformats.org/officeDocument/2006/relationships/slide" Target="slides/slide115.xml"/><Relationship Id="rId123" Type="http://schemas.openxmlformats.org/officeDocument/2006/relationships/slide" Target="slides/slide116.xml"/><Relationship Id="rId124" Type="http://schemas.openxmlformats.org/officeDocument/2006/relationships/slide" Target="slides/slide117.xml"/><Relationship Id="rId125" Type="http://schemas.openxmlformats.org/officeDocument/2006/relationships/slide" Target="slides/slide118.xml"/><Relationship Id="rId126" Type="http://schemas.openxmlformats.org/officeDocument/2006/relationships/slide" Target="slides/slide119.xml"/><Relationship Id="rId127" Type="http://schemas.openxmlformats.org/officeDocument/2006/relationships/slide" Target="slides/slide120.xml"/><Relationship Id="rId128" Type="http://schemas.openxmlformats.org/officeDocument/2006/relationships/slide" Target="slides/slide121.xml"/><Relationship Id="rId129" Type="http://schemas.openxmlformats.org/officeDocument/2006/relationships/slide" Target="slides/slide122.xml"/><Relationship Id="rId130" Type="http://schemas.openxmlformats.org/officeDocument/2006/relationships/slide" Target="slides/slide123.xml"/><Relationship Id="rId131" Type="http://schemas.openxmlformats.org/officeDocument/2006/relationships/slide" Target="slides/slide124.xml"/><Relationship Id="rId132" Type="http://schemas.openxmlformats.org/officeDocument/2006/relationships/slide" Target="slides/slide125.xml"/><Relationship Id="rId133" Type="http://schemas.openxmlformats.org/officeDocument/2006/relationships/slide" Target="slides/slide126.xml"/><Relationship Id="rId134" Type="http://schemas.openxmlformats.org/officeDocument/2006/relationships/slide" Target="slides/slide127.xml"/><Relationship Id="rId135" Type="http://schemas.openxmlformats.org/officeDocument/2006/relationships/slide" Target="slides/slide128.xml"/><Relationship Id="rId136" Type="http://schemas.openxmlformats.org/officeDocument/2006/relationships/slide" Target="slides/slide129.xml"/><Relationship Id="rId137" Type="http://schemas.openxmlformats.org/officeDocument/2006/relationships/slide" Target="slides/slide130.xml"/><Relationship Id="rId138" Type="http://schemas.openxmlformats.org/officeDocument/2006/relationships/slide" Target="slides/slide131.xml"/><Relationship Id="rId139" Type="http://schemas.openxmlformats.org/officeDocument/2006/relationships/slide" Target="slides/slide132.xml"/><Relationship Id="rId140" Type="http://schemas.openxmlformats.org/officeDocument/2006/relationships/slide" Target="slides/slide133.xml"/><Relationship Id="rId141" Type="http://schemas.openxmlformats.org/officeDocument/2006/relationships/slide" Target="slides/slide134.xml"/><Relationship Id="rId142" Type="http://schemas.openxmlformats.org/officeDocument/2006/relationships/slide" Target="slides/slide135.xml"/><Relationship Id="rId143" Type="http://schemas.openxmlformats.org/officeDocument/2006/relationships/slide" Target="slides/slide136.xml"/><Relationship Id="rId144" Type="http://schemas.openxmlformats.org/officeDocument/2006/relationships/slide" Target="slides/slide137.xml"/><Relationship Id="rId145" Type="http://schemas.openxmlformats.org/officeDocument/2006/relationships/slide" Target="slides/slide138.xml"/><Relationship Id="rId146" Type="http://schemas.openxmlformats.org/officeDocument/2006/relationships/slide" Target="slides/slide139.xml"/><Relationship Id="rId147" Type="http://schemas.openxmlformats.org/officeDocument/2006/relationships/slide" Target="slides/slide140.xml"/><Relationship Id="rId148" Type="http://schemas.openxmlformats.org/officeDocument/2006/relationships/slide" Target="slides/slide14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hape 115"/>
          <p:cNvSpPr/>
          <p:nvPr>
            <p:ph type="sldImg"/>
          </p:nvPr>
        </p:nvSpPr>
        <p:spPr>
          <a:xfrm>
            <a:off x="1143000" y="685800"/>
            <a:ext cx="4572000" cy="3429000"/>
          </a:xfrm>
          <a:prstGeom prst="rect">
            <a:avLst/>
          </a:prstGeom>
        </p:spPr>
        <p:txBody>
          <a:bodyPr/>
          <a:lstStyle/>
          <a:p>
            <a:pPr lvl="0"/>
          </a:p>
        </p:txBody>
      </p:sp>
      <p:sp>
        <p:nvSpPr>
          <p:cNvPr id="116" name="Shape 116"/>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10.xml.rels><?xml version="1.0" encoding="UTF-8" standalone="yes"?><Relationships xmlns="http://schemas.openxmlformats.org/package/2006/relationships"><Relationship Id="rId1" Type="http://schemas.openxmlformats.org/officeDocument/2006/relationships/slide" Target="../slides/slide58.xml"/><Relationship Id="rId2" Type="http://schemas.openxmlformats.org/officeDocument/2006/relationships/notesMaster" Target="../notesMasters/notesMaster1.xml"/></Relationships>

</file>

<file path=ppt/notesSlides/_rels/notesSlide11.xml.rels><?xml version="1.0" encoding="UTF-8" standalone="yes"?><Relationships xmlns="http://schemas.openxmlformats.org/package/2006/relationships"><Relationship Id="rId1" Type="http://schemas.openxmlformats.org/officeDocument/2006/relationships/slide" Target="../slides/slide59.xml"/><Relationship Id="rId2" Type="http://schemas.openxmlformats.org/officeDocument/2006/relationships/notesMaster" Target="../notesMasters/notesMaster1.xml"/></Relationships>

</file>

<file path=ppt/notesSlides/_rels/notesSlide12.xml.rels><?xml version="1.0" encoding="UTF-8" standalone="yes"?><Relationships xmlns="http://schemas.openxmlformats.org/package/2006/relationships"><Relationship Id="rId1" Type="http://schemas.openxmlformats.org/officeDocument/2006/relationships/slide" Target="../slides/slide69.xml"/><Relationship Id="rId2" Type="http://schemas.openxmlformats.org/officeDocument/2006/relationships/notesMaster" Target="../notesMasters/notesMaster1.xml"/></Relationships>

</file>

<file path=ppt/notesSlides/_rels/notesSlide13.xml.rels><?xml version="1.0" encoding="UTF-8" standalone="yes"?><Relationships xmlns="http://schemas.openxmlformats.org/package/2006/relationships"><Relationship Id="rId1" Type="http://schemas.openxmlformats.org/officeDocument/2006/relationships/slide" Target="../slides/slide78.xml"/><Relationship Id="rId2" Type="http://schemas.openxmlformats.org/officeDocument/2006/relationships/notesMaster" Target="../notesMasters/notesMaster1.xml"/></Relationships>

</file>

<file path=ppt/notesSlides/_rels/notesSlide14.xml.rels><?xml version="1.0" encoding="UTF-8" standalone="yes"?><Relationships xmlns="http://schemas.openxmlformats.org/package/2006/relationships"><Relationship Id="rId1" Type="http://schemas.openxmlformats.org/officeDocument/2006/relationships/slide" Target="../slides/slide99.xml"/><Relationship Id="rId2" Type="http://schemas.openxmlformats.org/officeDocument/2006/relationships/notesMaster" Target="../notesMasters/notesMaster1.xml"/></Relationships>

</file>

<file path=ppt/notesSlides/_rels/notesSlide15.xml.rels><?xml version="1.0" encoding="UTF-8" standalone="yes"?><Relationships xmlns="http://schemas.openxmlformats.org/package/2006/relationships"><Relationship Id="rId1" Type="http://schemas.openxmlformats.org/officeDocument/2006/relationships/slide" Target="../slides/slide112.xml"/><Relationship Id="rId2" Type="http://schemas.openxmlformats.org/officeDocument/2006/relationships/notesMaster" Target="../notesMasters/notesMaster1.xml"/></Relationships>

</file>

<file path=ppt/notesSlides/_rels/notesSlide16.xml.rels><?xml version="1.0" encoding="UTF-8" standalone="yes"?><Relationships xmlns="http://schemas.openxmlformats.org/package/2006/relationships"><Relationship Id="rId1" Type="http://schemas.openxmlformats.org/officeDocument/2006/relationships/slide" Target="../slides/slide136.xml"/><Relationship Id="rId2" Type="http://schemas.openxmlformats.org/officeDocument/2006/relationships/notesMaster" Target="../notesMasters/notesMaster1.xml"/></Relationships>

</file>

<file path=ppt/notesSlides/_rels/notesSlide17.xml.rels><?xml version="1.0" encoding="UTF-8" standalone="yes"?><Relationships xmlns="http://schemas.openxmlformats.org/package/2006/relationships"><Relationship Id="rId1" Type="http://schemas.openxmlformats.org/officeDocument/2006/relationships/slide" Target="../slides/slide140.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44.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49.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57.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4" name="Shape 124"/>
          <p:cNvSpPr/>
          <p:nvPr>
            <p:ph type="sldImg"/>
          </p:nvPr>
        </p:nvSpPr>
        <p:spPr>
          <a:prstGeom prst="rect">
            <a:avLst/>
          </a:prstGeom>
        </p:spPr>
        <p:txBody>
          <a:bodyPr/>
          <a:lstStyle/>
          <a:p>
            <a:pPr lvl="0"/>
          </a:p>
        </p:txBody>
      </p:sp>
      <p:sp>
        <p:nvSpPr>
          <p:cNvPr id="125" name="Shape 125"/>
          <p:cNvSpPr/>
          <p:nvPr>
            <p:ph type="body" sz="quarter" idx="1"/>
          </p:nvPr>
        </p:nvSpPr>
        <p:spPr>
          <a:prstGeom prst="rect">
            <a:avLst/>
          </a:prstGeom>
        </p:spPr>
        <p:txBody>
          <a:bodyPr/>
          <a:lstStyle/>
          <a:p>
            <a:pPr lvl="0">
              <a:lnSpc>
                <a:spcPct val="100000"/>
              </a:lnSpc>
              <a:defRPr sz="1800"/>
            </a:pPr>
            <a:r>
              <a:rPr sz="1200">
                <a:latin typeface="Arial"/>
                <a:ea typeface="Arial"/>
                <a:cs typeface="Arial"/>
                <a:sym typeface="Arial"/>
              </a:rPr>
              <a:t>Painted on the eve of the Reformation, Matthias Grunewald’s (ca. 1480–1528) Crucifixion shows a Christ who takes all the sins of the world into his own body, as his mother, Mary Magdalene, and John the Baptist share the pain of his afflictions.</a:t>
            </a:r>
            <a:endParaRPr sz="1200">
              <a:latin typeface="Calibri"/>
              <a:ea typeface="Calibri"/>
              <a:cs typeface="Calibri"/>
              <a:sym typeface="Calibri"/>
            </a:endParaRPr>
          </a:p>
          <a:p>
            <a:pPr lvl="0">
              <a:lnSpc>
                <a:spcPct val="100000"/>
              </a:lnSpc>
              <a:defRPr sz="1800"/>
            </a:pPr>
            <a:r>
              <a:rPr sz="1200">
                <a:latin typeface="Arial"/>
                <a:ea typeface="Arial"/>
                <a:cs typeface="Arial"/>
                <a:sym typeface="Arial"/>
              </a:rPr>
              <a:t>Musée Unterlinden, Colmar, France/The Art Archive/SuperStock</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2" name="Shape 312"/>
          <p:cNvSpPr/>
          <p:nvPr>
            <p:ph type="sldImg"/>
          </p:nvPr>
        </p:nvSpPr>
        <p:spPr>
          <a:prstGeom prst="rect">
            <a:avLst/>
          </a:prstGeom>
        </p:spPr>
        <p:txBody>
          <a:bodyPr/>
          <a:lstStyle/>
          <a:p>
            <a:pPr lvl="0"/>
          </a:p>
        </p:txBody>
      </p:sp>
      <p:sp>
        <p:nvSpPr>
          <p:cNvPr id="313" name="Shape 313"/>
          <p:cNvSpPr/>
          <p:nvPr>
            <p:ph type="body" sz="quarter" idx="1"/>
          </p:nvPr>
        </p:nvSpPr>
        <p:spPr>
          <a:prstGeom prst="rect">
            <a:avLst/>
          </a:prstGeom>
        </p:spPr>
        <p:txBody>
          <a:bodyPr/>
          <a:lstStyle/>
          <a:p>
            <a:pPr lvl="0">
              <a:lnSpc>
                <a:spcPct val="100000"/>
              </a:lnSpc>
              <a:spcBef>
                <a:spcPts val="300"/>
              </a:spcBef>
              <a:defRPr sz="1800"/>
            </a:pPr>
            <a:r>
              <a:rPr sz="1100">
                <a:latin typeface="Arial"/>
                <a:ea typeface="Arial"/>
                <a:cs typeface="Arial"/>
                <a:sym typeface="Arial"/>
              </a:rPr>
              <a:t>This 1525 woodcut shows Swiss peasants hanging a seller of indulgences during the Reformation.</a:t>
            </a:r>
            <a:endParaRPr sz="1100">
              <a:latin typeface="Calibri"/>
              <a:ea typeface="Calibri"/>
              <a:cs typeface="Calibri"/>
              <a:sym typeface="Calibri"/>
            </a:endParaRPr>
          </a:p>
          <a:p>
            <a:pPr lvl="0">
              <a:lnSpc>
                <a:spcPct val="100000"/>
              </a:lnSpc>
              <a:spcBef>
                <a:spcPts val="300"/>
              </a:spcBef>
              <a:defRPr sz="1800"/>
            </a:pPr>
            <a:r>
              <a:rPr sz="1100">
                <a:latin typeface="Arial"/>
                <a:ea typeface="Arial"/>
                <a:cs typeface="Arial"/>
                <a:sym typeface="Arial"/>
              </a:rPr>
              <a:t>The Granger Collection, NYC—All rights reserved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7" name="Shape 317"/>
          <p:cNvSpPr/>
          <p:nvPr>
            <p:ph type="sldImg"/>
          </p:nvPr>
        </p:nvSpPr>
        <p:spPr>
          <a:prstGeom prst="rect">
            <a:avLst/>
          </a:prstGeom>
        </p:spPr>
        <p:txBody>
          <a:bodyPr/>
          <a:lstStyle/>
          <a:p>
            <a:pPr lvl="0"/>
          </a:p>
        </p:txBody>
      </p:sp>
      <p:sp>
        <p:nvSpPr>
          <p:cNvPr id="318" name="Shape 318"/>
          <p:cNvSpPr/>
          <p:nvPr>
            <p:ph type="body" sz="quarter" idx="1"/>
          </p:nvPr>
        </p:nvSpPr>
        <p:spPr>
          <a:prstGeom prst="rect">
            <a:avLst/>
          </a:prstGeom>
        </p:spPr>
        <p:txBody>
          <a:bodyPr/>
          <a:lstStyle/>
          <a:p>
            <a:pPr lvl="0">
              <a:lnSpc>
                <a:spcPct val="100000"/>
              </a:lnSpc>
              <a:defRPr sz="1800"/>
            </a:pPr>
            <a:r>
              <a:rPr sz="1200">
                <a:latin typeface="Arial"/>
                <a:ea typeface="Arial"/>
                <a:cs typeface="Arial"/>
                <a:sym typeface="Arial"/>
              </a:rPr>
              <a:t>The caption reads: “He who wants to commemorate his victory over the rebellious peasants might use to that end a structure such as I portray here.”</a:t>
            </a:r>
            <a:endParaRPr sz="1200">
              <a:latin typeface="Calibri"/>
              <a:ea typeface="Calibri"/>
              <a:cs typeface="Calibri"/>
              <a:sym typeface="Calibri"/>
            </a:endParaRPr>
          </a:p>
          <a:p>
            <a:pPr lvl="0">
              <a:lnSpc>
                <a:spcPct val="100000"/>
              </a:lnSpc>
              <a:defRPr sz="1800"/>
            </a:pPr>
            <a:r>
              <a:rPr sz="1200">
                <a:latin typeface="Arial"/>
                <a:ea typeface="Arial"/>
                <a:cs typeface="Arial"/>
                <a:sym typeface="Arial"/>
              </a:rPr>
              <a:t>Foto Marburg/Art Resource, NY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9" name="Shape 349"/>
          <p:cNvSpPr/>
          <p:nvPr>
            <p:ph type="sldImg"/>
          </p:nvPr>
        </p:nvSpPr>
        <p:spPr>
          <a:prstGeom prst="rect">
            <a:avLst/>
          </a:prstGeom>
        </p:spPr>
        <p:txBody>
          <a:bodyPr/>
          <a:lstStyle/>
          <a:p>
            <a:pPr lvl="0"/>
          </a:p>
        </p:txBody>
      </p:sp>
      <p:sp>
        <p:nvSpPr>
          <p:cNvPr id="350" name="Shape 350"/>
          <p:cNvSpPr/>
          <p:nvPr>
            <p:ph type="body" sz="quarter" idx="1"/>
          </p:nvPr>
        </p:nvSpPr>
        <p:spPr>
          <a:prstGeom prst="rect">
            <a:avLst/>
          </a:prstGeom>
        </p:spPr>
        <p:txBody>
          <a:bodyPr/>
          <a:lstStyle/>
          <a:p>
            <a:pPr lvl="0">
              <a:lnSpc>
                <a:spcPct val="100000"/>
              </a:lnSpc>
              <a:defRPr sz="1800"/>
            </a:pPr>
            <a:r>
              <a:rPr sz="1200">
                <a:latin typeface="Arial"/>
                <a:ea typeface="Arial"/>
                <a:cs typeface="Arial"/>
                <a:sym typeface="Arial"/>
              </a:rPr>
              <a:t>Anabaptists are burned at the stake in Muenster.</a:t>
            </a:r>
            <a:br>
              <a:rPr sz="1200">
                <a:latin typeface="Arial"/>
                <a:ea typeface="Arial"/>
                <a:cs typeface="Arial"/>
                <a:sym typeface="Arial"/>
              </a:rPr>
            </a:br>
            <a:r>
              <a:rPr sz="1200">
                <a:latin typeface="Arial"/>
                <a:ea typeface="Arial"/>
                <a:cs typeface="Arial"/>
                <a:sym typeface="Arial"/>
              </a:rPr>
              <a:t>Foto Marburg/Art Resource, NY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8" name="Shape 378"/>
          <p:cNvSpPr/>
          <p:nvPr>
            <p:ph type="sldImg"/>
          </p:nvPr>
        </p:nvSpPr>
        <p:spPr>
          <a:prstGeom prst="rect">
            <a:avLst/>
          </a:prstGeom>
        </p:spPr>
        <p:txBody>
          <a:bodyPr/>
          <a:lstStyle/>
          <a:p>
            <a:pPr lvl="0"/>
          </a:p>
        </p:txBody>
      </p:sp>
      <p:sp>
        <p:nvSpPr>
          <p:cNvPr id="379" name="Shape 379"/>
          <p:cNvSpPr/>
          <p:nvPr>
            <p:ph type="body" sz="quarter" idx="1"/>
          </p:nvPr>
        </p:nvSpPr>
        <p:spPr>
          <a:prstGeom prst="rect">
            <a:avLst/>
          </a:prstGeom>
        </p:spPr>
        <p:txBody>
          <a:bodyPr/>
          <a:lstStyle/>
          <a:p>
            <a:pPr lvl="0">
              <a:lnSpc>
                <a:spcPct val="100000"/>
              </a:lnSpc>
              <a:defRPr sz="1800"/>
            </a:pPr>
            <a:r>
              <a:rPr sz="1100">
                <a:latin typeface="Arial"/>
                <a:ea typeface="Arial"/>
                <a:cs typeface="Arial"/>
                <a:sym typeface="Arial"/>
              </a:rPr>
              <a:t>A portrait of the young John Calvin.</a:t>
            </a:r>
            <a:endParaRPr sz="1100">
              <a:latin typeface="Calibri"/>
              <a:ea typeface="Calibri"/>
              <a:cs typeface="Calibri"/>
              <a:sym typeface="Calibri"/>
            </a:endParaRPr>
          </a:p>
          <a:p>
            <a:pPr lvl="0">
              <a:lnSpc>
                <a:spcPct val="100000"/>
              </a:lnSpc>
              <a:defRPr sz="1800"/>
            </a:pPr>
            <a:r>
              <a:rPr sz="1100">
                <a:latin typeface="Arial"/>
                <a:ea typeface="Arial"/>
                <a:cs typeface="Arial"/>
                <a:sym typeface="Arial"/>
              </a:rPr>
              <a:t>Erich Lessing/Art Resource, NY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3" name="Shape 443"/>
          <p:cNvSpPr/>
          <p:nvPr>
            <p:ph type="sldImg"/>
          </p:nvPr>
        </p:nvSpPr>
        <p:spPr>
          <a:prstGeom prst="rect">
            <a:avLst/>
          </a:prstGeom>
        </p:spPr>
        <p:txBody>
          <a:bodyPr/>
          <a:lstStyle/>
          <a:p>
            <a:pPr lvl="0"/>
          </a:p>
        </p:txBody>
      </p:sp>
      <p:sp>
        <p:nvSpPr>
          <p:cNvPr id="444" name="Shape 444"/>
          <p:cNvSpPr/>
          <p:nvPr>
            <p:ph type="body" sz="quarter" idx="1"/>
          </p:nvPr>
        </p:nvSpPr>
        <p:spPr>
          <a:prstGeom prst="rect">
            <a:avLst/>
          </a:prstGeom>
        </p:spPr>
        <p:txBody>
          <a:bodyPr/>
          <a:lstStyle/>
          <a:p>
            <a:pPr lvl="0">
              <a:lnSpc>
                <a:spcPct val="100000"/>
              </a:lnSpc>
              <a:defRPr sz="1800"/>
            </a:pPr>
            <a:r>
              <a:rPr sz="1100">
                <a:latin typeface="Arial"/>
                <a:ea typeface="Arial"/>
                <a:cs typeface="Arial"/>
                <a:sym typeface="Arial"/>
              </a:rPr>
              <a:t>Hans Holbein the Younger (1497–1543) was the most famous portrait painter of the Reformation. Here he portrays a seemingly almighty Henry VIII.</a:t>
            </a:r>
            <a:endParaRPr sz="1100">
              <a:latin typeface="Calibri"/>
              <a:ea typeface="Calibri"/>
              <a:cs typeface="Calibri"/>
              <a:sym typeface="Calibri"/>
            </a:endParaRPr>
          </a:p>
          <a:p>
            <a:pPr lvl="0">
              <a:lnSpc>
                <a:spcPct val="100000"/>
              </a:lnSpc>
              <a:defRPr sz="1800"/>
            </a:pPr>
            <a:r>
              <a:rPr sz="1100">
                <a:latin typeface="Arial"/>
                <a:ea typeface="Arial"/>
                <a:cs typeface="Arial"/>
                <a:sym typeface="Arial"/>
              </a:rPr>
              <a:t>© Scala / Art Resource</a:t>
            </a:r>
            <a:endParaRPr sz="1100">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5" name="Shape 485"/>
          <p:cNvSpPr/>
          <p:nvPr>
            <p:ph type="sldImg"/>
          </p:nvPr>
        </p:nvSpPr>
        <p:spPr>
          <a:prstGeom prst="rect">
            <a:avLst/>
          </a:prstGeom>
        </p:spPr>
        <p:txBody>
          <a:bodyPr/>
          <a:lstStyle/>
          <a:p>
            <a:pPr lvl="0"/>
          </a:p>
        </p:txBody>
      </p:sp>
      <p:sp>
        <p:nvSpPr>
          <p:cNvPr id="486" name="Shape 486"/>
          <p:cNvSpPr/>
          <p:nvPr>
            <p:ph type="body" sz="quarter" idx="1"/>
          </p:nvPr>
        </p:nvSpPr>
        <p:spPr>
          <a:prstGeom prst="rect">
            <a:avLst/>
          </a:prstGeom>
        </p:spPr>
        <p:txBody>
          <a:bodyPr/>
          <a:lstStyle/>
          <a:p>
            <a:pPr lvl="0">
              <a:lnSpc>
                <a:spcPct val="100000"/>
              </a:lnSpc>
              <a:defRPr sz="1800"/>
            </a:pPr>
            <a:r>
              <a:rPr sz="1200">
                <a:latin typeface="Arial"/>
                <a:ea typeface="Arial"/>
                <a:cs typeface="Arial"/>
                <a:sym typeface="Arial"/>
              </a:rPr>
              <a:t>Map 11–3 </a:t>
            </a:r>
            <a:r>
              <a:rPr sz="1200">
                <a:latin typeface="Arial Bold"/>
                <a:ea typeface="Arial Bold"/>
                <a:cs typeface="Arial Bold"/>
                <a:sym typeface="Arial Bold"/>
              </a:rPr>
              <a:t>THE RELIGIOUS SITUATION ABOUT 1560</a:t>
            </a:r>
            <a:r>
              <a:rPr sz="1200">
                <a:latin typeface="Arial"/>
                <a:ea typeface="Arial"/>
                <a:cs typeface="Arial"/>
                <a:sym typeface="Arial"/>
              </a:rPr>
              <a:t> By 1560, Luther, Zwingli, and Loyola were dead, Calvin was near the end of his life, the English break from Rome was complete, and the last session of the Council of Trent was about to assemble. This map shows “religious geography” of western Europe at the time.</a:t>
            </a:r>
            <a:endParaRPr sz="1200">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9" name="Shape 559"/>
          <p:cNvSpPr/>
          <p:nvPr>
            <p:ph type="sldImg"/>
          </p:nvPr>
        </p:nvSpPr>
        <p:spPr>
          <a:prstGeom prst="rect">
            <a:avLst/>
          </a:prstGeom>
        </p:spPr>
        <p:txBody>
          <a:bodyPr/>
          <a:lstStyle/>
          <a:p>
            <a:pPr lvl="0"/>
          </a:p>
        </p:txBody>
      </p:sp>
      <p:sp>
        <p:nvSpPr>
          <p:cNvPr id="560" name="Shape 560"/>
          <p:cNvSpPr/>
          <p:nvPr>
            <p:ph type="body" sz="quarter" idx="1"/>
          </p:nvPr>
        </p:nvSpPr>
        <p:spPr>
          <a:prstGeom prst="rect">
            <a:avLst/>
          </a:prstGeom>
        </p:spPr>
        <p:txBody>
          <a:bodyPr/>
          <a:lstStyle/>
          <a:p>
            <a:pPr lvl="0">
              <a:lnSpc>
                <a:spcPct val="100000"/>
              </a:lnSpc>
              <a:spcBef>
                <a:spcPts val="400"/>
              </a:spcBef>
              <a:defRPr sz="1800"/>
            </a:pPr>
            <a:r>
              <a:rPr sz="1200">
                <a:latin typeface="Arial"/>
                <a:ea typeface="Arial"/>
                <a:cs typeface="Arial"/>
                <a:sym typeface="Arial"/>
              </a:rPr>
              <a:t>A family meal.</a:t>
            </a:r>
            <a:endParaRPr sz="1200">
              <a:latin typeface="Calibri"/>
              <a:ea typeface="Calibri"/>
              <a:cs typeface="Calibri"/>
              <a:sym typeface="Calibri"/>
            </a:endParaRPr>
          </a:p>
          <a:p>
            <a:pPr lvl="0">
              <a:lnSpc>
                <a:spcPct val="100000"/>
              </a:lnSpc>
              <a:spcBef>
                <a:spcPts val="400"/>
              </a:spcBef>
              <a:defRPr sz="1800"/>
            </a:pPr>
            <a:r>
              <a:rPr sz="1200">
                <a:latin typeface="Arial"/>
                <a:ea typeface="Arial"/>
                <a:cs typeface="Arial"/>
                <a:sym typeface="Arial"/>
              </a:rPr>
              <a:t>bpk, Berlin/Kupferstichkabinett, Staatliche Museen, Berlin, Germany/Joerg P. Anders/Art Resource, NY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3" name="Shape 573"/>
          <p:cNvSpPr/>
          <p:nvPr>
            <p:ph type="sldImg"/>
          </p:nvPr>
        </p:nvSpPr>
        <p:spPr>
          <a:prstGeom prst="rect">
            <a:avLst/>
          </a:prstGeom>
        </p:spPr>
        <p:txBody>
          <a:bodyPr/>
          <a:lstStyle/>
          <a:p>
            <a:pPr lvl="0"/>
          </a:p>
        </p:txBody>
      </p:sp>
      <p:sp>
        <p:nvSpPr>
          <p:cNvPr id="574" name="Shape 574"/>
          <p:cNvSpPr/>
          <p:nvPr>
            <p:ph type="body" sz="quarter" idx="1"/>
          </p:nvPr>
        </p:nvSpPr>
        <p:spPr>
          <a:prstGeom prst="rect">
            <a:avLst/>
          </a:prstGeom>
        </p:spPr>
        <p:txBody>
          <a:bodyPr/>
          <a:lstStyle/>
          <a:p>
            <a:pPr lvl="0">
              <a:lnSpc>
                <a:spcPct val="100000"/>
              </a:lnSpc>
              <a:spcBef>
                <a:spcPts val="400"/>
              </a:spcBef>
              <a:defRPr sz="1800"/>
            </a:pPr>
            <a:r>
              <a:rPr sz="1200">
                <a:latin typeface="Calibri"/>
                <a:ea typeface="Calibri"/>
                <a:cs typeface="Calibri"/>
                <a:sym typeface="Calibri"/>
              </a:rPr>
              <a:t>Cover of the 1620 English translation of </a:t>
            </a:r>
            <a:r>
              <a:rPr i="1" sz="1200">
                <a:latin typeface="Calibri"/>
                <a:ea typeface="Calibri"/>
                <a:cs typeface="Calibri"/>
                <a:sym typeface="Calibri"/>
              </a:rPr>
              <a:t>The History of Don-Quichote, The Firste Parte.</a:t>
            </a:r>
            <a:endParaRPr i="1" sz="1200">
              <a:latin typeface="Calibri"/>
              <a:ea typeface="Calibri"/>
              <a:cs typeface="Calibri"/>
              <a:sym typeface="Calibri"/>
            </a:endParaRPr>
          </a:p>
          <a:p>
            <a:pPr lvl="0">
              <a:lnSpc>
                <a:spcPct val="100000"/>
              </a:lnSpc>
              <a:spcBef>
                <a:spcPts val="400"/>
              </a:spcBef>
              <a:defRPr sz="1800"/>
            </a:pPr>
            <a:r>
              <a:rPr sz="1200">
                <a:latin typeface="Calibri"/>
                <a:ea typeface="Calibri"/>
                <a:cs typeface="Calibri"/>
                <a:sym typeface="Calibri"/>
              </a:rPr>
              <a:t>HIP/Art Resource, NY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7" name="Shape 177"/>
          <p:cNvSpPr/>
          <p:nvPr>
            <p:ph type="sldImg"/>
          </p:nvPr>
        </p:nvSpPr>
        <p:spPr>
          <a:prstGeom prst="rect">
            <a:avLst/>
          </a:prstGeom>
        </p:spPr>
        <p:txBody>
          <a:bodyPr/>
          <a:lstStyle/>
          <a:p>
            <a:pPr lvl="0"/>
          </a:p>
        </p:txBody>
      </p:sp>
      <p:sp>
        <p:nvSpPr>
          <p:cNvPr id="178" name="Shape 178"/>
          <p:cNvSpPr/>
          <p:nvPr>
            <p:ph type="body" sz="quarter" idx="1"/>
          </p:nvPr>
        </p:nvSpPr>
        <p:spPr>
          <a:prstGeom prst="rect">
            <a:avLst/>
          </a:prstGeom>
        </p:spPr>
        <p:txBody>
          <a:bodyPr/>
          <a:lstStyle/>
          <a:p>
            <a:pPr lvl="0">
              <a:lnSpc>
                <a:spcPct val="100000"/>
              </a:lnSpc>
              <a:defRPr sz="1800"/>
            </a:pPr>
            <a:r>
              <a:rPr sz="1200">
                <a:latin typeface="Arial"/>
                <a:ea typeface="Arial"/>
                <a:cs typeface="Arial"/>
                <a:sym typeface="Arial"/>
              </a:rPr>
              <a:t>Martin Schongauer </a:t>
            </a:r>
            <a:r>
              <a:rPr sz="1200">
                <a:latin typeface="Calibri"/>
                <a:ea typeface="Calibri"/>
                <a:cs typeface="Calibri"/>
                <a:sym typeface="Calibri"/>
              </a:rPr>
              <a:t>(c. 1430–1491), the best engraver in the Upper Rhine, portrays the devil’s temptation of St. Anthony in the wilderness as a robust physical attack by demons rather than the traditional melancholic introspection. </a:t>
            </a:r>
            <a:endParaRPr sz="1200">
              <a:latin typeface="Calibri"/>
              <a:ea typeface="Calibri"/>
              <a:cs typeface="Calibri"/>
              <a:sym typeface="Calibri"/>
            </a:endParaRPr>
          </a:p>
          <a:p>
            <a:pPr lvl="0">
              <a:lnSpc>
                <a:spcPct val="100000"/>
              </a:lnSpc>
              <a:defRPr sz="1800"/>
            </a:pPr>
            <a:r>
              <a:rPr sz="1200">
                <a:latin typeface="Calibri"/>
                <a:ea typeface="Calibri"/>
                <a:cs typeface="Calibri"/>
                <a:sym typeface="Calibri"/>
              </a:rPr>
              <a:t>Martin Schongauer/National Gallery of Art, Washington, DC</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2" name="Shape 222"/>
          <p:cNvSpPr/>
          <p:nvPr>
            <p:ph type="sldImg"/>
          </p:nvPr>
        </p:nvSpPr>
        <p:spPr>
          <a:prstGeom prst="rect">
            <a:avLst/>
          </a:prstGeom>
        </p:spPr>
        <p:txBody>
          <a:bodyPr/>
          <a:lstStyle/>
          <a:p>
            <a:pPr lvl="0"/>
          </a:p>
        </p:txBody>
      </p:sp>
      <p:sp>
        <p:nvSpPr>
          <p:cNvPr id="223" name="Shape 223"/>
          <p:cNvSpPr/>
          <p:nvPr>
            <p:ph type="body" sz="quarter" idx="1"/>
          </p:nvPr>
        </p:nvSpPr>
        <p:spPr>
          <a:prstGeom prst="rect">
            <a:avLst/>
          </a:prstGeom>
        </p:spPr>
        <p:txBody>
          <a:bodyPr/>
          <a:lstStyle/>
          <a:p>
            <a:pPr lvl="0">
              <a:lnSpc>
                <a:spcPct val="100000"/>
              </a:lnSpc>
              <a:defRPr sz="1800"/>
            </a:pPr>
            <a:r>
              <a:rPr sz="1200">
                <a:latin typeface="Arial"/>
                <a:ea typeface="Arial"/>
                <a:cs typeface="Arial"/>
                <a:sym typeface="Arial"/>
              </a:rPr>
              <a:t>A contemporary caricature depicts John Tetzel, the famous indulgence preacher. The last lines of the jingle read, “As soon as gold in the basin rings, right then the soul to Heaven springs.” It was Tetzel’s preaching that spurred Luther to publish his ninety-five theses.</a:t>
            </a:r>
            <a:endParaRPr sz="1200">
              <a:latin typeface="Calibri"/>
              <a:ea typeface="Calibri"/>
              <a:cs typeface="Calibri"/>
              <a:sym typeface="Calibri"/>
            </a:endParaRPr>
          </a:p>
          <a:p>
            <a:pPr lvl="0">
              <a:lnSpc>
                <a:spcPct val="100000"/>
              </a:lnSpc>
              <a:defRPr sz="1800"/>
            </a:pPr>
            <a:r>
              <a:rPr sz="1200">
                <a:latin typeface="Arial"/>
                <a:ea typeface="Arial"/>
                <a:cs typeface="Arial"/>
                <a:sym typeface="Arial"/>
              </a:rPr>
              <a:t>akg-images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7" name="Shape 237"/>
          <p:cNvSpPr/>
          <p:nvPr>
            <p:ph type="sldImg"/>
          </p:nvPr>
        </p:nvSpPr>
        <p:spPr>
          <a:prstGeom prst="rect">
            <a:avLst/>
          </a:prstGeom>
        </p:spPr>
        <p:txBody>
          <a:bodyPr/>
          <a:lstStyle/>
          <a:p>
            <a:pPr lvl="0"/>
          </a:p>
        </p:txBody>
      </p:sp>
      <p:sp>
        <p:nvSpPr>
          <p:cNvPr id="238" name="Shape 238"/>
          <p:cNvSpPr/>
          <p:nvPr>
            <p:ph type="body" sz="quarter" idx="1"/>
          </p:nvPr>
        </p:nvSpPr>
        <p:spPr>
          <a:prstGeom prst="rect">
            <a:avLst/>
          </a:prstGeom>
        </p:spPr>
        <p:txBody>
          <a:bodyPr/>
          <a:lstStyle/>
          <a:p>
            <a:pPr lvl="0">
              <a:lnSpc>
                <a:spcPct val="100000"/>
              </a:lnSpc>
              <a:defRPr sz="1800"/>
            </a:pPr>
            <a:r>
              <a:rPr sz="1100">
                <a:latin typeface="Arial"/>
                <a:ea typeface="Arial"/>
                <a:cs typeface="Arial"/>
                <a:sym typeface="Arial"/>
              </a:rPr>
              <a:t>Map 11–1 </a:t>
            </a:r>
            <a:r>
              <a:rPr sz="1100">
                <a:latin typeface="Arial Bold"/>
                <a:ea typeface="Arial Bold"/>
                <a:cs typeface="Arial Bold"/>
                <a:sym typeface="Arial Bold"/>
              </a:rPr>
              <a:t>THE EMPIRE OF CHARLES I</a:t>
            </a:r>
            <a:r>
              <a:rPr sz="1100">
                <a:latin typeface="Arial"/>
                <a:ea typeface="Arial"/>
                <a:cs typeface="Arial"/>
                <a:sym typeface="Arial"/>
              </a:rPr>
              <a:t> Dynastic marriages and simple chance concentrated into Charles’s hands rule over the lands shown here, plus Spain’s overseas possessions. Crowns and titles rained down on him; his election in 1519 as emperor gave him new distractions and responsibilities.</a:t>
            </a:r>
            <a:endParaRPr sz="1100">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4" name="Shape 254"/>
          <p:cNvSpPr/>
          <p:nvPr>
            <p:ph type="sldImg"/>
          </p:nvPr>
        </p:nvSpPr>
        <p:spPr>
          <a:prstGeom prst="rect">
            <a:avLst/>
          </a:prstGeom>
        </p:spPr>
        <p:txBody>
          <a:bodyPr/>
          <a:lstStyle/>
          <a:p>
            <a:pPr lvl="0"/>
          </a:p>
        </p:txBody>
      </p:sp>
      <p:sp>
        <p:nvSpPr>
          <p:cNvPr id="255" name="Shape 255"/>
          <p:cNvSpPr/>
          <p:nvPr>
            <p:ph type="body" sz="quarter" idx="1"/>
          </p:nvPr>
        </p:nvSpPr>
        <p:spPr>
          <a:prstGeom prst="rect">
            <a:avLst/>
          </a:prstGeom>
        </p:spPr>
        <p:txBody>
          <a:bodyPr/>
          <a:lstStyle/>
          <a:p>
            <a:pPr lvl="0">
              <a:lnSpc>
                <a:spcPct val="100000"/>
              </a:lnSpc>
              <a:defRPr sz="1800"/>
            </a:pPr>
            <a:r>
              <a:rPr sz="1200">
                <a:latin typeface="Arial"/>
                <a:ea typeface="Arial"/>
                <a:cs typeface="Arial"/>
                <a:sym typeface="Arial"/>
              </a:rPr>
              <a:t>In 1520, Luther’s first portrait, shown here, depicted him as a tough, steely-eyed monk. Afraid that this portrayal might convey defiance rather than reform to Emperor Charles V, Elector Frederick the Wise of Saxony, Luther’s protector, ordered court painter Lucas Cranach to soften the image. The result was a Luther placed within a traditional monk’s niche reading an open Bible, a reformer, unlike the one depicted here, who was prepared to listen as well as to instruct.</a:t>
            </a:r>
            <a:endParaRPr sz="1200">
              <a:latin typeface="Calibri"/>
              <a:ea typeface="Calibri"/>
              <a:cs typeface="Calibri"/>
              <a:sym typeface="Calibri"/>
            </a:endParaRPr>
          </a:p>
          <a:p>
            <a:pPr lvl="0">
              <a:lnSpc>
                <a:spcPct val="100000"/>
              </a:lnSpc>
              <a:defRPr sz="1800"/>
            </a:pPr>
            <a:r>
              <a:rPr sz="1200">
                <a:latin typeface="Arial"/>
                <a:ea typeface="Arial"/>
                <a:cs typeface="Arial"/>
                <a:sym typeface="Arial"/>
              </a:rPr>
              <a:t>© Foto Marburg/Art Resource, NY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9" name="Shape 259"/>
          <p:cNvSpPr/>
          <p:nvPr>
            <p:ph type="sldImg"/>
          </p:nvPr>
        </p:nvSpPr>
        <p:spPr>
          <a:prstGeom prst="rect">
            <a:avLst/>
          </a:prstGeom>
        </p:spPr>
        <p:txBody>
          <a:bodyPr/>
          <a:lstStyle/>
          <a:p>
            <a:pPr lvl="0"/>
          </a:p>
        </p:txBody>
      </p:sp>
      <p:sp>
        <p:nvSpPr>
          <p:cNvPr id="260" name="Shape 260"/>
          <p:cNvSpPr/>
          <p:nvPr>
            <p:ph type="body" sz="quarter" idx="1"/>
          </p:nvPr>
        </p:nvSpPr>
        <p:spPr>
          <a:prstGeom prst="rect">
            <a:avLst/>
          </a:prstGeom>
        </p:spPr>
        <p:txBody>
          <a:bodyPr/>
          <a:lstStyle/>
          <a:p>
            <a:pPr lvl="0">
              <a:lnSpc>
                <a:spcPct val="100000"/>
              </a:lnSpc>
              <a:defRPr sz="1800"/>
            </a:pPr>
            <a:r>
              <a:rPr sz="1200">
                <a:latin typeface="Arial"/>
                <a:ea typeface="Arial"/>
                <a:cs typeface="Arial"/>
                <a:sym typeface="Arial"/>
              </a:rPr>
              <a:t>In 1520, Luther’s first portrait, shown here, depicted him as a tough, steely-eyed monk. Afraid that this portrayal might convey defiance rather than reform to Emperor Charles V, Elector Frederick the Wise of Saxony, Luther’s protector, ordered court painter Lucas Cranach to soften the image. The result was a Luther placed within a traditional monk’s niche reading an open Bible, a reformer, unlike the one depicted here, who was prepared to listen as well as to instruct.</a:t>
            </a:r>
            <a:endParaRPr sz="1200">
              <a:latin typeface="Calibri"/>
              <a:ea typeface="Calibri"/>
              <a:cs typeface="Calibri"/>
              <a:sym typeface="Calibri"/>
            </a:endParaRPr>
          </a:p>
          <a:p>
            <a:pPr lvl="0">
              <a:lnSpc>
                <a:spcPct val="100000"/>
              </a:lnSpc>
              <a:defRPr sz="1800"/>
            </a:pPr>
            <a:r>
              <a:rPr sz="1200">
                <a:latin typeface="Arial"/>
                <a:ea typeface="Arial"/>
                <a:cs typeface="Arial"/>
                <a:sym typeface="Arial"/>
              </a:rPr>
              <a:t>© Foto Marburg/Art Resource, NY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4" name="Shape 264"/>
          <p:cNvSpPr/>
          <p:nvPr>
            <p:ph type="sldImg"/>
          </p:nvPr>
        </p:nvSpPr>
        <p:spPr>
          <a:prstGeom prst="rect">
            <a:avLst/>
          </a:prstGeom>
        </p:spPr>
        <p:txBody>
          <a:bodyPr/>
          <a:lstStyle/>
          <a:p>
            <a:pPr lvl="0"/>
          </a:p>
        </p:txBody>
      </p:sp>
      <p:sp>
        <p:nvSpPr>
          <p:cNvPr id="265" name="Shape 265"/>
          <p:cNvSpPr/>
          <p:nvPr>
            <p:ph type="body" sz="quarter" idx="1"/>
          </p:nvPr>
        </p:nvSpPr>
        <p:spPr>
          <a:prstGeom prst="rect">
            <a:avLst/>
          </a:prstGeom>
        </p:spPr>
        <p:txBody>
          <a:bodyPr/>
          <a:lstStyle/>
          <a:p>
            <a:pPr lvl="0">
              <a:lnSpc>
                <a:spcPct val="100000"/>
              </a:lnSpc>
              <a:defRPr sz="1800"/>
            </a:pPr>
            <a:r>
              <a:rPr sz="1200">
                <a:latin typeface="Arial"/>
                <a:ea typeface="Arial"/>
                <a:cs typeface="Arial"/>
                <a:sym typeface="Arial"/>
              </a:rPr>
              <a:t>In 1520, Luther’s first portrait, shown here, depicted him as a tough, steely-eyed monk. Afraid that this portrayal might convey defiance rather than reform to Emperor Charles V, Elector Frederick the Wise of Saxony, Luther’s protector, ordered court painter Lucas Cranach to soften the image. The result was a Luther placed within a traditional monk’s niche reading an open Bible, a reformer, unlike the one depicted here, who was prepared to listen as well as to instruct.</a:t>
            </a:r>
            <a:endParaRPr sz="1200">
              <a:latin typeface="Calibri"/>
              <a:ea typeface="Calibri"/>
              <a:cs typeface="Calibri"/>
              <a:sym typeface="Calibri"/>
            </a:endParaRPr>
          </a:p>
          <a:p>
            <a:pPr lvl="0">
              <a:lnSpc>
                <a:spcPct val="100000"/>
              </a:lnSpc>
              <a:defRPr sz="1800"/>
            </a:pPr>
            <a:r>
              <a:rPr sz="1200">
                <a:latin typeface="Arial"/>
                <a:ea typeface="Arial"/>
                <a:cs typeface="Arial"/>
                <a:sym typeface="Arial"/>
              </a:rPr>
              <a:t>© Foto Marburg/Art Resource, NY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1" name="Shape 281"/>
          <p:cNvSpPr/>
          <p:nvPr>
            <p:ph type="sldImg"/>
          </p:nvPr>
        </p:nvSpPr>
        <p:spPr>
          <a:prstGeom prst="rect">
            <a:avLst/>
          </a:prstGeom>
        </p:spPr>
        <p:txBody>
          <a:bodyPr/>
          <a:lstStyle/>
          <a:p>
            <a:pPr lvl="0"/>
          </a:p>
        </p:txBody>
      </p:sp>
      <p:sp>
        <p:nvSpPr>
          <p:cNvPr id="282" name="Shape 282"/>
          <p:cNvSpPr/>
          <p:nvPr>
            <p:ph type="body" sz="quarter" idx="1"/>
          </p:nvPr>
        </p:nvSpPr>
        <p:spPr>
          <a:prstGeom prst="rect">
            <a:avLst/>
          </a:prstGeom>
        </p:spPr>
        <p:txBody>
          <a:bodyPr/>
          <a:lstStyle/>
          <a:p>
            <a:pPr lvl="0">
              <a:lnSpc>
                <a:spcPct val="100000"/>
              </a:lnSpc>
              <a:defRPr sz="1800"/>
            </a:pPr>
            <a:r>
              <a:rPr sz="1200">
                <a:latin typeface="Arial"/>
                <a:ea typeface="Arial"/>
                <a:cs typeface="Arial"/>
                <a:sym typeface="Arial"/>
              </a:rPr>
              <a:t>The punishment of a peasant leader in a village near Heilbronn. After the defeat of rebellious peasants in and around the city of Heilbronn, Jacob Rorbach, a well-to-do peasant leader from a nearby village, was tied to a stake and slowly roasted to death.</a:t>
            </a:r>
            <a:endParaRPr sz="1200">
              <a:latin typeface="Calibri"/>
              <a:ea typeface="Calibri"/>
              <a:cs typeface="Calibri"/>
              <a:sym typeface="Calibri"/>
            </a:endParaRPr>
          </a:p>
          <a:p>
            <a:pPr lvl="0">
              <a:lnSpc>
                <a:spcPct val="100000"/>
              </a:lnSpc>
              <a:defRPr sz="1800"/>
            </a:pPr>
            <a:r>
              <a:rPr sz="1200">
                <a:latin typeface="Arial"/>
                <a:ea typeface="Arial"/>
                <a:cs typeface="Arial"/>
                <a:sym typeface="Arial"/>
              </a:rPr>
              <a:t>Courtesy of the Library of Congress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7" name="Shape 307"/>
          <p:cNvSpPr/>
          <p:nvPr>
            <p:ph type="sldImg"/>
          </p:nvPr>
        </p:nvSpPr>
        <p:spPr>
          <a:prstGeom prst="rect">
            <a:avLst/>
          </a:prstGeom>
        </p:spPr>
        <p:txBody>
          <a:bodyPr/>
          <a:lstStyle/>
          <a:p>
            <a:pPr lvl="0"/>
          </a:p>
        </p:txBody>
      </p:sp>
      <p:sp>
        <p:nvSpPr>
          <p:cNvPr id="308" name="Shape 308"/>
          <p:cNvSpPr/>
          <p:nvPr>
            <p:ph type="body" sz="quarter" idx="1"/>
          </p:nvPr>
        </p:nvSpPr>
        <p:spPr>
          <a:prstGeom prst="rect">
            <a:avLst/>
          </a:prstGeom>
        </p:spPr>
        <p:txBody>
          <a:bodyPr/>
          <a:lstStyle/>
          <a:p>
            <a:pPr lvl="0">
              <a:lnSpc>
                <a:spcPct val="100000"/>
              </a:lnSpc>
              <a:defRPr sz="1800"/>
            </a:pPr>
            <a:r>
              <a:rPr sz="1200">
                <a:latin typeface="Arial"/>
                <a:ea typeface="Arial"/>
                <a:cs typeface="Arial"/>
                <a:sym typeface="Arial"/>
              </a:rPr>
              <a:t>Map 11–2</a:t>
            </a:r>
            <a:r>
              <a:rPr sz="1200">
                <a:latin typeface="Arial Bold"/>
                <a:ea typeface="Arial Bold"/>
                <a:cs typeface="Arial Bold"/>
                <a:sym typeface="Arial Bold"/>
              </a:rPr>
              <a:t> THE SWISS CONFEDERATION</a:t>
            </a:r>
            <a:r>
              <a:rPr sz="1200">
                <a:latin typeface="Arial"/>
                <a:ea typeface="Arial"/>
                <a:cs typeface="Arial"/>
                <a:sym typeface="Arial"/>
              </a:rPr>
              <a:t> Although nominally still a part of the Holy Roman Empire, Switzerland grew from a loose defensive union of the central “forest cantons” in the thirteenth century into a fiercely independent association of regions with different languages, histories, and, finally, religions.</a:t>
            </a:r>
            <a:endParaRPr sz="1200">
              <a:latin typeface="Calibri"/>
              <a:ea typeface="Calibri"/>
              <a:cs typeface="Calibri"/>
              <a:sym typeface="Calibri"/>
            </a:endParaRP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6.pn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3.png"/><Relationship Id="rId6" Type="http://schemas.openxmlformats.org/officeDocument/2006/relationships/image" Target="../media/image4.pn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3.png"/><Relationship Id="rId6" Type="http://schemas.openxmlformats.org/officeDocument/2006/relationships/image" Target="../media/image4.png"/></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3.png"/><Relationship Id="rId6" Type="http://schemas.openxmlformats.org/officeDocument/2006/relationships/image" Target="../media/image4.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 Id="rId4" Type="http://schemas.openxmlformats.org/officeDocument/2006/relationships/image" Target="../media/image8.pn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3.png"/><Relationship Id="rId6" Type="http://schemas.openxmlformats.org/officeDocument/2006/relationships/image" Target="../media/image4.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3.png"/><Relationship Id="rId6" Type="http://schemas.openxmlformats.org/officeDocument/2006/relationships/image" Target="../media/image4.pn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3.png"/><Relationship Id="rId6" Type="http://schemas.openxmlformats.org/officeDocument/2006/relationships/image" Target="../media/image4.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3.png"/><Relationship Id="rId6" Type="http://schemas.openxmlformats.org/officeDocument/2006/relationships/image" Target="../media/image4.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7.png"/><Relationship Id="rId4" Type="http://schemas.openxmlformats.org/officeDocument/2006/relationships/image" Target="../media/image18.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3.png"/><Relationship Id="rId6"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pic>
        <p:nvPicPr>
          <p:cNvPr id="9" name="Expbanna.png" descr="Expbanna"/>
          <p:cNvPicPr/>
          <p:nvPr/>
        </p:nvPicPr>
        <p:blipFill>
          <a:blip r:embed="rId2">
            <a:extLst/>
          </a:blip>
          <a:stretch>
            <a:fillRect/>
          </a:stretch>
        </p:blipFill>
        <p:spPr>
          <a:xfrm>
            <a:off x="0" y="0"/>
            <a:ext cx="685800" cy="6858000"/>
          </a:xfrm>
          <a:prstGeom prst="rect">
            <a:avLst/>
          </a:prstGeom>
          <a:ln w="12700">
            <a:miter lim="400000"/>
          </a:ln>
        </p:spPr>
      </p:pic>
      <p:sp>
        <p:nvSpPr>
          <p:cNvPr id="10" name="Shape 10"/>
          <p:cNvSpPr/>
          <p:nvPr/>
        </p:nvSpPr>
        <p:spPr>
          <a:xfrm>
            <a:off x="685800" y="6400800"/>
            <a:ext cx="8458200" cy="457200"/>
          </a:xfrm>
          <a:prstGeom prst="rect">
            <a:avLst/>
          </a:prstGeom>
          <a:solidFill>
            <a:srgbClr val="471513"/>
          </a:solidFill>
          <a:ln>
            <a:solidFill>
              <a:srgbClr val="471513"/>
            </a:solidFill>
            <a:round/>
          </a:ln>
        </p:spPr>
        <p:txBody>
          <a:bodyPr lIns="0" tIns="0" rIns="0" bIns="0" anchor="ctr"/>
          <a:lstStyle/>
          <a:p>
            <a:pPr lvl="0" defTabSz="457200">
              <a:defRPr sz="1800">
                <a:solidFill>
                  <a:srgbClr val="103989"/>
                </a:solidFill>
                <a:latin typeface="Arial"/>
                <a:ea typeface="Arial"/>
                <a:cs typeface="Arial"/>
                <a:sym typeface="Arial"/>
              </a:defRPr>
            </a:pPr>
          </a:p>
        </p:txBody>
      </p:sp>
      <p:pic>
        <p:nvPicPr>
          <p:cNvPr id="11" name="Pearson_Bound_White.pdf" descr="Pearson_Bound_White"/>
          <p:cNvPicPr/>
          <p:nvPr/>
        </p:nvPicPr>
        <p:blipFill>
          <a:blip r:embed="rId3">
            <a:extLst/>
          </a:blip>
          <a:stretch>
            <a:fillRect/>
          </a:stretch>
        </p:blipFill>
        <p:spPr>
          <a:xfrm>
            <a:off x="7621587" y="6400800"/>
            <a:ext cx="1533526" cy="457200"/>
          </a:xfrm>
          <a:prstGeom prst="rect">
            <a:avLst/>
          </a:prstGeom>
          <a:ln w="12700">
            <a:miter lim="400000"/>
          </a:ln>
        </p:spPr>
      </p:pic>
      <p:pic>
        <p:nvPicPr>
          <p:cNvPr id="12" name="Pearson_Strap_Bound_White.pdf" descr="Pearson_Strap_Bound_White"/>
          <p:cNvPicPr/>
          <p:nvPr/>
        </p:nvPicPr>
        <p:blipFill>
          <a:blip r:embed="rId4">
            <a:extLst/>
          </a:blip>
          <a:stretch>
            <a:fillRect/>
          </a:stretch>
        </p:blipFill>
        <p:spPr>
          <a:xfrm>
            <a:off x="692150" y="6400800"/>
            <a:ext cx="1766888" cy="457200"/>
          </a:xfrm>
          <a:prstGeom prst="rect">
            <a:avLst/>
          </a:prstGeom>
          <a:ln w="12700">
            <a:miter lim="400000"/>
          </a:ln>
        </p:spPr>
      </p:pic>
      <p:sp>
        <p:nvSpPr>
          <p:cNvPr id="13" name="Shape 13"/>
          <p:cNvSpPr/>
          <p:nvPr/>
        </p:nvSpPr>
        <p:spPr>
          <a:xfrm>
            <a:off x="2295525" y="6443980"/>
            <a:ext cx="2657475" cy="3708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defTabSz="457200">
              <a:defRPr sz="1800"/>
            </a:pPr>
            <a:r>
              <a:rPr i="1" sz="900">
                <a:solidFill>
                  <a:srgbClr val="FFFFFF"/>
                </a:solidFill>
              </a:rPr>
              <a:t>The Western Heritage</a:t>
            </a:r>
            <a:r>
              <a:rPr sz="900">
                <a:solidFill>
                  <a:srgbClr val="FFFFFF"/>
                </a:solidFill>
              </a:rPr>
              <a:t>, Eleventh Edition</a:t>
            </a:r>
            <a:endParaRPr sz="900">
              <a:solidFill>
                <a:srgbClr val="FFFFFF"/>
              </a:solidFill>
              <a:latin typeface="Times New Roman"/>
              <a:ea typeface="Times New Roman"/>
              <a:cs typeface="Times New Roman"/>
              <a:sym typeface="Times New Roman"/>
            </a:endParaRPr>
          </a:p>
          <a:p>
            <a:pPr lvl="0" defTabSz="457200">
              <a:defRPr sz="1800"/>
            </a:pPr>
            <a:r>
              <a:rPr sz="900">
                <a:solidFill>
                  <a:srgbClr val="FFFFFF"/>
                </a:solidFill>
              </a:rPr>
              <a:t>Kagan | Ozment | Turner | Frank</a:t>
            </a:r>
          </a:p>
        </p:txBody>
      </p:sp>
      <p:sp>
        <p:nvSpPr>
          <p:cNvPr id="14" name="Shape 14"/>
          <p:cNvSpPr/>
          <p:nvPr/>
        </p:nvSpPr>
        <p:spPr>
          <a:xfrm>
            <a:off x="5029200" y="6374129"/>
            <a:ext cx="2657475" cy="5105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r" defTabSz="457200">
              <a:defRPr sz="1800"/>
            </a:pPr>
            <a:r>
              <a:rPr sz="900">
                <a:solidFill>
                  <a:srgbClr val="FFFFFF"/>
                </a:solidFill>
              </a:rPr>
              <a:t>Copyright © 2013, 2010, 2007</a:t>
            </a:r>
            <a:endParaRPr sz="900">
              <a:solidFill>
                <a:srgbClr val="FFFFFF"/>
              </a:solidFill>
              <a:latin typeface="Times New Roman"/>
              <a:ea typeface="Times New Roman"/>
              <a:cs typeface="Times New Roman"/>
              <a:sym typeface="Times New Roman"/>
            </a:endParaRPr>
          </a:p>
          <a:p>
            <a:pPr lvl="0" algn="r" defTabSz="457200">
              <a:defRPr sz="1800"/>
            </a:pPr>
            <a:r>
              <a:rPr sz="900">
                <a:solidFill>
                  <a:srgbClr val="FFFFFF"/>
                </a:solidFill>
              </a:rPr>
              <a:t> Pearson Education</a:t>
            </a:r>
            <a:endParaRPr sz="900">
              <a:solidFill>
                <a:srgbClr val="FFFFFF"/>
              </a:solidFill>
              <a:latin typeface="Times New Roman"/>
              <a:ea typeface="Times New Roman"/>
              <a:cs typeface="Times New Roman"/>
              <a:sym typeface="Times New Roman"/>
            </a:endParaRPr>
          </a:p>
          <a:p>
            <a:pPr lvl="0" algn="r" defTabSz="457200">
              <a:defRPr sz="1800"/>
            </a:pPr>
            <a:r>
              <a:rPr sz="900">
                <a:solidFill>
                  <a:srgbClr val="FFFFFF"/>
                </a:solidFill>
              </a:rPr>
              <a:t>All Rights Reserved</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pic>
        <p:nvPicPr>
          <p:cNvPr id="86" name="Expbanna.png" descr="Expbanna"/>
          <p:cNvPicPr/>
          <p:nvPr/>
        </p:nvPicPr>
        <p:blipFill>
          <a:blip r:embed="rId2">
            <a:extLst/>
          </a:blip>
          <a:stretch>
            <a:fillRect/>
          </a:stretch>
        </p:blipFill>
        <p:spPr>
          <a:xfrm>
            <a:off x="0" y="0"/>
            <a:ext cx="685800" cy="6858000"/>
          </a:xfrm>
          <a:prstGeom prst="rect">
            <a:avLst/>
          </a:prstGeom>
          <a:ln w="12700">
            <a:miter lim="400000"/>
          </a:ln>
        </p:spPr>
      </p:pic>
      <p:sp>
        <p:nvSpPr>
          <p:cNvPr id="87" name="Shape 87"/>
          <p:cNvSpPr/>
          <p:nvPr/>
        </p:nvSpPr>
        <p:spPr>
          <a:xfrm>
            <a:off x="685800" y="6400800"/>
            <a:ext cx="8458200" cy="457200"/>
          </a:xfrm>
          <a:prstGeom prst="rect">
            <a:avLst/>
          </a:prstGeom>
          <a:solidFill>
            <a:srgbClr val="471513"/>
          </a:solidFill>
          <a:ln>
            <a:solidFill>
              <a:srgbClr val="471513"/>
            </a:solidFill>
            <a:round/>
          </a:ln>
        </p:spPr>
        <p:txBody>
          <a:bodyPr lIns="0" tIns="0" rIns="0" bIns="0" anchor="ctr"/>
          <a:lstStyle/>
          <a:p>
            <a:pPr lvl="0" defTabSz="457200">
              <a:defRPr sz="1800">
                <a:solidFill>
                  <a:srgbClr val="103989"/>
                </a:solidFill>
                <a:latin typeface="Arial"/>
                <a:ea typeface="Arial"/>
                <a:cs typeface="Arial"/>
                <a:sym typeface="Arial"/>
              </a:defRPr>
            </a:pPr>
          </a:p>
        </p:txBody>
      </p:sp>
      <p:pic>
        <p:nvPicPr>
          <p:cNvPr id="88" name="Pearson_Bound_White.pdf" descr="Pearson_Bound_White"/>
          <p:cNvPicPr/>
          <p:nvPr/>
        </p:nvPicPr>
        <p:blipFill>
          <a:blip r:embed="rId3">
            <a:extLst/>
          </a:blip>
          <a:stretch>
            <a:fillRect/>
          </a:stretch>
        </p:blipFill>
        <p:spPr>
          <a:xfrm>
            <a:off x="7621587" y="6400800"/>
            <a:ext cx="1533526" cy="457200"/>
          </a:xfrm>
          <a:prstGeom prst="rect">
            <a:avLst/>
          </a:prstGeom>
          <a:ln w="12700">
            <a:miter lim="400000"/>
          </a:ln>
        </p:spPr>
      </p:pic>
      <p:pic>
        <p:nvPicPr>
          <p:cNvPr id="89" name="Pearson_Strap_Bound_White.pdf" descr="Pearson_Strap_Bound_White"/>
          <p:cNvPicPr/>
          <p:nvPr/>
        </p:nvPicPr>
        <p:blipFill>
          <a:blip r:embed="rId4">
            <a:extLst/>
          </a:blip>
          <a:stretch>
            <a:fillRect/>
          </a:stretch>
        </p:blipFill>
        <p:spPr>
          <a:xfrm>
            <a:off x="692150" y="6400800"/>
            <a:ext cx="1766888" cy="457200"/>
          </a:xfrm>
          <a:prstGeom prst="rect">
            <a:avLst/>
          </a:prstGeom>
          <a:ln w="12700">
            <a:miter lim="400000"/>
          </a:ln>
        </p:spPr>
      </p:pic>
      <p:sp>
        <p:nvSpPr>
          <p:cNvPr id="90" name="Shape 90"/>
          <p:cNvSpPr/>
          <p:nvPr/>
        </p:nvSpPr>
        <p:spPr>
          <a:xfrm>
            <a:off x="2295525" y="6443980"/>
            <a:ext cx="2657475" cy="3708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defTabSz="457200">
              <a:defRPr sz="1800"/>
            </a:pPr>
            <a:r>
              <a:rPr i="1" sz="900">
                <a:solidFill>
                  <a:srgbClr val="FFFFFF"/>
                </a:solidFill>
              </a:rPr>
              <a:t>The Western Heritage</a:t>
            </a:r>
            <a:r>
              <a:rPr sz="900">
                <a:solidFill>
                  <a:srgbClr val="FFFFFF"/>
                </a:solidFill>
              </a:rPr>
              <a:t>, Eleventh Edition</a:t>
            </a:r>
            <a:endParaRPr sz="900">
              <a:solidFill>
                <a:srgbClr val="FFFFFF"/>
              </a:solidFill>
              <a:latin typeface="Times New Roman"/>
              <a:ea typeface="Times New Roman"/>
              <a:cs typeface="Times New Roman"/>
              <a:sym typeface="Times New Roman"/>
            </a:endParaRPr>
          </a:p>
          <a:p>
            <a:pPr lvl="0" defTabSz="457200">
              <a:defRPr sz="1800"/>
            </a:pPr>
            <a:r>
              <a:rPr sz="900">
                <a:solidFill>
                  <a:srgbClr val="FFFFFF"/>
                </a:solidFill>
              </a:rPr>
              <a:t>Kagan | Ozment | Turner | Frank</a:t>
            </a:r>
          </a:p>
        </p:txBody>
      </p:sp>
      <p:sp>
        <p:nvSpPr>
          <p:cNvPr id="91" name="Shape 91"/>
          <p:cNvSpPr/>
          <p:nvPr/>
        </p:nvSpPr>
        <p:spPr>
          <a:xfrm>
            <a:off x="5029200" y="6374129"/>
            <a:ext cx="2657475" cy="5105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r" defTabSz="457200">
              <a:defRPr sz="1800"/>
            </a:pPr>
            <a:r>
              <a:rPr sz="900">
                <a:solidFill>
                  <a:srgbClr val="FFFFFF"/>
                </a:solidFill>
              </a:rPr>
              <a:t>Copyright © 2013, 2010, 2007</a:t>
            </a:r>
            <a:endParaRPr sz="900">
              <a:solidFill>
                <a:srgbClr val="FFFFFF"/>
              </a:solidFill>
              <a:latin typeface="Times New Roman"/>
              <a:ea typeface="Times New Roman"/>
              <a:cs typeface="Times New Roman"/>
              <a:sym typeface="Times New Roman"/>
            </a:endParaRPr>
          </a:p>
          <a:p>
            <a:pPr lvl="0" algn="r" defTabSz="457200">
              <a:defRPr sz="1800"/>
            </a:pPr>
            <a:r>
              <a:rPr sz="900">
                <a:solidFill>
                  <a:srgbClr val="FFFFFF"/>
                </a:solidFill>
              </a:rPr>
              <a:t> Pearson Education</a:t>
            </a:r>
            <a:endParaRPr sz="900">
              <a:solidFill>
                <a:srgbClr val="FFFFFF"/>
              </a:solidFill>
              <a:latin typeface="Times New Roman"/>
              <a:ea typeface="Times New Roman"/>
              <a:cs typeface="Times New Roman"/>
              <a:sym typeface="Times New Roman"/>
            </a:endParaRPr>
          </a:p>
          <a:p>
            <a:pPr lvl="0" algn="r" defTabSz="457200">
              <a:defRPr sz="1800"/>
            </a:pPr>
            <a:r>
              <a:rPr sz="900">
                <a:solidFill>
                  <a:srgbClr val="FFFFFF"/>
                </a:solidFill>
              </a:rPr>
              <a:t>All Rights Reserved</a:t>
            </a:r>
          </a:p>
        </p:txBody>
      </p:sp>
      <p:sp>
        <p:nvSpPr>
          <p:cNvPr id="92" name="Shape 92"/>
          <p:cNvSpPr/>
          <p:nvPr>
            <p:ph type="title"/>
          </p:nvPr>
        </p:nvSpPr>
        <p:spPr>
          <a:prstGeom prst="rect">
            <a:avLst/>
          </a:prstGeom>
        </p:spPr>
        <p:txBody>
          <a:bodyPr/>
          <a:lstStyle/>
          <a:p>
            <a:pPr lvl="0">
              <a:defRPr sz="1800">
                <a:solidFill>
                  <a:srgbClr val="000000"/>
                </a:solidFill>
              </a:defRPr>
            </a:pPr>
            <a:r>
              <a:rPr sz="4000">
                <a:solidFill>
                  <a:srgbClr val="482400"/>
                </a:solidFill>
              </a:rPr>
              <a:t>Title Text</a:t>
            </a:r>
          </a:p>
        </p:txBody>
      </p:sp>
      <p:sp>
        <p:nvSpPr>
          <p:cNvPr id="93" name="Shape 93"/>
          <p:cNvSpPr/>
          <p:nvPr>
            <p:ph type="body" idx="1"/>
          </p:nvPr>
        </p:nvSpPr>
        <p:spPr>
          <a:prstGeom prst="rect">
            <a:avLst/>
          </a:prstGeom>
        </p:spPr>
        <p:txBody>
          <a:bodyPr/>
          <a:lstStyle>
            <a:lvl1pPr>
              <a:buBlip>
                <a:blip r:embed="rId5"/>
              </a:buBlip>
            </a:lvl1pPr>
            <a:lvl2pPr>
              <a:buBlip>
                <a:blip r:embed="rId6"/>
              </a:buBlip>
            </a:lvl2pPr>
          </a:lstStyle>
          <a:p>
            <a:pPr lvl="0">
              <a:defRPr sz="1800"/>
            </a:pPr>
            <a:r>
              <a:rPr sz="3000"/>
              <a:t>Body Level One</a:t>
            </a:r>
            <a:endParaRPr sz="3000"/>
          </a:p>
          <a:p>
            <a:pPr lvl="1">
              <a:defRPr sz="1800"/>
            </a:pPr>
            <a:r>
              <a:rPr sz="3000"/>
              <a:t>Body Level Two</a:t>
            </a:r>
            <a:endParaRPr sz="3000"/>
          </a:p>
          <a:p>
            <a:pPr lvl="2">
              <a:defRPr sz="1800"/>
            </a:pPr>
            <a:r>
              <a:rPr sz="3000"/>
              <a:t>Body Level Three</a:t>
            </a:r>
            <a:endParaRPr sz="3000"/>
          </a:p>
          <a:p>
            <a:pPr lvl="3">
              <a:defRPr sz="1800"/>
            </a:pPr>
            <a:r>
              <a:rPr sz="3000"/>
              <a:t>Body Level Four</a:t>
            </a:r>
            <a:endParaRPr sz="3000"/>
          </a:p>
          <a:p>
            <a:pPr lvl="4">
              <a:defRPr sz="1800"/>
            </a:pPr>
            <a:r>
              <a:rPr sz="3000"/>
              <a:t>Body Level Five</a:t>
            </a:r>
          </a:p>
        </p:txBody>
      </p:sp>
      <p:sp>
        <p:nvSpPr>
          <p:cNvPr id="94" name="Shape 94"/>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pic>
        <p:nvPicPr>
          <p:cNvPr id="96" name="Expbanna.png" descr="Expbanna"/>
          <p:cNvPicPr/>
          <p:nvPr/>
        </p:nvPicPr>
        <p:blipFill>
          <a:blip r:embed="rId2">
            <a:extLst/>
          </a:blip>
          <a:stretch>
            <a:fillRect/>
          </a:stretch>
        </p:blipFill>
        <p:spPr>
          <a:xfrm>
            <a:off x="0" y="0"/>
            <a:ext cx="685800" cy="6858000"/>
          </a:xfrm>
          <a:prstGeom prst="rect">
            <a:avLst/>
          </a:prstGeom>
          <a:ln w="12700">
            <a:miter lim="400000"/>
          </a:ln>
        </p:spPr>
      </p:pic>
      <p:sp>
        <p:nvSpPr>
          <p:cNvPr id="97" name="Shape 97"/>
          <p:cNvSpPr/>
          <p:nvPr/>
        </p:nvSpPr>
        <p:spPr>
          <a:xfrm>
            <a:off x="685800" y="6400800"/>
            <a:ext cx="8458200" cy="457200"/>
          </a:xfrm>
          <a:prstGeom prst="rect">
            <a:avLst/>
          </a:prstGeom>
          <a:solidFill>
            <a:srgbClr val="471513"/>
          </a:solidFill>
          <a:ln>
            <a:solidFill>
              <a:srgbClr val="471513"/>
            </a:solidFill>
            <a:round/>
          </a:ln>
        </p:spPr>
        <p:txBody>
          <a:bodyPr lIns="0" tIns="0" rIns="0" bIns="0" anchor="ctr"/>
          <a:lstStyle/>
          <a:p>
            <a:pPr lvl="0" defTabSz="457200">
              <a:defRPr sz="1800">
                <a:solidFill>
                  <a:srgbClr val="103989"/>
                </a:solidFill>
                <a:latin typeface="Arial"/>
                <a:ea typeface="Arial"/>
                <a:cs typeface="Arial"/>
                <a:sym typeface="Arial"/>
              </a:defRPr>
            </a:pPr>
          </a:p>
        </p:txBody>
      </p:sp>
      <p:pic>
        <p:nvPicPr>
          <p:cNvPr id="98" name="Pearson_Bound_White.pdf" descr="Pearson_Bound_White"/>
          <p:cNvPicPr/>
          <p:nvPr/>
        </p:nvPicPr>
        <p:blipFill>
          <a:blip r:embed="rId3">
            <a:extLst/>
          </a:blip>
          <a:stretch>
            <a:fillRect/>
          </a:stretch>
        </p:blipFill>
        <p:spPr>
          <a:xfrm>
            <a:off x="7621587" y="6400800"/>
            <a:ext cx="1533526" cy="457200"/>
          </a:xfrm>
          <a:prstGeom prst="rect">
            <a:avLst/>
          </a:prstGeom>
          <a:ln w="12700">
            <a:miter lim="400000"/>
          </a:ln>
        </p:spPr>
      </p:pic>
      <p:pic>
        <p:nvPicPr>
          <p:cNvPr id="99" name="Pearson_Strap_Bound_White.pdf" descr="Pearson_Strap_Bound_White"/>
          <p:cNvPicPr/>
          <p:nvPr/>
        </p:nvPicPr>
        <p:blipFill>
          <a:blip r:embed="rId4">
            <a:extLst/>
          </a:blip>
          <a:stretch>
            <a:fillRect/>
          </a:stretch>
        </p:blipFill>
        <p:spPr>
          <a:xfrm>
            <a:off x="692150" y="6400800"/>
            <a:ext cx="1766888" cy="457200"/>
          </a:xfrm>
          <a:prstGeom prst="rect">
            <a:avLst/>
          </a:prstGeom>
          <a:ln w="12700">
            <a:miter lim="400000"/>
          </a:ln>
        </p:spPr>
      </p:pic>
      <p:sp>
        <p:nvSpPr>
          <p:cNvPr id="100" name="Shape 100"/>
          <p:cNvSpPr/>
          <p:nvPr/>
        </p:nvSpPr>
        <p:spPr>
          <a:xfrm>
            <a:off x="2295525" y="6443980"/>
            <a:ext cx="2657475" cy="3708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defTabSz="457200">
              <a:defRPr sz="1800"/>
            </a:pPr>
            <a:r>
              <a:rPr i="1" sz="900">
                <a:solidFill>
                  <a:srgbClr val="FFFFFF"/>
                </a:solidFill>
              </a:rPr>
              <a:t>The Western Heritage</a:t>
            </a:r>
            <a:r>
              <a:rPr sz="900">
                <a:solidFill>
                  <a:srgbClr val="FFFFFF"/>
                </a:solidFill>
              </a:rPr>
              <a:t>, Eleventh Edition</a:t>
            </a:r>
            <a:endParaRPr sz="900">
              <a:solidFill>
                <a:srgbClr val="FFFFFF"/>
              </a:solidFill>
              <a:latin typeface="Times New Roman"/>
              <a:ea typeface="Times New Roman"/>
              <a:cs typeface="Times New Roman"/>
              <a:sym typeface="Times New Roman"/>
            </a:endParaRPr>
          </a:p>
          <a:p>
            <a:pPr lvl="0" defTabSz="457200">
              <a:defRPr sz="1800"/>
            </a:pPr>
            <a:r>
              <a:rPr sz="900">
                <a:solidFill>
                  <a:srgbClr val="FFFFFF"/>
                </a:solidFill>
              </a:rPr>
              <a:t>Kagan | Ozment | Turner | Frank</a:t>
            </a:r>
          </a:p>
        </p:txBody>
      </p:sp>
      <p:sp>
        <p:nvSpPr>
          <p:cNvPr id="101" name="Shape 101"/>
          <p:cNvSpPr/>
          <p:nvPr/>
        </p:nvSpPr>
        <p:spPr>
          <a:xfrm>
            <a:off x="5029200" y="6374129"/>
            <a:ext cx="2657475" cy="5105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r" defTabSz="457200">
              <a:defRPr sz="1800"/>
            </a:pPr>
            <a:r>
              <a:rPr sz="900">
                <a:solidFill>
                  <a:srgbClr val="FFFFFF"/>
                </a:solidFill>
              </a:rPr>
              <a:t>Copyright © 2013, 2010, 2007</a:t>
            </a:r>
            <a:endParaRPr sz="900">
              <a:solidFill>
                <a:srgbClr val="FFFFFF"/>
              </a:solidFill>
              <a:latin typeface="Times New Roman"/>
              <a:ea typeface="Times New Roman"/>
              <a:cs typeface="Times New Roman"/>
              <a:sym typeface="Times New Roman"/>
            </a:endParaRPr>
          </a:p>
          <a:p>
            <a:pPr lvl="0" algn="r" defTabSz="457200">
              <a:defRPr sz="1800"/>
            </a:pPr>
            <a:r>
              <a:rPr sz="900">
                <a:solidFill>
                  <a:srgbClr val="FFFFFF"/>
                </a:solidFill>
              </a:rPr>
              <a:t> Pearson Education</a:t>
            </a:r>
            <a:endParaRPr sz="900">
              <a:solidFill>
                <a:srgbClr val="FFFFFF"/>
              </a:solidFill>
              <a:latin typeface="Times New Roman"/>
              <a:ea typeface="Times New Roman"/>
              <a:cs typeface="Times New Roman"/>
              <a:sym typeface="Times New Roman"/>
            </a:endParaRPr>
          </a:p>
          <a:p>
            <a:pPr lvl="0" algn="r" defTabSz="457200">
              <a:defRPr sz="1800"/>
            </a:pPr>
            <a:r>
              <a:rPr sz="900">
                <a:solidFill>
                  <a:srgbClr val="FFFFFF"/>
                </a:solidFill>
              </a:rPr>
              <a:t>All Rights Reserved</a:t>
            </a:r>
          </a:p>
        </p:txBody>
      </p:sp>
      <p:sp>
        <p:nvSpPr>
          <p:cNvPr id="102" name="Shape 102"/>
          <p:cNvSpPr/>
          <p:nvPr>
            <p:ph type="title"/>
          </p:nvPr>
        </p:nvSpPr>
        <p:spPr>
          <a:prstGeom prst="rect">
            <a:avLst/>
          </a:prstGeom>
        </p:spPr>
        <p:txBody>
          <a:bodyPr/>
          <a:lstStyle/>
          <a:p>
            <a:pPr lvl="0">
              <a:defRPr sz="1800">
                <a:solidFill>
                  <a:srgbClr val="000000"/>
                </a:solidFill>
              </a:defRPr>
            </a:pPr>
            <a:r>
              <a:rPr sz="4000">
                <a:solidFill>
                  <a:srgbClr val="482400"/>
                </a:solidFill>
              </a:rPr>
              <a:t>Title Text</a:t>
            </a:r>
          </a:p>
        </p:txBody>
      </p:sp>
      <p:sp>
        <p:nvSpPr>
          <p:cNvPr id="103" name="Shape 103"/>
          <p:cNvSpPr/>
          <p:nvPr>
            <p:ph type="body" idx="1"/>
          </p:nvPr>
        </p:nvSpPr>
        <p:spPr>
          <a:prstGeom prst="rect">
            <a:avLst/>
          </a:prstGeom>
        </p:spPr>
        <p:txBody>
          <a:bodyPr/>
          <a:lstStyle>
            <a:lvl1pPr>
              <a:buBlip>
                <a:blip r:embed="rId5"/>
              </a:buBlip>
            </a:lvl1pPr>
            <a:lvl2pPr>
              <a:buBlip>
                <a:blip r:embed="rId6"/>
              </a:buBlip>
            </a:lvl2pPr>
          </a:lstStyle>
          <a:p>
            <a:pPr lvl="0">
              <a:defRPr sz="1800"/>
            </a:pPr>
            <a:r>
              <a:rPr sz="3000"/>
              <a:t>Body Level One</a:t>
            </a:r>
            <a:endParaRPr sz="3000"/>
          </a:p>
          <a:p>
            <a:pPr lvl="1">
              <a:defRPr sz="1800"/>
            </a:pPr>
            <a:r>
              <a:rPr sz="3000"/>
              <a:t>Body Level Two</a:t>
            </a:r>
            <a:endParaRPr sz="3000"/>
          </a:p>
          <a:p>
            <a:pPr lvl="2">
              <a:defRPr sz="1800"/>
            </a:pPr>
            <a:r>
              <a:rPr sz="3000"/>
              <a:t>Body Level Three</a:t>
            </a:r>
            <a:endParaRPr sz="3000"/>
          </a:p>
          <a:p>
            <a:pPr lvl="3">
              <a:defRPr sz="1800"/>
            </a:pPr>
            <a:r>
              <a:rPr sz="3000"/>
              <a:t>Body Level Four</a:t>
            </a:r>
            <a:endParaRPr sz="3000"/>
          </a:p>
          <a:p>
            <a:pPr lvl="4">
              <a:defRPr sz="1800"/>
            </a:pPr>
            <a:r>
              <a:rPr sz="3000"/>
              <a:t>Body Level Five</a:t>
            </a:r>
          </a:p>
        </p:txBody>
      </p:sp>
      <p:sp>
        <p:nvSpPr>
          <p:cNvPr id="104" name="Shape 104"/>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pic>
        <p:nvPicPr>
          <p:cNvPr id="106" name="Expbanna.png" descr="Expbanna"/>
          <p:cNvPicPr/>
          <p:nvPr/>
        </p:nvPicPr>
        <p:blipFill>
          <a:blip r:embed="rId2">
            <a:extLst/>
          </a:blip>
          <a:stretch>
            <a:fillRect/>
          </a:stretch>
        </p:blipFill>
        <p:spPr>
          <a:xfrm>
            <a:off x="0" y="0"/>
            <a:ext cx="685800" cy="6858000"/>
          </a:xfrm>
          <a:prstGeom prst="rect">
            <a:avLst/>
          </a:prstGeom>
          <a:ln w="12700">
            <a:miter lim="400000"/>
          </a:ln>
        </p:spPr>
      </p:pic>
      <p:sp>
        <p:nvSpPr>
          <p:cNvPr id="107" name="Shape 107"/>
          <p:cNvSpPr/>
          <p:nvPr/>
        </p:nvSpPr>
        <p:spPr>
          <a:xfrm>
            <a:off x="685800" y="6400800"/>
            <a:ext cx="8458200" cy="457200"/>
          </a:xfrm>
          <a:prstGeom prst="rect">
            <a:avLst/>
          </a:prstGeom>
          <a:solidFill>
            <a:srgbClr val="471513"/>
          </a:solidFill>
          <a:ln>
            <a:solidFill>
              <a:srgbClr val="471513"/>
            </a:solidFill>
            <a:round/>
          </a:ln>
        </p:spPr>
        <p:txBody>
          <a:bodyPr lIns="0" tIns="0" rIns="0" bIns="0" anchor="ctr"/>
          <a:lstStyle/>
          <a:p>
            <a:pPr lvl="0" defTabSz="457200">
              <a:defRPr sz="1800">
                <a:solidFill>
                  <a:srgbClr val="103989"/>
                </a:solidFill>
                <a:latin typeface="Arial"/>
                <a:ea typeface="Arial"/>
                <a:cs typeface="Arial"/>
                <a:sym typeface="Arial"/>
              </a:defRPr>
            </a:pPr>
          </a:p>
        </p:txBody>
      </p:sp>
      <p:pic>
        <p:nvPicPr>
          <p:cNvPr id="108" name="Pearson_Bound_White.pdf" descr="Pearson_Bound_White"/>
          <p:cNvPicPr/>
          <p:nvPr/>
        </p:nvPicPr>
        <p:blipFill>
          <a:blip r:embed="rId3">
            <a:extLst/>
          </a:blip>
          <a:stretch>
            <a:fillRect/>
          </a:stretch>
        </p:blipFill>
        <p:spPr>
          <a:xfrm>
            <a:off x="7621587" y="6400800"/>
            <a:ext cx="1533526" cy="457200"/>
          </a:xfrm>
          <a:prstGeom prst="rect">
            <a:avLst/>
          </a:prstGeom>
          <a:ln w="12700">
            <a:miter lim="400000"/>
          </a:ln>
        </p:spPr>
      </p:pic>
      <p:pic>
        <p:nvPicPr>
          <p:cNvPr id="109" name="Pearson_Strap_Bound_White.pdf" descr="Pearson_Strap_Bound_White"/>
          <p:cNvPicPr/>
          <p:nvPr/>
        </p:nvPicPr>
        <p:blipFill>
          <a:blip r:embed="rId4">
            <a:extLst/>
          </a:blip>
          <a:stretch>
            <a:fillRect/>
          </a:stretch>
        </p:blipFill>
        <p:spPr>
          <a:xfrm>
            <a:off x="692150" y="6400800"/>
            <a:ext cx="1766888" cy="457200"/>
          </a:xfrm>
          <a:prstGeom prst="rect">
            <a:avLst/>
          </a:prstGeom>
          <a:ln w="12700">
            <a:miter lim="400000"/>
          </a:ln>
        </p:spPr>
      </p:pic>
      <p:sp>
        <p:nvSpPr>
          <p:cNvPr id="110" name="Shape 110"/>
          <p:cNvSpPr/>
          <p:nvPr/>
        </p:nvSpPr>
        <p:spPr>
          <a:xfrm>
            <a:off x="2295525" y="6443980"/>
            <a:ext cx="2657475" cy="3708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defTabSz="457200">
              <a:defRPr sz="1800"/>
            </a:pPr>
            <a:r>
              <a:rPr i="1" sz="900">
                <a:solidFill>
                  <a:srgbClr val="FFFFFF"/>
                </a:solidFill>
              </a:rPr>
              <a:t>The Western Heritage</a:t>
            </a:r>
            <a:r>
              <a:rPr sz="900">
                <a:solidFill>
                  <a:srgbClr val="FFFFFF"/>
                </a:solidFill>
              </a:rPr>
              <a:t>, Eleventh Edition</a:t>
            </a:r>
            <a:endParaRPr sz="900">
              <a:solidFill>
                <a:srgbClr val="FFFFFF"/>
              </a:solidFill>
              <a:latin typeface="Times New Roman"/>
              <a:ea typeface="Times New Roman"/>
              <a:cs typeface="Times New Roman"/>
              <a:sym typeface="Times New Roman"/>
            </a:endParaRPr>
          </a:p>
          <a:p>
            <a:pPr lvl="0" defTabSz="457200">
              <a:defRPr sz="1800"/>
            </a:pPr>
            <a:r>
              <a:rPr sz="900">
                <a:solidFill>
                  <a:srgbClr val="FFFFFF"/>
                </a:solidFill>
              </a:rPr>
              <a:t>Kagan | Ozment | Turner | Frank</a:t>
            </a:r>
          </a:p>
        </p:txBody>
      </p:sp>
      <p:sp>
        <p:nvSpPr>
          <p:cNvPr id="111" name="Shape 111"/>
          <p:cNvSpPr/>
          <p:nvPr/>
        </p:nvSpPr>
        <p:spPr>
          <a:xfrm>
            <a:off x="5029200" y="6374129"/>
            <a:ext cx="2657475" cy="5105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r" defTabSz="457200">
              <a:defRPr sz="1800"/>
            </a:pPr>
            <a:r>
              <a:rPr sz="900">
                <a:solidFill>
                  <a:srgbClr val="FFFFFF"/>
                </a:solidFill>
              </a:rPr>
              <a:t>Copyright © 2013, 2010, 2007</a:t>
            </a:r>
            <a:endParaRPr sz="900">
              <a:solidFill>
                <a:srgbClr val="FFFFFF"/>
              </a:solidFill>
              <a:latin typeface="Times New Roman"/>
              <a:ea typeface="Times New Roman"/>
              <a:cs typeface="Times New Roman"/>
              <a:sym typeface="Times New Roman"/>
            </a:endParaRPr>
          </a:p>
          <a:p>
            <a:pPr lvl="0" algn="r" defTabSz="457200">
              <a:defRPr sz="1800"/>
            </a:pPr>
            <a:r>
              <a:rPr sz="900">
                <a:solidFill>
                  <a:srgbClr val="FFFFFF"/>
                </a:solidFill>
              </a:rPr>
              <a:t> Pearson Education</a:t>
            </a:r>
            <a:endParaRPr sz="900">
              <a:solidFill>
                <a:srgbClr val="FFFFFF"/>
              </a:solidFill>
              <a:latin typeface="Times New Roman"/>
              <a:ea typeface="Times New Roman"/>
              <a:cs typeface="Times New Roman"/>
              <a:sym typeface="Times New Roman"/>
            </a:endParaRPr>
          </a:p>
          <a:p>
            <a:pPr lvl="0" algn="r" defTabSz="457200">
              <a:defRPr sz="1800"/>
            </a:pPr>
            <a:r>
              <a:rPr sz="900">
                <a:solidFill>
                  <a:srgbClr val="FFFFFF"/>
                </a:solidFill>
              </a:rPr>
              <a:t>All Rights Reserved</a:t>
            </a:r>
          </a:p>
        </p:txBody>
      </p:sp>
      <p:sp>
        <p:nvSpPr>
          <p:cNvPr id="112" name="Shape 112"/>
          <p:cNvSpPr/>
          <p:nvPr>
            <p:ph type="title"/>
          </p:nvPr>
        </p:nvSpPr>
        <p:spPr>
          <a:prstGeom prst="rect">
            <a:avLst/>
          </a:prstGeom>
        </p:spPr>
        <p:txBody>
          <a:bodyPr/>
          <a:lstStyle/>
          <a:p>
            <a:pPr lvl="0">
              <a:defRPr sz="1800">
                <a:solidFill>
                  <a:srgbClr val="000000"/>
                </a:solidFill>
              </a:defRPr>
            </a:pPr>
            <a:r>
              <a:rPr sz="4000">
                <a:solidFill>
                  <a:srgbClr val="482400"/>
                </a:solidFill>
              </a:rPr>
              <a:t>Title Text</a:t>
            </a:r>
          </a:p>
        </p:txBody>
      </p:sp>
      <p:sp>
        <p:nvSpPr>
          <p:cNvPr id="113" name="Shape 113"/>
          <p:cNvSpPr/>
          <p:nvPr>
            <p:ph type="body" idx="1"/>
          </p:nvPr>
        </p:nvSpPr>
        <p:spPr>
          <a:prstGeom prst="rect">
            <a:avLst/>
          </a:prstGeom>
        </p:spPr>
        <p:txBody>
          <a:bodyPr/>
          <a:lstStyle>
            <a:lvl1pPr>
              <a:buBlip>
                <a:blip r:embed="rId5"/>
              </a:buBlip>
            </a:lvl1pPr>
            <a:lvl2pPr>
              <a:buBlip>
                <a:blip r:embed="rId6"/>
              </a:buBlip>
            </a:lvl2pPr>
          </a:lstStyle>
          <a:p>
            <a:pPr lvl="0">
              <a:defRPr sz="1800"/>
            </a:pPr>
            <a:r>
              <a:rPr sz="3000"/>
              <a:t>Body Level One</a:t>
            </a:r>
            <a:endParaRPr sz="3000"/>
          </a:p>
          <a:p>
            <a:pPr lvl="1">
              <a:defRPr sz="1800"/>
            </a:pPr>
            <a:r>
              <a:rPr sz="3000"/>
              <a:t>Body Level Two</a:t>
            </a:r>
            <a:endParaRPr sz="3000"/>
          </a:p>
          <a:p>
            <a:pPr lvl="2">
              <a:defRPr sz="1800"/>
            </a:pPr>
            <a:r>
              <a:rPr sz="3000"/>
              <a:t>Body Level Three</a:t>
            </a:r>
            <a:endParaRPr sz="3000"/>
          </a:p>
          <a:p>
            <a:pPr lvl="3">
              <a:defRPr sz="1800"/>
            </a:pPr>
            <a:r>
              <a:rPr sz="3000"/>
              <a:t>Body Level Four</a:t>
            </a:r>
            <a:endParaRPr sz="3000"/>
          </a:p>
          <a:p>
            <a:pPr lvl="4">
              <a:defRPr sz="1800"/>
            </a:pPr>
            <a:r>
              <a:rPr sz="3000"/>
              <a:t>Body Level Five</a:t>
            </a:r>
          </a:p>
        </p:txBody>
      </p:sp>
      <p:sp>
        <p:nvSpPr>
          <p:cNvPr id="114" name="Shape 114"/>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16" name="Shape 16"/>
          <p:cNvSpPr/>
          <p:nvPr>
            <p:ph type="title"/>
          </p:nvPr>
        </p:nvSpPr>
        <p:spPr>
          <a:prstGeom prst="rect">
            <a:avLst/>
          </a:prstGeom>
        </p:spPr>
        <p:txBody>
          <a:bodyPr/>
          <a:lstStyle/>
          <a:p>
            <a:pPr lvl="0">
              <a:defRPr sz="1800">
                <a:solidFill>
                  <a:srgbClr val="000000"/>
                </a:solidFill>
              </a:defRPr>
            </a:pPr>
            <a:r>
              <a:rPr sz="4000">
                <a:solidFill>
                  <a:srgbClr val="482400"/>
                </a:solidFill>
              </a:rPr>
              <a:t>Title Text</a:t>
            </a:r>
          </a:p>
        </p:txBody>
      </p:sp>
      <p:sp>
        <p:nvSpPr>
          <p:cNvPr id="17" name="Shape 17"/>
          <p:cNvSpPr/>
          <p:nvPr>
            <p:ph type="body" idx="1"/>
          </p:nvPr>
        </p:nvSpPr>
        <p:spPr>
          <a:prstGeom prst="rect">
            <a:avLst/>
          </a:prstGeom>
        </p:spPr>
        <p:txBody>
          <a:bodyPr/>
          <a:lstStyle>
            <a:lvl1pPr>
              <a:buBlip>
                <a:blip r:embed="rId2"/>
              </a:buBlip>
            </a:lvl1pPr>
            <a:lvl2pPr>
              <a:buBlip>
                <a:blip r:embed="rId3"/>
              </a:buBlip>
            </a:lvl2pPr>
          </a:lstStyle>
          <a:p>
            <a:pPr lvl="0">
              <a:defRPr sz="1800"/>
            </a:pPr>
            <a:r>
              <a:rPr sz="3000"/>
              <a:t>Body Level One</a:t>
            </a:r>
            <a:endParaRPr sz="3000"/>
          </a:p>
          <a:p>
            <a:pPr lvl="1">
              <a:defRPr sz="1800"/>
            </a:pPr>
            <a:r>
              <a:rPr sz="3000"/>
              <a:t>Body Level Two</a:t>
            </a:r>
            <a:endParaRPr sz="3000"/>
          </a:p>
          <a:p>
            <a:pPr lvl="2">
              <a:defRPr sz="1800"/>
            </a:pPr>
            <a:r>
              <a:rPr sz="3000"/>
              <a:t>Body Level Three</a:t>
            </a:r>
            <a:endParaRPr sz="3000"/>
          </a:p>
          <a:p>
            <a:pPr lvl="3">
              <a:defRPr sz="1800"/>
            </a:pPr>
            <a:r>
              <a:rPr sz="3000"/>
              <a:t>Body Level Four</a:t>
            </a:r>
            <a:endParaRPr sz="3000"/>
          </a:p>
          <a:p>
            <a:pPr lvl="4">
              <a:defRPr sz="1800"/>
            </a:pPr>
            <a:r>
              <a:rPr sz="3000"/>
              <a:t>Body Level Five</a:t>
            </a:r>
          </a:p>
        </p:txBody>
      </p:sp>
      <p:sp>
        <p:nvSpPr>
          <p:cNvPr id="18" name="Shape 18"/>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pic>
        <p:nvPicPr>
          <p:cNvPr id="20" name="Expbanna.png" descr="Expbanna"/>
          <p:cNvPicPr/>
          <p:nvPr/>
        </p:nvPicPr>
        <p:blipFill>
          <a:blip r:embed="rId2">
            <a:extLst/>
          </a:blip>
          <a:stretch>
            <a:fillRect/>
          </a:stretch>
        </p:blipFill>
        <p:spPr>
          <a:xfrm>
            <a:off x="0" y="0"/>
            <a:ext cx="685800" cy="6858000"/>
          </a:xfrm>
          <a:prstGeom prst="rect">
            <a:avLst/>
          </a:prstGeom>
          <a:ln w="12700">
            <a:miter lim="400000"/>
          </a:ln>
        </p:spPr>
      </p:pic>
      <p:sp>
        <p:nvSpPr>
          <p:cNvPr id="21" name="Shape 21"/>
          <p:cNvSpPr/>
          <p:nvPr/>
        </p:nvSpPr>
        <p:spPr>
          <a:xfrm>
            <a:off x="685800" y="6400800"/>
            <a:ext cx="8458200" cy="457200"/>
          </a:xfrm>
          <a:prstGeom prst="rect">
            <a:avLst/>
          </a:prstGeom>
          <a:solidFill>
            <a:srgbClr val="471513"/>
          </a:solidFill>
          <a:ln>
            <a:solidFill>
              <a:srgbClr val="471513"/>
            </a:solidFill>
            <a:round/>
          </a:ln>
        </p:spPr>
        <p:txBody>
          <a:bodyPr lIns="0" tIns="0" rIns="0" bIns="0" anchor="ctr"/>
          <a:lstStyle/>
          <a:p>
            <a:pPr lvl="0" defTabSz="457200">
              <a:defRPr sz="1800">
                <a:solidFill>
                  <a:srgbClr val="103989"/>
                </a:solidFill>
                <a:latin typeface="Arial"/>
                <a:ea typeface="Arial"/>
                <a:cs typeface="Arial"/>
                <a:sym typeface="Arial"/>
              </a:defRPr>
            </a:pPr>
          </a:p>
        </p:txBody>
      </p:sp>
      <p:pic>
        <p:nvPicPr>
          <p:cNvPr id="22" name="Pearson_Bound_White.pdf" descr="Pearson_Bound_White"/>
          <p:cNvPicPr/>
          <p:nvPr/>
        </p:nvPicPr>
        <p:blipFill>
          <a:blip r:embed="rId3">
            <a:extLst/>
          </a:blip>
          <a:stretch>
            <a:fillRect/>
          </a:stretch>
        </p:blipFill>
        <p:spPr>
          <a:xfrm>
            <a:off x="7621587" y="6400800"/>
            <a:ext cx="1533526" cy="457200"/>
          </a:xfrm>
          <a:prstGeom prst="rect">
            <a:avLst/>
          </a:prstGeom>
          <a:ln w="12700">
            <a:miter lim="400000"/>
          </a:ln>
        </p:spPr>
      </p:pic>
      <p:pic>
        <p:nvPicPr>
          <p:cNvPr id="23" name="Pearson_Strap_Bound_White.pdf" descr="Pearson_Strap_Bound_White"/>
          <p:cNvPicPr/>
          <p:nvPr/>
        </p:nvPicPr>
        <p:blipFill>
          <a:blip r:embed="rId4">
            <a:extLst/>
          </a:blip>
          <a:stretch>
            <a:fillRect/>
          </a:stretch>
        </p:blipFill>
        <p:spPr>
          <a:xfrm>
            <a:off x="692150" y="6400800"/>
            <a:ext cx="1766888" cy="457200"/>
          </a:xfrm>
          <a:prstGeom prst="rect">
            <a:avLst/>
          </a:prstGeom>
          <a:ln w="12700">
            <a:miter lim="400000"/>
          </a:ln>
        </p:spPr>
      </p:pic>
      <p:sp>
        <p:nvSpPr>
          <p:cNvPr id="24" name="Shape 24"/>
          <p:cNvSpPr/>
          <p:nvPr/>
        </p:nvSpPr>
        <p:spPr>
          <a:xfrm>
            <a:off x="2295525" y="6443980"/>
            <a:ext cx="2657475" cy="3708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defTabSz="457200">
              <a:defRPr sz="1800"/>
            </a:pPr>
            <a:r>
              <a:rPr i="1" sz="900">
                <a:solidFill>
                  <a:srgbClr val="FFFFFF"/>
                </a:solidFill>
              </a:rPr>
              <a:t>The Western Heritage</a:t>
            </a:r>
            <a:r>
              <a:rPr sz="900">
                <a:solidFill>
                  <a:srgbClr val="FFFFFF"/>
                </a:solidFill>
              </a:rPr>
              <a:t>, Eleventh Edition</a:t>
            </a:r>
            <a:endParaRPr sz="900">
              <a:solidFill>
                <a:srgbClr val="FFFFFF"/>
              </a:solidFill>
              <a:latin typeface="Times New Roman"/>
              <a:ea typeface="Times New Roman"/>
              <a:cs typeface="Times New Roman"/>
              <a:sym typeface="Times New Roman"/>
            </a:endParaRPr>
          </a:p>
          <a:p>
            <a:pPr lvl="0" defTabSz="457200">
              <a:defRPr sz="1800"/>
            </a:pPr>
            <a:r>
              <a:rPr sz="900">
                <a:solidFill>
                  <a:srgbClr val="FFFFFF"/>
                </a:solidFill>
              </a:rPr>
              <a:t>Kagan | Ozment | Turner | Frank</a:t>
            </a:r>
          </a:p>
        </p:txBody>
      </p:sp>
      <p:sp>
        <p:nvSpPr>
          <p:cNvPr id="25" name="Shape 25"/>
          <p:cNvSpPr/>
          <p:nvPr/>
        </p:nvSpPr>
        <p:spPr>
          <a:xfrm>
            <a:off x="5029200" y="6374129"/>
            <a:ext cx="2657475" cy="5105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r" defTabSz="457200">
              <a:defRPr sz="1800"/>
            </a:pPr>
            <a:r>
              <a:rPr sz="900">
                <a:solidFill>
                  <a:srgbClr val="FFFFFF"/>
                </a:solidFill>
              </a:rPr>
              <a:t>Copyright © 2013, 2010, 2007</a:t>
            </a:r>
            <a:endParaRPr sz="900">
              <a:solidFill>
                <a:srgbClr val="FFFFFF"/>
              </a:solidFill>
              <a:latin typeface="Times New Roman"/>
              <a:ea typeface="Times New Roman"/>
              <a:cs typeface="Times New Roman"/>
              <a:sym typeface="Times New Roman"/>
            </a:endParaRPr>
          </a:p>
          <a:p>
            <a:pPr lvl="0" algn="r" defTabSz="457200">
              <a:defRPr sz="1800"/>
            </a:pPr>
            <a:r>
              <a:rPr sz="900">
                <a:solidFill>
                  <a:srgbClr val="FFFFFF"/>
                </a:solidFill>
              </a:rPr>
              <a:t> Pearson Education</a:t>
            </a:r>
            <a:endParaRPr sz="900">
              <a:solidFill>
                <a:srgbClr val="FFFFFF"/>
              </a:solidFill>
              <a:latin typeface="Times New Roman"/>
              <a:ea typeface="Times New Roman"/>
              <a:cs typeface="Times New Roman"/>
              <a:sym typeface="Times New Roman"/>
            </a:endParaRPr>
          </a:p>
          <a:p>
            <a:pPr lvl="0" algn="r" defTabSz="457200">
              <a:defRPr sz="1800"/>
            </a:pPr>
            <a:r>
              <a:rPr sz="900">
                <a:solidFill>
                  <a:srgbClr val="FFFFFF"/>
                </a:solidFill>
              </a:rPr>
              <a:t>All Rights Reserved</a:t>
            </a:r>
          </a:p>
        </p:txBody>
      </p:sp>
      <p:sp>
        <p:nvSpPr>
          <p:cNvPr id="26" name="Shape 26"/>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pic>
        <p:nvPicPr>
          <p:cNvPr id="28" name="Expbanna.png" descr="Expbanna"/>
          <p:cNvPicPr/>
          <p:nvPr/>
        </p:nvPicPr>
        <p:blipFill>
          <a:blip r:embed="rId2">
            <a:extLst/>
          </a:blip>
          <a:stretch>
            <a:fillRect/>
          </a:stretch>
        </p:blipFill>
        <p:spPr>
          <a:xfrm>
            <a:off x="0" y="0"/>
            <a:ext cx="685800" cy="6858000"/>
          </a:xfrm>
          <a:prstGeom prst="rect">
            <a:avLst/>
          </a:prstGeom>
          <a:ln w="12700">
            <a:miter lim="400000"/>
          </a:ln>
        </p:spPr>
      </p:pic>
      <p:sp>
        <p:nvSpPr>
          <p:cNvPr id="29" name="Shape 29"/>
          <p:cNvSpPr/>
          <p:nvPr/>
        </p:nvSpPr>
        <p:spPr>
          <a:xfrm>
            <a:off x="685800" y="6400800"/>
            <a:ext cx="8458200" cy="457200"/>
          </a:xfrm>
          <a:prstGeom prst="rect">
            <a:avLst/>
          </a:prstGeom>
          <a:solidFill>
            <a:srgbClr val="471513"/>
          </a:solidFill>
          <a:ln>
            <a:solidFill>
              <a:srgbClr val="471513"/>
            </a:solidFill>
            <a:round/>
          </a:ln>
        </p:spPr>
        <p:txBody>
          <a:bodyPr lIns="0" tIns="0" rIns="0" bIns="0" anchor="ctr"/>
          <a:lstStyle/>
          <a:p>
            <a:pPr lvl="0" defTabSz="457200">
              <a:defRPr sz="1800">
                <a:solidFill>
                  <a:srgbClr val="103989"/>
                </a:solidFill>
                <a:latin typeface="Arial"/>
                <a:ea typeface="Arial"/>
                <a:cs typeface="Arial"/>
                <a:sym typeface="Arial"/>
              </a:defRPr>
            </a:pPr>
          </a:p>
        </p:txBody>
      </p:sp>
      <p:pic>
        <p:nvPicPr>
          <p:cNvPr id="30" name="Pearson_Bound_White.pdf" descr="Pearson_Bound_White"/>
          <p:cNvPicPr/>
          <p:nvPr/>
        </p:nvPicPr>
        <p:blipFill>
          <a:blip r:embed="rId3">
            <a:extLst/>
          </a:blip>
          <a:stretch>
            <a:fillRect/>
          </a:stretch>
        </p:blipFill>
        <p:spPr>
          <a:xfrm>
            <a:off x="7621587" y="6400800"/>
            <a:ext cx="1533526" cy="457200"/>
          </a:xfrm>
          <a:prstGeom prst="rect">
            <a:avLst/>
          </a:prstGeom>
          <a:ln w="12700">
            <a:miter lim="400000"/>
          </a:ln>
        </p:spPr>
      </p:pic>
      <p:pic>
        <p:nvPicPr>
          <p:cNvPr id="31" name="Pearson_Strap_Bound_White.pdf" descr="Pearson_Strap_Bound_White"/>
          <p:cNvPicPr/>
          <p:nvPr/>
        </p:nvPicPr>
        <p:blipFill>
          <a:blip r:embed="rId4">
            <a:extLst/>
          </a:blip>
          <a:stretch>
            <a:fillRect/>
          </a:stretch>
        </p:blipFill>
        <p:spPr>
          <a:xfrm>
            <a:off x="692150" y="6400800"/>
            <a:ext cx="1766888" cy="457200"/>
          </a:xfrm>
          <a:prstGeom prst="rect">
            <a:avLst/>
          </a:prstGeom>
          <a:ln w="12700">
            <a:miter lim="400000"/>
          </a:ln>
        </p:spPr>
      </p:pic>
      <p:sp>
        <p:nvSpPr>
          <p:cNvPr id="32" name="Shape 32"/>
          <p:cNvSpPr/>
          <p:nvPr/>
        </p:nvSpPr>
        <p:spPr>
          <a:xfrm>
            <a:off x="2295525" y="6443980"/>
            <a:ext cx="2657475" cy="3708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defTabSz="457200">
              <a:defRPr sz="1800"/>
            </a:pPr>
            <a:r>
              <a:rPr i="1" sz="900">
                <a:solidFill>
                  <a:srgbClr val="FFFFFF"/>
                </a:solidFill>
              </a:rPr>
              <a:t>The Western Heritage</a:t>
            </a:r>
            <a:r>
              <a:rPr sz="900">
                <a:solidFill>
                  <a:srgbClr val="FFFFFF"/>
                </a:solidFill>
              </a:rPr>
              <a:t>, Eleventh Edition</a:t>
            </a:r>
            <a:endParaRPr sz="900">
              <a:solidFill>
                <a:srgbClr val="FFFFFF"/>
              </a:solidFill>
              <a:latin typeface="Times New Roman"/>
              <a:ea typeface="Times New Roman"/>
              <a:cs typeface="Times New Roman"/>
              <a:sym typeface="Times New Roman"/>
            </a:endParaRPr>
          </a:p>
          <a:p>
            <a:pPr lvl="0" defTabSz="457200">
              <a:defRPr sz="1800"/>
            </a:pPr>
            <a:r>
              <a:rPr sz="900">
                <a:solidFill>
                  <a:srgbClr val="FFFFFF"/>
                </a:solidFill>
              </a:rPr>
              <a:t>Kagan | Ozment | Turner | Frank</a:t>
            </a:r>
          </a:p>
        </p:txBody>
      </p:sp>
      <p:sp>
        <p:nvSpPr>
          <p:cNvPr id="33" name="Shape 33"/>
          <p:cNvSpPr/>
          <p:nvPr/>
        </p:nvSpPr>
        <p:spPr>
          <a:xfrm>
            <a:off x="5029200" y="6374129"/>
            <a:ext cx="2657475" cy="5105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r" defTabSz="457200">
              <a:defRPr sz="1800"/>
            </a:pPr>
            <a:r>
              <a:rPr sz="900">
                <a:solidFill>
                  <a:srgbClr val="FFFFFF"/>
                </a:solidFill>
              </a:rPr>
              <a:t>Copyright © 2013, 2010, 2007</a:t>
            </a:r>
            <a:endParaRPr sz="900">
              <a:solidFill>
                <a:srgbClr val="FFFFFF"/>
              </a:solidFill>
              <a:latin typeface="Times New Roman"/>
              <a:ea typeface="Times New Roman"/>
              <a:cs typeface="Times New Roman"/>
              <a:sym typeface="Times New Roman"/>
            </a:endParaRPr>
          </a:p>
          <a:p>
            <a:pPr lvl="0" algn="r" defTabSz="457200">
              <a:defRPr sz="1800"/>
            </a:pPr>
            <a:r>
              <a:rPr sz="900">
                <a:solidFill>
                  <a:srgbClr val="FFFFFF"/>
                </a:solidFill>
              </a:rPr>
              <a:t> Pearson Education</a:t>
            </a:r>
            <a:endParaRPr sz="900">
              <a:solidFill>
                <a:srgbClr val="FFFFFF"/>
              </a:solidFill>
              <a:latin typeface="Times New Roman"/>
              <a:ea typeface="Times New Roman"/>
              <a:cs typeface="Times New Roman"/>
              <a:sym typeface="Times New Roman"/>
            </a:endParaRPr>
          </a:p>
          <a:p>
            <a:pPr lvl="0" algn="r" defTabSz="457200">
              <a:defRPr sz="1800"/>
            </a:pPr>
            <a:r>
              <a:rPr sz="900">
                <a:solidFill>
                  <a:srgbClr val="FFFFFF"/>
                </a:solidFill>
              </a:rPr>
              <a:t>All Rights Reserved</a:t>
            </a:r>
          </a:p>
        </p:txBody>
      </p:sp>
      <p:sp>
        <p:nvSpPr>
          <p:cNvPr id="34" name="Shape 34"/>
          <p:cNvSpPr/>
          <p:nvPr>
            <p:ph type="title"/>
          </p:nvPr>
        </p:nvSpPr>
        <p:spPr>
          <a:prstGeom prst="rect">
            <a:avLst/>
          </a:prstGeom>
        </p:spPr>
        <p:txBody>
          <a:bodyPr/>
          <a:lstStyle/>
          <a:p>
            <a:pPr lvl="0">
              <a:defRPr sz="1800">
                <a:solidFill>
                  <a:srgbClr val="000000"/>
                </a:solidFill>
              </a:defRPr>
            </a:pPr>
            <a:r>
              <a:rPr sz="4000">
                <a:solidFill>
                  <a:srgbClr val="482400"/>
                </a:solidFill>
              </a:rPr>
              <a:t>Title Text</a:t>
            </a:r>
          </a:p>
        </p:txBody>
      </p:sp>
      <p:sp>
        <p:nvSpPr>
          <p:cNvPr id="35" name="Shape 35"/>
          <p:cNvSpPr/>
          <p:nvPr>
            <p:ph type="body" idx="1"/>
          </p:nvPr>
        </p:nvSpPr>
        <p:spPr>
          <a:prstGeom prst="rect">
            <a:avLst/>
          </a:prstGeom>
        </p:spPr>
        <p:txBody>
          <a:bodyPr/>
          <a:lstStyle>
            <a:lvl1pPr>
              <a:buBlip>
                <a:blip r:embed="rId5"/>
              </a:buBlip>
            </a:lvl1pPr>
            <a:lvl2pPr>
              <a:buBlip>
                <a:blip r:embed="rId6"/>
              </a:buBlip>
            </a:lvl2pPr>
          </a:lstStyle>
          <a:p>
            <a:pPr lvl="0">
              <a:defRPr sz="1800"/>
            </a:pPr>
            <a:r>
              <a:rPr sz="3000"/>
              <a:t>Body Level One</a:t>
            </a:r>
            <a:endParaRPr sz="3000"/>
          </a:p>
          <a:p>
            <a:pPr lvl="1">
              <a:defRPr sz="1800"/>
            </a:pPr>
            <a:r>
              <a:rPr sz="3000"/>
              <a:t>Body Level Two</a:t>
            </a:r>
            <a:endParaRPr sz="3000"/>
          </a:p>
          <a:p>
            <a:pPr lvl="2">
              <a:defRPr sz="1800"/>
            </a:pPr>
            <a:r>
              <a:rPr sz="3000"/>
              <a:t>Body Level Three</a:t>
            </a:r>
            <a:endParaRPr sz="3000"/>
          </a:p>
          <a:p>
            <a:pPr lvl="3">
              <a:defRPr sz="1800"/>
            </a:pPr>
            <a:r>
              <a:rPr sz="3000"/>
              <a:t>Body Level Four</a:t>
            </a:r>
            <a:endParaRPr sz="3000"/>
          </a:p>
          <a:p>
            <a:pPr lvl="4">
              <a:defRPr sz="1800"/>
            </a:pPr>
            <a:r>
              <a:rPr sz="3000"/>
              <a:t>Body Level Five</a:t>
            </a:r>
          </a:p>
        </p:txBody>
      </p:sp>
      <p:sp>
        <p:nvSpPr>
          <p:cNvPr id="36" name="Shape 36"/>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pic>
        <p:nvPicPr>
          <p:cNvPr id="38" name="Expbanna.png" descr="Expbanna"/>
          <p:cNvPicPr/>
          <p:nvPr/>
        </p:nvPicPr>
        <p:blipFill>
          <a:blip r:embed="rId2">
            <a:extLst/>
          </a:blip>
          <a:stretch>
            <a:fillRect/>
          </a:stretch>
        </p:blipFill>
        <p:spPr>
          <a:xfrm>
            <a:off x="0" y="0"/>
            <a:ext cx="685800" cy="6858000"/>
          </a:xfrm>
          <a:prstGeom prst="rect">
            <a:avLst/>
          </a:prstGeom>
          <a:ln w="12700">
            <a:miter lim="400000"/>
          </a:ln>
        </p:spPr>
      </p:pic>
      <p:sp>
        <p:nvSpPr>
          <p:cNvPr id="39" name="Shape 39"/>
          <p:cNvSpPr/>
          <p:nvPr/>
        </p:nvSpPr>
        <p:spPr>
          <a:xfrm>
            <a:off x="685800" y="6400800"/>
            <a:ext cx="8458200" cy="457200"/>
          </a:xfrm>
          <a:prstGeom prst="rect">
            <a:avLst/>
          </a:prstGeom>
          <a:solidFill>
            <a:srgbClr val="471513"/>
          </a:solidFill>
          <a:ln>
            <a:solidFill>
              <a:srgbClr val="471513"/>
            </a:solidFill>
            <a:round/>
          </a:ln>
        </p:spPr>
        <p:txBody>
          <a:bodyPr lIns="0" tIns="0" rIns="0" bIns="0" anchor="ctr"/>
          <a:lstStyle/>
          <a:p>
            <a:pPr lvl="0" defTabSz="457200">
              <a:defRPr sz="1800">
                <a:solidFill>
                  <a:srgbClr val="103989"/>
                </a:solidFill>
                <a:latin typeface="Arial"/>
                <a:ea typeface="Arial"/>
                <a:cs typeface="Arial"/>
                <a:sym typeface="Arial"/>
              </a:defRPr>
            </a:pPr>
          </a:p>
        </p:txBody>
      </p:sp>
      <p:pic>
        <p:nvPicPr>
          <p:cNvPr id="40" name="Pearson_Bound_White.pdf" descr="Pearson_Bound_White"/>
          <p:cNvPicPr/>
          <p:nvPr/>
        </p:nvPicPr>
        <p:blipFill>
          <a:blip r:embed="rId3">
            <a:extLst/>
          </a:blip>
          <a:stretch>
            <a:fillRect/>
          </a:stretch>
        </p:blipFill>
        <p:spPr>
          <a:xfrm>
            <a:off x="7621587" y="6400800"/>
            <a:ext cx="1533526" cy="457200"/>
          </a:xfrm>
          <a:prstGeom prst="rect">
            <a:avLst/>
          </a:prstGeom>
          <a:ln w="12700">
            <a:miter lim="400000"/>
          </a:ln>
        </p:spPr>
      </p:pic>
      <p:pic>
        <p:nvPicPr>
          <p:cNvPr id="41" name="Pearson_Strap_Bound_White.pdf" descr="Pearson_Strap_Bound_White"/>
          <p:cNvPicPr/>
          <p:nvPr/>
        </p:nvPicPr>
        <p:blipFill>
          <a:blip r:embed="rId4">
            <a:extLst/>
          </a:blip>
          <a:stretch>
            <a:fillRect/>
          </a:stretch>
        </p:blipFill>
        <p:spPr>
          <a:xfrm>
            <a:off x="692150" y="6400800"/>
            <a:ext cx="1766888" cy="457200"/>
          </a:xfrm>
          <a:prstGeom prst="rect">
            <a:avLst/>
          </a:prstGeom>
          <a:ln w="12700">
            <a:miter lim="400000"/>
          </a:ln>
        </p:spPr>
      </p:pic>
      <p:sp>
        <p:nvSpPr>
          <p:cNvPr id="42" name="Shape 42"/>
          <p:cNvSpPr/>
          <p:nvPr/>
        </p:nvSpPr>
        <p:spPr>
          <a:xfrm>
            <a:off x="2295525" y="6443980"/>
            <a:ext cx="2657475" cy="3708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defTabSz="457200">
              <a:defRPr sz="1800"/>
            </a:pPr>
            <a:r>
              <a:rPr i="1" sz="900">
                <a:solidFill>
                  <a:srgbClr val="FFFFFF"/>
                </a:solidFill>
              </a:rPr>
              <a:t>The Western Heritage</a:t>
            </a:r>
            <a:r>
              <a:rPr sz="900">
                <a:solidFill>
                  <a:srgbClr val="FFFFFF"/>
                </a:solidFill>
              </a:rPr>
              <a:t>, Eleventh Edition</a:t>
            </a:r>
            <a:endParaRPr sz="900">
              <a:solidFill>
                <a:srgbClr val="FFFFFF"/>
              </a:solidFill>
              <a:latin typeface="Times New Roman"/>
              <a:ea typeface="Times New Roman"/>
              <a:cs typeface="Times New Roman"/>
              <a:sym typeface="Times New Roman"/>
            </a:endParaRPr>
          </a:p>
          <a:p>
            <a:pPr lvl="0" defTabSz="457200">
              <a:defRPr sz="1800"/>
            </a:pPr>
            <a:r>
              <a:rPr sz="900">
                <a:solidFill>
                  <a:srgbClr val="FFFFFF"/>
                </a:solidFill>
              </a:rPr>
              <a:t>Kagan | Ozment | Turner | Frank</a:t>
            </a:r>
          </a:p>
        </p:txBody>
      </p:sp>
      <p:sp>
        <p:nvSpPr>
          <p:cNvPr id="43" name="Shape 43"/>
          <p:cNvSpPr/>
          <p:nvPr/>
        </p:nvSpPr>
        <p:spPr>
          <a:xfrm>
            <a:off x="5029200" y="6374129"/>
            <a:ext cx="2657475" cy="5105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r" defTabSz="457200">
              <a:defRPr sz="1800"/>
            </a:pPr>
            <a:r>
              <a:rPr sz="900">
                <a:solidFill>
                  <a:srgbClr val="FFFFFF"/>
                </a:solidFill>
              </a:rPr>
              <a:t>Copyright © 2013, 2010, 2007</a:t>
            </a:r>
            <a:endParaRPr sz="900">
              <a:solidFill>
                <a:srgbClr val="FFFFFF"/>
              </a:solidFill>
              <a:latin typeface="Times New Roman"/>
              <a:ea typeface="Times New Roman"/>
              <a:cs typeface="Times New Roman"/>
              <a:sym typeface="Times New Roman"/>
            </a:endParaRPr>
          </a:p>
          <a:p>
            <a:pPr lvl="0" algn="r" defTabSz="457200">
              <a:defRPr sz="1800"/>
            </a:pPr>
            <a:r>
              <a:rPr sz="900">
                <a:solidFill>
                  <a:srgbClr val="FFFFFF"/>
                </a:solidFill>
              </a:rPr>
              <a:t> Pearson Education</a:t>
            </a:r>
            <a:endParaRPr sz="900">
              <a:solidFill>
                <a:srgbClr val="FFFFFF"/>
              </a:solidFill>
              <a:latin typeface="Times New Roman"/>
              <a:ea typeface="Times New Roman"/>
              <a:cs typeface="Times New Roman"/>
              <a:sym typeface="Times New Roman"/>
            </a:endParaRPr>
          </a:p>
          <a:p>
            <a:pPr lvl="0" algn="r" defTabSz="457200">
              <a:defRPr sz="1800"/>
            </a:pPr>
            <a:r>
              <a:rPr sz="900">
                <a:solidFill>
                  <a:srgbClr val="FFFFFF"/>
                </a:solidFill>
              </a:rPr>
              <a:t>All Rights Reserved</a:t>
            </a:r>
          </a:p>
        </p:txBody>
      </p:sp>
      <p:sp>
        <p:nvSpPr>
          <p:cNvPr id="44" name="Shape 44"/>
          <p:cNvSpPr/>
          <p:nvPr>
            <p:ph type="title"/>
          </p:nvPr>
        </p:nvSpPr>
        <p:spPr>
          <a:prstGeom prst="rect">
            <a:avLst/>
          </a:prstGeom>
        </p:spPr>
        <p:txBody>
          <a:bodyPr/>
          <a:lstStyle/>
          <a:p>
            <a:pPr lvl="0">
              <a:defRPr sz="1800">
                <a:solidFill>
                  <a:srgbClr val="000000"/>
                </a:solidFill>
              </a:defRPr>
            </a:pPr>
            <a:r>
              <a:rPr sz="4000">
                <a:solidFill>
                  <a:srgbClr val="482400"/>
                </a:solidFill>
              </a:rPr>
              <a:t>Title Text</a:t>
            </a:r>
          </a:p>
        </p:txBody>
      </p:sp>
      <p:sp>
        <p:nvSpPr>
          <p:cNvPr id="45" name="Shape 45"/>
          <p:cNvSpPr/>
          <p:nvPr>
            <p:ph type="body" idx="1"/>
          </p:nvPr>
        </p:nvSpPr>
        <p:spPr>
          <a:prstGeom prst="rect">
            <a:avLst/>
          </a:prstGeom>
        </p:spPr>
        <p:txBody>
          <a:bodyPr/>
          <a:lstStyle>
            <a:lvl1pPr>
              <a:buBlip>
                <a:blip r:embed="rId5"/>
              </a:buBlip>
            </a:lvl1pPr>
            <a:lvl2pPr>
              <a:buBlip>
                <a:blip r:embed="rId6"/>
              </a:buBlip>
            </a:lvl2pPr>
          </a:lstStyle>
          <a:p>
            <a:pPr lvl="0">
              <a:defRPr sz="1800"/>
            </a:pPr>
            <a:r>
              <a:rPr sz="3000"/>
              <a:t>Body Level One</a:t>
            </a:r>
            <a:endParaRPr sz="3000"/>
          </a:p>
          <a:p>
            <a:pPr lvl="1">
              <a:defRPr sz="1800"/>
            </a:pPr>
            <a:r>
              <a:rPr sz="3000"/>
              <a:t>Body Level Two</a:t>
            </a:r>
            <a:endParaRPr sz="3000"/>
          </a:p>
          <a:p>
            <a:pPr lvl="2">
              <a:defRPr sz="1800"/>
            </a:pPr>
            <a:r>
              <a:rPr sz="3000"/>
              <a:t>Body Level Three</a:t>
            </a:r>
            <a:endParaRPr sz="3000"/>
          </a:p>
          <a:p>
            <a:pPr lvl="3">
              <a:defRPr sz="1800"/>
            </a:pPr>
            <a:r>
              <a:rPr sz="3000"/>
              <a:t>Body Level Four</a:t>
            </a:r>
            <a:endParaRPr sz="3000"/>
          </a:p>
          <a:p>
            <a:pPr lvl="4">
              <a:defRPr sz="1800"/>
            </a:pPr>
            <a:r>
              <a:rPr sz="3000"/>
              <a:t>Body Level Five</a:t>
            </a:r>
          </a:p>
        </p:txBody>
      </p:sp>
      <p:sp>
        <p:nvSpPr>
          <p:cNvPr id="46" name="Shape 46"/>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pic>
        <p:nvPicPr>
          <p:cNvPr id="48" name="Expbanna.png" descr="Expbanna"/>
          <p:cNvPicPr/>
          <p:nvPr/>
        </p:nvPicPr>
        <p:blipFill>
          <a:blip r:embed="rId2">
            <a:extLst/>
          </a:blip>
          <a:stretch>
            <a:fillRect/>
          </a:stretch>
        </p:blipFill>
        <p:spPr>
          <a:xfrm>
            <a:off x="0" y="0"/>
            <a:ext cx="685800" cy="6858000"/>
          </a:xfrm>
          <a:prstGeom prst="rect">
            <a:avLst/>
          </a:prstGeom>
          <a:ln w="12700">
            <a:miter lim="400000"/>
          </a:ln>
        </p:spPr>
      </p:pic>
      <p:sp>
        <p:nvSpPr>
          <p:cNvPr id="49" name="Shape 49"/>
          <p:cNvSpPr/>
          <p:nvPr/>
        </p:nvSpPr>
        <p:spPr>
          <a:xfrm>
            <a:off x="685800" y="6400800"/>
            <a:ext cx="8458200" cy="457200"/>
          </a:xfrm>
          <a:prstGeom prst="rect">
            <a:avLst/>
          </a:prstGeom>
          <a:solidFill>
            <a:srgbClr val="471513"/>
          </a:solidFill>
          <a:ln>
            <a:solidFill>
              <a:srgbClr val="471513"/>
            </a:solidFill>
            <a:round/>
          </a:ln>
        </p:spPr>
        <p:txBody>
          <a:bodyPr lIns="0" tIns="0" rIns="0" bIns="0" anchor="ctr"/>
          <a:lstStyle/>
          <a:p>
            <a:pPr lvl="0" defTabSz="457200">
              <a:defRPr sz="1800">
                <a:solidFill>
                  <a:srgbClr val="103989"/>
                </a:solidFill>
                <a:latin typeface="Arial"/>
                <a:ea typeface="Arial"/>
                <a:cs typeface="Arial"/>
                <a:sym typeface="Arial"/>
              </a:defRPr>
            </a:pPr>
          </a:p>
        </p:txBody>
      </p:sp>
      <p:pic>
        <p:nvPicPr>
          <p:cNvPr id="50" name="Pearson_Bound_White.pdf" descr="Pearson_Bound_White"/>
          <p:cNvPicPr/>
          <p:nvPr/>
        </p:nvPicPr>
        <p:blipFill>
          <a:blip r:embed="rId3">
            <a:extLst/>
          </a:blip>
          <a:stretch>
            <a:fillRect/>
          </a:stretch>
        </p:blipFill>
        <p:spPr>
          <a:xfrm>
            <a:off x="7621587" y="6400800"/>
            <a:ext cx="1533526" cy="457200"/>
          </a:xfrm>
          <a:prstGeom prst="rect">
            <a:avLst/>
          </a:prstGeom>
          <a:ln w="12700">
            <a:miter lim="400000"/>
          </a:ln>
        </p:spPr>
      </p:pic>
      <p:pic>
        <p:nvPicPr>
          <p:cNvPr id="51" name="Pearson_Strap_Bound_White.pdf" descr="Pearson_Strap_Bound_White"/>
          <p:cNvPicPr/>
          <p:nvPr/>
        </p:nvPicPr>
        <p:blipFill>
          <a:blip r:embed="rId4">
            <a:extLst/>
          </a:blip>
          <a:stretch>
            <a:fillRect/>
          </a:stretch>
        </p:blipFill>
        <p:spPr>
          <a:xfrm>
            <a:off x="692150" y="6400800"/>
            <a:ext cx="1766888" cy="457200"/>
          </a:xfrm>
          <a:prstGeom prst="rect">
            <a:avLst/>
          </a:prstGeom>
          <a:ln w="12700">
            <a:miter lim="400000"/>
          </a:ln>
        </p:spPr>
      </p:pic>
      <p:sp>
        <p:nvSpPr>
          <p:cNvPr id="52" name="Shape 52"/>
          <p:cNvSpPr/>
          <p:nvPr/>
        </p:nvSpPr>
        <p:spPr>
          <a:xfrm>
            <a:off x="2295525" y="6443980"/>
            <a:ext cx="2657475" cy="3708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defTabSz="457200">
              <a:defRPr sz="1800"/>
            </a:pPr>
            <a:r>
              <a:rPr i="1" sz="900">
                <a:solidFill>
                  <a:srgbClr val="FFFFFF"/>
                </a:solidFill>
              </a:rPr>
              <a:t>The Western Heritage</a:t>
            </a:r>
            <a:r>
              <a:rPr sz="900">
                <a:solidFill>
                  <a:srgbClr val="FFFFFF"/>
                </a:solidFill>
              </a:rPr>
              <a:t>, Eleventh Edition</a:t>
            </a:r>
            <a:endParaRPr sz="900">
              <a:solidFill>
                <a:srgbClr val="FFFFFF"/>
              </a:solidFill>
              <a:latin typeface="Times New Roman"/>
              <a:ea typeface="Times New Roman"/>
              <a:cs typeface="Times New Roman"/>
              <a:sym typeface="Times New Roman"/>
            </a:endParaRPr>
          </a:p>
          <a:p>
            <a:pPr lvl="0" defTabSz="457200">
              <a:defRPr sz="1800"/>
            </a:pPr>
            <a:r>
              <a:rPr sz="900">
                <a:solidFill>
                  <a:srgbClr val="FFFFFF"/>
                </a:solidFill>
              </a:rPr>
              <a:t>Kagan | Ozment | Turner | Frank</a:t>
            </a:r>
          </a:p>
        </p:txBody>
      </p:sp>
      <p:sp>
        <p:nvSpPr>
          <p:cNvPr id="53" name="Shape 53"/>
          <p:cNvSpPr/>
          <p:nvPr/>
        </p:nvSpPr>
        <p:spPr>
          <a:xfrm>
            <a:off x="5029200" y="6374129"/>
            <a:ext cx="2657475" cy="5105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r" defTabSz="457200">
              <a:defRPr sz="1800"/>
            </a:pPr>
            <a:r>
              <a:rPr sz="900">
                <a:solidFill>
                  <a:srgbClr val="FFFFFF"/>
                </a:solidFill>
              </a:rPr>
              <a:t>Copyright © 2013, 2010, 2007</a:t>
            </a:r>
            <a:endParaRPr sz="900">
              <a:solidFill>
                <a:srgbClr val="FFFFFF"/>
              </a:solidFill>
              <a:latin typeface="Times New Roman"/>
              <a:ea typeface="Times New Roman"/>
              <a:cs typeface="Times New Roman"/>
              <a:sym typeface="Times New Roman"/>
            </a:endParaRPr>
          </a:p>
          <a:p>
            <a:pPr lvl="0" algn="r" defTabSz="457200">
              <a:defRPr sz="1800"/>
            </a:pPr>
            <a:r>
              <a:rPr sz="900">
                <a:solidFill>
                  <a:srgbClr val="FFFFFF"/>
                </a:solidFill>
              </a:rPr>
              <a:t> Pearson Education</a:t>
            </a:r>
            <a:endParaRPr sz="900">
              <a:solidFill>
                <a:srgbClr val="FFFFFF"/>
              </a:solidFill>
              <a:latin typeface="Times New Roman"/>
              <a:ea typeface="Times New Roman"/>
              <a:cs typeface="Times New Roman"/>
              <a:sym typeface="Times New Roman"/>
            </a:endParaRPr>
          </a:p>
          <a:p>
            <a:pPr lvl="0" algn="r" defTabSz="457200">
              <a:defRPr sz="1800"/>
            </a:pPr>
            <a:r>
              <a:rPr sz="900">
                <a:solidFill>
                  <a:srgbClr val="FFFFFF"/>
                </a:solidFill>
              </a:rPr>
              <a:t>All Rights Reserved</a:t>
            </a:r>
          </a:p>
        </p:txBody>
      </p:sp>
      <p:sp>
        <p:nvSpPr>
          <p:cNvPr id="54" name="Shape 54"/>
          <p:cNvSpPr/>
          <p:nvPr>
            <p:ph type="title"/>
          </p:nvPr>
        </p:nvSpPr>
        <p:spPr>
          <a:prstGeom prst="rect">
            <a:avLst/>
          </a:prstGeom>
        </p:spPr>
        <p:txBody>
          <a:bodyPr/>
          <a:lstStyle/>
          <a:p>
            <a:pPr lvl="0">
              <a:defRPr sz="1800">
                <a:solidFill>
                  <a:srgbClr val="000000"/>
                </a:solidFill>
              </a:defRPr>
            </a:pPr>
            <a:r>
              <a:rPr sz="4000">
                <a:solidFill>
                  <a:srgbClr val="482400"/>
                </a:solidFill>
              </a:rPr>
              <a:t>Title Text</a:t>
            </a:r>
          </a:p>
        </p:txBody>
      </p:sp>
      <p:sp>
        <p:nvSpPr>
          <p:cNvPr id="55" name="Shape 55"/>
          <p:cNvSpPr/>
          <p:nvPr>
            <p:ph type="body" idx="1"/>
          </p:nvPr>
        </p:nvSpPr>
        <p:spPr>
          <a:prstGeom prst="rect">
            <a:avLst/>
          </a:prstGeom>
        </p:spPr>
        <p:txBody>
          <a:bodyPr/>
          <a:lstStyle>
            <a:lvl1pPr>
              <a:buBlip>
                <a:blip r:embed="rId5"/>
              </a:buBlip>
            </a:lvl1pPr>
            <a:lvl2pPr>
              <a:buBlip>
                <a:blip r:embed="rId6"/>
              </a:buBlip>
            </a:lvl2pPr>
          </a:lstStyle>
          <a:p>
            <a:pPr lvl="0">
              <a:defRPr sz="1800"/>
            </a:pPr>
            <a:r>
              <a:rPr sz="3000"/>
              <a:t>Body Level One</a:t>
            </a:r>
            <a:endParaRPr sz="3000"/>
          </a:p>
          <a:p>
            <a:pPr lvl="1">
              <a:defRPr sz="1800"/>
            </a:pPr>
            <a:r>
              <a:rPr sz="3000"/>
              <a:t>Body Level Two</a:t>
            </a:r>
            <a:endParaRPr sz="3000"/>
          </a:p>
          <a:p>
            <a:pPr lvl="2">
              <a:defRPr sz="1800"/>
            </a:pPr>
            <a:r>
              <a:rPr sz="3000"/>
              <a:t>Body Level Three</a:t>
            </a:r>
            <a:endParaRPr sz="3000"/>
          </a:p>
          <a:p>
            <a:pPr lvl="3">
              <a:defRPr sz="1800"/>
            </a:pPr>
            <a:r>
              <a:rPr sz="3000"/>
              <a:t>Body Level Four</a:t>
            </a:r>
            <a:endParaRPr sz="3000"/>
          </a:p>
          <a:p>
            <a:pPr lvl="4">
              <a:defRPr sz="1800"/>
            </a:pPr>
            <a:r>
              <a:rPr sz="3000"/>
              <a:t>Body Level Five</a:t>
            </a:r>
          </a:p>
        </p:txBody>
      </p:sp>
      <p:sp>
        <p:nvSpPr>
          <p:cNvPr id="56" name="Shape 56"/>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pic>
        <p:nvPicPr>
          <p:cNvPr id="58" name="Expbanna.png" descr="Expbanna"/>
          <p:cNvPicPr/>
          <p:nvPr/>
        </p:nvPicPr>
        <p:blipFill>
          <a:blip r:embed="rId2">
            <a:extLst/>
          </a:blip>
          <a:stretch>
            <a:fillRect/>
          </a:stretch>
        </p:blipFill>
        <p:spPr>
          <a:xfrm>
            <a:off x="0" y="0"/>
            <a:ext cx="685800" cy="6858000"/>
          </a:xfrm>
          <a:prstGeom prst="rect">
            <a:avLst/>
          </a:prstGeom>
          <a:ln w="12700">
            <a:miter lim="400000"/>
          </a:ln>
        </p:spPr>
      </p:pic>
      <p:sp>
        <p:nvSpPr>
          <p:cNvPr id="59" name="Shape 59"/>
          <p:cNvSpPr/>
          <p:nvPr/>
        </p:nvSpPr>
        <p:spPr>
          <a:xfrm>
            <a:off x="685800" y="6400800"/>
            <a:ext cx="8458200" cy="457200"/>
          </a:xfrm>
          <a:prstGeom prst="rect">
            <a:avLst/>
          </a:prstGeom>
          <a:solidFill>
            <a:srgbClr val="471513"/>
          </a:solidFill>
          <a:ln>
            <a:solidFill>
              <a:srgbClr val="471513"/>
            </a:solidFill>
            <a:round/>
          </a:ln>
        </p:spPr>
        <p:txBody>
          <a:bodyPr lIns="0" tIns="0" rIns="0" bIns="0" anchor="ctr"/>
          <a:lstStyle/>
          <a:p>
            <a:pPr lvl="0" defTabSz="457200">
              <a:defRPr sz="1800">
                <a:solidFill>
                  <a:srgbClr val="103989"/>
                </a:solidFill>
                <a:latin typeface="Arial"/>
                <a:ea typeface="Arial"/>
                <a:cs typeface="Arial"/>
                <a:sym typeface="Arial"/>
              </a:defRPr>
            </a:pPr>
          </a:p>
        </p:txBody>
      </p:sp>
      <p:pic>
        <p:nvPicPr>
          <p:cNvPr id="60" name="Pearson_Bound_White.pdf" descr="Pearson_Bound_White"/>
          <p:cNvPicPr/>
          <p:nvPr/>
        </p:nvPicPr>
        <p:blipFill>
          <a:blip r:embed="rId3">
            <a:extLst/>
          </a:blip>
          <a:stretch>
            <a:fillRect/>
          </a:stretch>
        </p:blipFill>
        <p:spPr>
          <a:xfrm>
            <a:off x="7621587" y="6400800"/>
            <a:ext cx="1533526" cy="457200"/>
          </a:xfrm>
          <a:prstGeom prst="rect">
            <a:avLst/>
          </a:prstGeom>
          <a:ln w="12700">
            <a:miter lim="400000"/>
          </a:ln>
        </p:spPr>
      </p:pic>
      <p:pic>
        <p:nvPicPr>
          <p:cNvPr id="61" name="Pearson_Strap_Bound_White.pdf" descr="Pearson_Strap_Bound_White"/>
          <p:cNvPicPr/>
          <p:nvPr/>
        </p:nvPicPr>
        <p:blipFill>
          <a:blip r:embed="rId4">
            <a:extLst/>
          </a:blip>
          <a:stretch>
            <a:fillRect/>
          </a:stretch>
        </p:blipFill>
        <p:spPr>
          <a:xfrm>
            <a:off x="692150" y="6400800"/>
            <a:ext cx="1766888" cy="457200"/>
          </a:xfrm>
          <a:prstGeom prst="rect">
            <a:avLst/>
          </a:prstGeom>
          <a:ln w="12700">
            <a:miter lim="400000"/>
          </a:ln>
        </p:spPr>
      </p:pic>
      <p:sp>
        <p:nvSpPr>
          <p:cNvPr id="62" name="Shape 62"/>
          <p:cNvSpPr/>
          <p:nvPr/>
        </p:nvSpPr>
        <p:spPr>
          <a:xfrm>
            <a:off x="2295525" y="6443980"/>
            <a:ext cx="2657475" cy="3708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defTabSz="457200">
              <a:defRPr sz="1800"/>
            </a:pPr>
            <a:r>
              <a:rPr i="1" sz="900">
                <a:solidFill>
                  <a:srgbClr val="FFFFFF"/>
                </a:solidFill>
              </a:rPr>
              <a:t>The Western Heritage</a:t>
            </a:r>
            <a:r>
              <a:rPr sz="900">
                <a:solidFill>
                  <a:srgbClr val="FFFFFF"/>
                </a:solidFill>
              </a:rPr>
              <a:t>, Eleventh Edition</a:t>
            </a:r>
            <a:endParaRPr sz="900">
              <a:solidFill>
                <a:srgbClr val="FFFFFF"/>
              </a:solidFill>
              <a:latin typeface="Times New Roman"/>
              <a:ea typeface="Times New Roman"/>
              <a:cs typeface="Times New Roman"/>
              <a:sym typeface="Times New Roman"/>
            </a:endParaRPr>
          </a:p>
          <a:p>
            <a:pPr lvl="0" defTabSz="457200">
              <a:defRPr sz="1800"/>
            </a:pPr>
            <a:r>
              <a:rPr sz="900">
                <a:solidFill>
                  <a:srgbClr val="FFFFFF"/>
                </a:solidFill>
              </a:rPr>
              <a:t>Kagan | Ozment | Turner | Frank</a:t>
            </a:r>
          </a:p>
        </p:txBody>
      </p:sp>
      <p:sp>
        <p:nvSpPr>
          <p:cNvPr id="63" name="Shape 63"/>
          <p:cNvSpPr/>
          <p:nvPr/>
        </p:nvSpPr>
        <p:spPr>
          <a:xfrm>
            <a:off x="5029200" y="6374129"/>
            <a:ext cx="2657475" cy="5105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r" defTabSz="457200">
              <a:defRPr sz="1800"/>
            </a:pPr>
            <a:r>
              <a:rPr sz="900">
                <a:solidFill>
                  <a:srgbClr val="FFFFFF"/>
                </a:solidFill>
              </a:rPr>
              <a:t>Copyright © 2013, 2010, 2007</a:t>
            </a:r>
            <a:endParaRPr sz="900">
              <a:solidFill>
                <a:srgbClr val="FFFFFF"/>
              </a:solidFill>
              <a:latin typeface="Times New Roman"/>
              <a:ea typeface="Times New Roman"/>
              <a:cs typeface="Times New Roman"/>
              <a:sym typeface="Times New Roman"/>
            </a:endParaRPr>
          </a:p>
          <a:p>
            <a:pPr lvl="0" algn="r" defTabSz="457200">
              <a:defRPr sz="1800"/>
            </a:pPr>
            <a:r>
              <a:rPr sz="900">
                <a:solidFill>
                  <a:srgbClr val="FFFFFF"/>
                </a:solidFill>
              </a:rPr>
              <a:t> Pearson Education</a:t>
            </a:r>
            <a:endParaRPr sz="900">
              <a:solidFill>
                <a:srgbClr val="FFFFFF"/>
              </a:solidFill>
              <a:latin typeface="Times New Roman"/>
              <a:ea typeface="Times New Roman"/>
              <a:cs typeface="Times New Roman"/>
              <a:sym typeface="Times New Roman"/>
            </a:endParaRPr>
          </a:p>
          <a:p>
            <a:pPr lvl="0" algn="r" defTabSz="457200">
              <a:defRPr sz="1800"/>
            </a:pPr>
            <a:r>
              <a:rPr sz="900">
                <a:solidFill>
                  <a:srgbClr val="FFFFFF"/>
                </a:solidFill>
              </a:rPr>
              <a:t>All Rights Reserved</a:t>
            </a:r>
          </a:p>
        </p:txBody>
      </p:sp>
      <p:sp>
        <p:nvSpPr>
          <p:cNvPr id="64" name="Shape 64"/>
          <p:cNvSpPr/>
          <p:nvPr>
            <p:ph type="title"/>
          </p:nvPr>
        </p:nvSpPr>
        <p:spPr>
          <a:prstGeom prst="rect">
            <a:avLst/>
          </a:prstGeom>
        </p:spPr>
        <p:txBody>
          <a:bodyPr/>
          <a:lstStyle/>
          <a:p>
            <a:pPr lvl="0">
              <a:defRPr sz="1800">
                <a:solidFill>
                  <a:srgbClr val="000000"/>
                </a:solidFill>
              </a:defRPr>
            </a:pPr>
            <a:r>
              <a:rPr sz="4000">
                <a:solidFill>
                  <a:srgbClr val="482400"/>
                </a:solidFill>
              </a:rPr>
              <a:t>Title Text</a:t>
            </a:r>
          </a:p>
        </p:txBody>
      </p:sp>
      <p:sp>
        <p:nvSpPr>
          <p:cNvPr id="65" name="Shape 65"/>
          <p:cNvSpPr/>
          <p:nvPr>
            <p:ph type="body" idx="1"/>
          </p:nvPr>
        </p:nvSpPr>
        <p:spPr>
          <a:prstGeom prst="rect">
            <a:avLst/>
          </a:prstGeom>
        </p:spPr>
        <p:txBody>
          <a:bodyPr/>
          <a:lstStyle>
            <a:lvl1pPr>
              <a:buBlip>
                <a:blip r:embed="rId5"/>
              </a:buBlip>
            </a:lvl1pPr>
            <a:lvl2pPr>
              <a:buBlip>
                <a:blip r:embed="rId6"/>
              </a:buBlip>
            </a:lvl2pPr>
          </a:lstStyle>
          <a:p>
            <a:pPr lvl="0">
              <a:defRPr sz="1800"/>
            </a:pPr>
            <a:r>
              <a:rPr sz="3000"/>
              <a:t>Body Level One</a:t>
            </a:r>
            <a:endParaRPr sz="3000"/>
          </a:p>
          <a:p>
            <a:pPr lvl="1">
              <a:defRPr sz="1800"/>
            </a:pPr>
            <a:r>
              <a:rPr sz="3000"/>
              <a:t>Body Level Two</a:t>
            </a:r>
            <a:endParaRPr sz="3000"/>
          </a:p>
          <a:p>
            <a:pPr lvl="2">
              <a:defRPr sz="1800"/>
            </a:pPr>
            <a:r>
              <a:rPr sz="3000"/>
              <a:t>Body Level Three</a:t>
            </a:r>
            <a:endParaRPr sz="3000"/>
          </a:p>
          <a:p>
            <a:pPr lvl="3">
              <a:defRPr sz="1800"/>
            </a:pPr>
            <a:r>
              <a:rPr sz="3000"/>
              <a:t>Body Level Four</a:t>
            </a:r>
            <a:endParaRPr sz="3000"/>
          </a:p>
          <a:p>
            <a:pPr lvl="4">
              <a:defRPr sz="1800"/>
            </a:pPr>
            <a:r>
              <a:rPr sz="3000"/>
              <a:t>Body Level Five</a:t>
            </a:r>
          </a:p>
        </p:txBody>
      </p:sp>
      <p:sp>
        <p:nvSpPr>
          <p:cNvPr id="66" name="Shape 66"/>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pic>
        <p:nvPicPr>
          <p:cNvPr id="68" name="Expbanna.png" descr="Expbanna"/>
          <p:cNvPicPr/>
          <p:nvPr/>
        </p:nvPicPr>
        <p:blipFill>
          <a:blip r:embed="rId2">
            <a:extLst/>
          </a:blip>
          <a:stretch>
            <a:fillRect/>
          </a:stretch>
        </p:blipFill>
        <p:spPr>
          <a:xfrm>
            <a:off x="0" y="0"/>
            <a:ext cx="685800" cy="6858000"/>
          </a:xfrm>
          <a:prstGeom prst="rect">
            <a:avLst/>
          </a:prstGeom>
          <a:ln w="12700">
            <a:miter lim="400000"/>
          </a:ln>
        </p:spPr>
      </p:pic>
      <p:sp>
        <p:nvSpPr>
          <p:cNvPr id="69" name="Shape 69"/>
          <p:cNvSpPr/>
          <p:nvPr/>
        </p:nvSpPr>
        <p:spPr>
          <a:xfrm>
            <a:off x="685800" y="6400800"/>
            <a:ext cx="8458200" cy="457200"/>
          </a:xfrm>
          <a:prstGeom prst="rect">
            <a:avLst/>
          </a:prstGeom>
          <a:solidFill>
            <a:srgbClr val="471513"/>
          </a:solidFill>
          <a:ln>
            <a:solidFill>
              <a:srgbClr val="471513"/>
            </a:solidFill>
            <a:round/>
          </a:ln>
        </p:spPr>
        <p:txBody>
          <a:bodyPr lIns="0" tIns="0" rIns="0" bIns="0" anchor="ctr"/>
          <a:lstStyle/>
          <a:p>
            <a:pPr lvl="0" defTabSz="457200">
              <a:defRPr sz="1800">
                <a:solidFill>
                  <a:srgbClr val="103989"/>
                </a:solidFill>
                <a:latin typeface="Arial"/>
                <a:ea typeface="Arial"/>
                <a:cs typeface="Arial"/>
                <a:sym typeface="Arial"/>
              </a:defRPr>
            </a:pPr>
          </a:p>
        </p:txBody>
      </p:sp>
      <p:pic>
        <p:nvPicPr>
          <p:cNvPr id="70" name="Pearson_Bound_White.pdf" descr="Pearson_Bound_White"/>
          <p:cNvPicPr/>
          <p:nvPr/>
        </p:nvPicPr>
        <p:blipFill>
          <a:blip r:embed="rId3">
            <a:extLst/>
          </a:blip>
          <a:stretch>
            <a:fillRect/>
          </a:stretch>
        </p:blipFill>
        <p:spPr>
          <a:xfrm>
            <a:off x="7621587" y="6400800"/>
            <a:ext cx="1533526" cy="457200"/>
          </a:xfrm>
          <a:prstGeom prst="rect">
            <a:avLst/>
          </a:prstGeom>
          <a:ln w="12700">
            <a:miter lim="400000"/>
          </a:ln>
        </p:spPr>
      </p:pic>
      <p:pic>
        <p:nvPicPr>
          <p:cNvPr id="71" name="Pearson_Strap_Bound_White.pdf" descr="Pearson_Strap_Bound_White"/>
          <p:cNvPicPr/>
          <p:nvPr/>
        </p:nvPicPr>
        <p:blipFill>
          <a:blip r:embed="rId4">
            <a:extLst/>
          </a:blip>
          <a:stretch>
            <a:fillRect/>
          </a:stretch>
        </p:blipFill>
        <p:spPr>
          <a:xfrm>
            <a:off x="692150" y="6400800"/>
            <a:ext cx="1766888" cy="457200"/>
          </a:xfrm>
          <a:prstGeom prst="rect">
            <a:avLst/>
          </a:prstGeom>
          <a:ln w="12700">
            <a:miter lim="400000"/>
          </a:ln>
        </p:spPr>
      </p:pic>
      <p:sp>
        <p:nvSpPr>
          <p:cNvPr id="72" name="Shape 72"/>
          <p:cNvSpPr/>
          <p:nvPr/>
        </p:nvSpPr>
        <p:spPr>
          <a:xfrm>
            <a:off x="2295525" y="6443980"/>
            <a:ext cx="2657475" cy="3708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defTabSz="457200">
              <a:defRPr sz="1800"/>
            </a:pPr>
            <a:r>
              <a:rPr i="1" sz="900">
                <a:solidFill>
                  <a:srgbClr val="FFFFFF"/>
                </a:solidFill>
              </a:rPr>
              <a:t>The Western Heritage</a:t>
            </a:r>
            <a:r>
              <a:rPr sz="900">
                <a:solidFill>
                  <a:srgbClr val="FFFFFF"/>
                </a:solidFill>
              </a:rPr>
              <a:t>, Eleventh Edition</a:t>
            </a:r>
            <a:endParaRPr sz="900">
              <a:solidFill>
                <a:srgbClr val="FFFFFF"/>
              </a:solidFill>
              <a:latin typeface="Times New Roman"/>
              <a:ea typeface="Times New Roman"/>
              <a:cs typeface="Times New Roman"/>
              <a:sym typeface="Times New Roman"/>
            </a:endParaRPr>
          </a:p>
          <a:p>
            <a:pPr lvl="0" defTabSz="457200">
              <a:defRPr sz="1800"/>
            </a:pPr>
            <a:r>
              <a:rPr sz="900">
                <a:solidFill>
                  <a:srgbClr val="FFFFFF"/>
                </a:solidFill>
              </a:rPr>
              <a:t>Kagan | Ozment | Turner | Frank</a:t>
            </a:r>
          </a:p>
        </p:txBody>
      </p:sp>
      <p:sp>
        <p:nvSpPr>
          <p:cNvPr id="73" name="Shape 73"/>
          <p:cNvSpPr/>
          <p:nvPr/>
        </p:nvSpPr>
        <p:spPr>
          <a:xfrm>
            <a:off x="5029200" y="6374129"/>
            <a:ext cx="2657475" cy="5105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r" defTabSz="457200">
              <a:defRPr sz="1800"/>
            </a:pPr>
            <a:r>
              <a:rPr sz="900">
                <a:solidFill>
                  <a:srgbClr val="FFFFFF"/>
                </a:solidFill>
              </a:rPr>
              <a:t>Copyright © 2013, 2010, 2007</a:t>
            </a:r>
            <a:endParaRPr sz="900">
              <a:solidFill>
                <a:srgbClr val="FFFFFF"/>
              </a:solidFill>
              <a:latin typeface="Times New Roman"/>
              <a:ea typeface="Times New Roman"/>
              <a:cs typeface="Times New Roman"/>
              <a:sym typeface="Times New Roman"/>
            </a:endParaRPr>
          </a:p>
          <a:p>
            <a:pPr lvl="0" algn="r" defTabSz="457200">
              <a:defRPr sz="1800"/>
            </a:pPr>
            <a:r>
              <a:rPr sz="900">
                <a:solidFill>
                  <a:srgbClr val="FFFFFF"/>
                </a:solidFill>
              </a:rPr>
              <a:t> Pearson Education</a:t>
            </a:r>
            <a:endParaRPr sz="900">
              <a:solidFill>
                <a:srgbClr val="FFFFFF"/>
              </a:solidFill>
              <a:latin typeface="Times New Roman"/>
              <a:ea typeface="Times New Roman"/>
              <a:cs typeface="Times New Roman"/>
              <a:sym typeface="Times New Roman"/>
            </a:endParaRPr>
          </a:p>
          <a:p>
            <a:pPr lvl="0" algn="r" defTabSz="457200">
              <a:defRPr sz="1800"/>
            </a:pPr>
            <a:r>
              <a:rPr sz="900">
                <a:solidFill>
                  <a:srgbClr val="FFFFFF"/>
                </a:solidFill>
              </a:rPr>
              <a:t>All Rights Reserved</a:t>
            </a:r>
          </a:p>
        </p:txBody>
      </p:sp>
      <p:sp>
        <p:nvSpPr>
          <p:cNvPr id="74" name="Shape 74"/>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pic>
        <p:nvPicPr>
          <p:cNvPr id="76" name="Expbanna.png" descr="Expbanna"/>
          <p:cNvPicPr/>
          <p:nvPr/>
        </p:nvPicPr>
        <p:blipFill>
          <a:blip r:embed="rId2">
            <a:extLst/>
          </a:blip>
          <a:stretch>
            <a:fillRect/>
          </a:stretch>
        </p:blipFill>
        <p:spPr>
          <a:xfrm>
            <a:off x="0" y="0"/>
            <a:ext cx="685800" cy="6858000"/>
          </a:xfrm>
          <a:prstGeom prst="rect">
            <a:avLst/>
          </a:prstGeom>
          <a:ln w="12700">
            <a:miter lim="400000"/>
          </a:ln>
        </p:spPr>
      </p:pic>
      <p:sp>
        <p:nvSpPr>
          <p:cNvPr id="77" name="Shape 77"/>
          <p:cNvSpPr/>
          <p:nvPr/>
        </p:nvSpPr>
        <p:spPr>
          <a:xfrm>
            <a:off x="685800" y="6400800"/>
            <a:ext cx="8458200" cy="457200"/>
          </a:xfrm>
          <a:prstGeom prst="rect">
            <a:avLst/>
          </a:prstGeom>
          <a:solidFill>
            <a:srgbClr val="471513"/>
          </a:solidFill>
          <a:ln>
            <a:solidFill>
              <a:srgbClr val="471513"/>
            </a:solidFill>
            <a:round/>
          </a:ln>
        </p:spPr>
        <p:txBody>
          <a:bodyPr lIns="0" tIns="0" rIns="0" bIns="0" anchor="ctr"/>
          <a:lstStyle/>
          <a:p>
            <a:pPr lvl="0" defTabSz="457200">
              <a:defRPr sz="1800">
                <a:solidFill>
                  <a:srgbClr val="103989"/>
                </a:solidFill>
                <a:latin typeface="Arial"/>
                <a:ea typeface="Arial"/>
                <a:cs typeface="Arial"/>
                <a:sym typeface="Arial"/>
              </a:defRPr>
            </a:pPr>
          </a:p>
        </p:txBody>
      </p:sp>
      <p:pic>
        <p:nvPicPr>
          <p:cNvPr id="78" name="Pearson_Bound_White.pdf" descr="Pearson_Bound_White"/>
          <p:cNvPicPr/>
          <p:nvPr/>
        </p:nvPicPr>
        <p:blipFill>
          <a:blip r:embed="rId3">
            <a:extLst/>
          </a:blip>
          <a:stretch>
            <a:fillRect/>
          </a:stretch>
        </p:blipFill>
        <p:spPr>
          <a:xfrm>
            <a:off x="7621587" y="6400800"/>
            <a:ext cx="1533526" cy="457200"/>
          </a:xfrm>
          <a:prstGeom prst="rect">
            <a:avLst/>
          </a:prstGeom>
          <a:ln w="12700">
            <a:miter lim="400000"/>
          </a:ln>
        </p:spPr>
      </p:pic>
      <p:pic>
        <p:nvPicPr>
          <p:cNvPr id="79" name="Pearson_Strap_Bound_White.pdf" descr="Pearson_Strap_Bound_White"/>
          <p:cNvPicPr/>
          <p:nvPr/>
        </p:nvPicPr>
        <p:blipFill>
          <a:blip r:embed="rId4">
            <a:extLst/>
          </a:blip>
          <a:stretch>
            <a:fillRect/>
          </a:stretch>
        </p:blipFill>
        <p:spPr>
          <a:xfrm>
            <a:off x="692150" y="6400800"/>
            <a:ext cx="1766888" cy="457200"/>
          </a:xfrm>
          <a:prstGeom prst="rect">
            <a:avLst/>
          </a:prstGeom>
          <a:ln w="12700">
            <a:miter lim="400000"/>
          </a:ln>
        </p:spPr>
      </p:pic>
      <p:sp>
        <p:nvSpPr>
          <p:cNvPr id="80" name="Shape 80"/>
          <p:cNvSpPr/>
          <p:nvPr/>
        </p:nvSpPr>
        <p:spPr>
          <a:xfrm>
            <a:off x="2295525" y="6443980"/>
            <a:ext cx="2657475" cy="3708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defTabSz="457200">
              <a:defRPr sz="1800"/>
            </a:pPr>
            <a:r>
              <a:rPr i="1" sz="900">
                <a:solidFill>
                  <a:srgbClr val="FFFFFF"/>
                </a:solidFill>
              </a:rPr>
              <a:t>The Western Heritage</a:t>
            </a:r>
            <a:r>
              <a:rPr sz="900">
                <a:solidFill>
                  <a:srgbClr val="FFFFFF"/>
                </a:solidFill>
              </a:rPr>
              <a:t>, Eleventh Edition</a:t>
            </a:r>
            <a:endParaRPr sz="900">
              <a:solidFill>
                <a:srgbClr val="FFFFFF"/>
              </a:solidFill>
              <a:latin typeface="Times New Roman"/>
              <a:ea typeface="Times New Roman"/>
              <a:cs typeface="Times New Roman"/>
              <a:sym typeface="Times New Roman"/>
            </a:endParaRPr>
          </a:p>
          <a:p>
            <a:pPr lvl="0" defTabSz="457200">
              <a:defRPr sz="1800"/>
            </a:pPr>
            <a:r>
              <a:rPr sz="900">
                <a:solidFill>
                  <a:srgbClr val="FFFFFF"/>
                </a:solidFill>
              </a:rPr>
              <a:t>Kagan | Ozment | Turner | Frank</a:t>
            </a:r>
          </a:p>
        </p:txBody>
      </p:sp>
      <p:sp>
        <p:nvSpPr>
          <p:cNvPr id="81" name="Shape 81"/>
          <p:cNvSpPr/>
          <p:nvPr/>
        </p:nvSpPr>
        <p:spPr>
          <a:xfrm>
            <a:off x="5029200" y="6374129"/>
            <a:ext cx="2657475" cy="5105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r" defTabSz="457200">
              <a:defRPr sz="1800"/>
            </a:pPr>
            <a:r>
              <a:rPr sz="900">
                <a:solidFill>
                  <a:srgbClr val="FFFFFF"/>
                </a:solidFill>
              </a:rPr>
              <a:t>Copyright © 2013, 2010, 2007</a:t>
            </a:r>
            <a:endParaRPr sz="900">
              <a:solidFill>
                <a:srgbClr val="FFFFFF"/>
              </a:solidFill>
              <a:latin typeface="Times New Roman"/>
              <a:ea typeface="Times New Roman"/>
              <a:cs typeface="Times New Roman"/>
              <a:sym typeface="Times New Roman"/>
            </a:endParaRPr>
          </a:p>
          <a:p>
            <a:pPr lvl="0" algn="r" defTabSz="457200">
              <a:defRPr sz="1800"/>
            </a:pPr>
            <a:r>
              <a:rPr sz="900">
                <a:solidFill>
                  <a:srgbClr val="FFFFFF"/>
                </a:solidFill>
              </a:rPr>
              <a:t> Pearson Education</a:t>
            </a:r>
            <a:endParaRPr sz="900">
              <a:solidFill>
                <a:srgbClr val="FFFFFF"/>
              </a:solidFill>
              <a:latin typeface="Times New Roman"/>
              <a:ea typeface="Times New Roman"/>
              <a:cs typeface="Times New Roman"/>
              <a:sym typeface="Times New Roman"/>
            </a:endParaRPr>
          </a:p>
          <a:p>
            <a:pPr lvl="0" algn="r" defTabSz="457200">
              <a:defRPr sz="1800"/>
            </a:pPr>
            <a:r>
              <a:rPr sz="900">
                <a:solidFill>
                  <a:srgbClr val="FFFFFF"/>
                </a:solidFill>
              </a:rPr>
              <a:t>All Rights Reserved</a:t>
            </a:r>
          </a:p>
        </p:txBody>
      </p:sp>
      <p:sp>
        <p:nvSpPr>
          <p:cNvPr id="82" name="Shape 82"/>
          <p:cNvSpPr/>
          <p:nvPr>
            <p:ph type="title"/>
          </p:nvPr>
        </p:nvSpPr>
        <p:spPr>
          <a:prstGeom prst="rect">
            <a:avLst/>
          </a:prstGeom>
        </p:spPr>
        <p:txBody>
          <a:bodyPr/>
          <a:lstStyle/>
          <a:p>
            <a:pPr lvl="0">
              <a:defRPr sz="1800">
                <a:solidFill>
                  <a:srgbClr val="000000"/>
                </a:solidFill>
              </a:defRPr>
            </a:pPr>
            <a:r>
              <a:rPr sz="4000">
                <a:solidFill>
                  <a:srgbClr val="482400"/>
                </a:solidFill>
              </a:rPr>
              <a:t>Title Text</a:t>
            </a:r>
          </a:p>
        </p:txBody>
      </p:sp>
      <p:sp>
        <p:nvSpPr>
          <p:cNvPr id="83" name="Shape 83"/>
          <p:cNvSpPr/>
          <p:nvPr>
            <p:ph type="body" idx="1"/>
          </p:nvPr>
        </p:nvSpPr>
        <p:spPr>
          <a:prstGeom prst="rect">
            <a:avLst/>
          </a:prstGeom>
        </p:spPr>
        <p:txBody>
          <a:bodyPr/>
          <a:lstStyle>
            <a:lvl1pPr>
              <a:buBlip>
                <a:blip r:embed="rId5"/>
              </a:buBlip>
            </a:lvl1pPr>
            <a:lvl2pPr>
              <a:buBlip>
                <a:blip r:embed="rId6"/>
              </a:buBlip>
            </a:lvl2pPr>
          </a:lstStyle>
          <a:p>
            <a:pPr lvl="0">
              <a:defRPr sz="1800"/>
            </a:pPr>
            <a:r>
              <a:rPr sz="3000"/>
              <a:t>Body Level One</a:t>
            </a:r>
            <a:endParaRPr sz="3000"/>
          </a:p>
          <a:p>
            <a:pPr lvl="1">
              <a:defRPr sz="1800"/>
            </a:pPr>
            <a:r>
              <a:rPr sz="3000"/>
              <a:t>Body Level Two</a:t>
            </a:r>
            <a:endParaRPr sz="3000"/>
          </a:p>
          <a:p>
            <a:pPr lvl="2">
              <a:defRPr sz="1800"/>
            </a:pPr>
            <a:r>
              <a:rPr sz="3000"/>
              <a:t>Body Level Three</a:t>
            </a:r>
            <a:endParaRPr sz="3000"/>
          </a:p>
          <a:p>
            <a:pPr lvl="3">
              <a:defRPr sz="1800"/>
            </a:pPr>
            <a:r>
              <a:rPr sz="3000"/>
              <a:t>Body Level Four</a:t>
            </a:r>
            <a:endParaRPr sz="3000"/>
          </a:p>
          <a:p>
            <a:pPr lvl="4">
              <a:defRPr sz="1800"/>
            </a:pPr>
            <a:r>
              <a:rPr sz="3000"/>
              <a:t>Body Level Five</a:t>
            </a:r>
          </a:p>
        </p:txBody>
      </p:sp>
      <p:sp>
        <p:nvSpPr>
          <p:cNvPr id="84" name="Shape 84"/>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slideLayout" Target="../slideLayouts/slideLayout1.xml"/><Relationship Id="rId8" Type="http://schemas.openxmlformats.org/officeDocument/2006/relationships/slideLayout" Target="../slideLayouts/slideLayout2.xml"/><Relationship Id="rId9" Type="http://schemas.openxmlformats.org/officeDocument/2006/relationships/slideLayout" Target="../slideLayouts/slideLayout3.xml"/><Relationship Id="rId10" Type="http://schemas.openxmlformats.org/officeDocument/2006/relationships/slideLayout" Target="../slideLayouts/slideLayout4.xml"/><Relationship Id="rId11" Type="http://schemas.openxmlformats.org/officeDocument/2006/relationships/slideLayout" Target="../slideLayouts/slideLayout5.xml"/><Relationship Id="rId12" Type="http://schemas.openxmlformats.org/officeDocument/2006/relationships/slideLayout" Target="../slideLayouts/slideLayout6.xml"/><Relationship Id="rId13" Type="http://schemas.openxmlformats.org/officeDocument/2006/relationships/slideLayout" Target="../slideLayouts/slideLayout7.xml"/><Relationship Id="rId14" Type="http://schemas.openxmlformats.org/officeDocument/2006/relationships/slideLayout" Target="../slideLayouts/slideLayout8.xml"/><Relationship Id="rId15" Type="http://schemas.openxmlformats.org/officeDocument/2006/relationships/slideLayout" Target="../slideLayouts/slideLayout9.xml"/><Relationship Id="rId16" Type="http://schemas.openxmlformats.org/officeDocument/2006/relationships/slideLayout" Target="../slideLayouts/slideLayout10.xml"/><Relationship Id="rId17" Type="http://schemas.openxmlformats.org/officeDocument/2006/relationships/slideLayout" Target="../slideLayouts/slideLayout11.xml"/><Relationship Id="rId18"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grpSp>
        <p:nvGrpSpPr>
          <p:cNvPr id="4" name="Group 4"/>
          <p:cNvGrpSpPr/>
          <p:nvPr/>
        </p:nvGrpSpPr>
        <p:grpSpPr>
          <a:xfrm>
            <a:off x="0" y="0"/>
            <a:ext cx="6362700" cy="6858000"/>
            <a:chOff x="0" y="0"/>
            <a:chExt cx="6362700" cy="6858000"/>
          </a:xfrm>
        </p:grpSpPr>
        <p:pic>
          <p:nvPicPr>
            <p:cNvPr id="2" name="Expbanna.png" descr="Expbanna"/>
            <p:cNvPicPr/>
            <p:nvPr/>
          </p:nvPicPr>
          <p:blipFill>
            <a:blip r:embed="rId3">
              <a:extLst/>
            </a:blip>
            <a:stretch>
              <a:fillRect/>
            </a:stretch>
          </p:blipFill>
          <p:spPr>
            <a:xfrm>
              <a:off x="0" y="0"/>
              <a:ext cx="685800" cy="6858000"/>
            </a:xfrm>
            <a:prstGeom prst="rect">
              <a:avLst/>
            </a:prstGeom>
            <a:ln w="12700" cap="flat">
              <a:noFill/>
              <a:miter lim="400000"/>
            </a:ln>
            <a:effectLst/>
          </p:spPr>
        </p:pic>
        <p:pic>
          <p:nvPicPr>
            <p:cNvPr id="3" name="EXPHORSA.png" descr="EXPHORSA"/>
            <p:cNvPicPr/>
            <p:nvPr/>
          </p:nvPicPr>
          <p:blipFill>
            <a:blip r:embed="rId4">
              <a:extLst/>
            </a:blip>
            <a:stretch>
              <a:fillRect/>
            </a:stretch>
          </p:blipFill>
          <p:spPr>
            <a:xfrm>
              <a:off x="3505200" y="5715000"/>
              <a:ext cx="2857500" cy="95250"/>
            </a:xfrm>
            <a:prstGeom prst="rect">
              <a:avLst/>
            </a:prstGeom>
            <a:ln w="12700" cap="flat">
              <a:noFill/>
              <a:miter lim="400000"/>
            </a:ln>
            <a:effectLst/>
          </p:spPr>
        </p:pic>
      </p:grpSp>
      <p:sp>
        <p:nvSpPr>
          <p:cNvPr id="5" name="Shape 5"/>
          <p:cNvSpPr/>
          <p:nvPr>
            <p:ph type="title"/>
          </p:nvPr>
        </p:nvSpPr>
        <p:spPr>
          <a:xfrm>
            <a:off x="838200" y="0"/>
            <a:ext cx="8229600" cy="1524000"/>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lvl="0">
              <a:defRPr sz="1800">
                <a:solidFill>
                  <a:srgbClr val="000000"/>
                </a:solidFill>
              </a:defRPr>
            </a:pPr>
            <a:r>
              <a:rPr sz="4000">
                <a:solidFill>
                  <a:srgbClr val="482400"/>
                </a:solidFill>
              </a:rPr>
              <a:t>Title Text</a:t>
            </a:r>
          </a:p>
        </p:txBody>
      </p:sp>
      <p:sp>
        <p:nvSpPr>
          <p:cNvPr id="6" name="Shape 6"/>
          <p:cNvSpPr/>
          <p:nvPr>
            <p:ph type="body" idx="1"/>
          </p:nvPr>
        </p:nvSpPr>
        <p:spPr>
          <a:xfrm>
            <a:off x="1062037" y="1524000"/>
            <a:ext cx="7769226" cy="53340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lvl1pPr>
              <a:buBlip>
                <a:blip r:embed="rId5"/>
              </a:buBlip>
            </a:lvl1pPr>
            <a:lvl2pPr>
              <a:buBlip>
                <a:blip r:embed="rId6"/>
              </a:buBlip>
            </a:lvl2pPr>
          </a:lstStyle>
          <a:p>
            <a:pPr lvl="0">
              <a:defRPr sz="1800"/>
            </a:pPr>
            <a:r>
              <a:rPr sz="3000"/>
              <a:t>Body Level One</a:t>
            </a:r>
            <a:endParaRPr sz="3000"/>
          </a:p>
          <a:p>
            <a:pPr lvl="1">
              <a:defRPr sz="1800"/>
            </a:pPr>
            <a:r>
              <a:rPr sz="3000"/>
              <a:t>Body Level Two</a:t>
            </a:r>
            <a:endParaRPr sz="3000"/>
          </a:p>
          <a:p>
            <a:pPr lvl="2">
              <a:defRPr sz="1800"/>
            </a:pPr>
            <a:r>
              <a:rPr sz="3000"/>
              <a:t>Body Level Three</a:t>
            </a:r>
            <a:endParaRPr sz="3000"/>
          </a:p>
          <a:p>
            <a:pPr lvl="3">
              <a:defRPr sz="1800"/>
            </a:pPr>
            <a:r>
              <a:rPr sz="3000"/>
              <a:t>Body Level Four</a:t>
            </a:r>
            <a:endParaRPr sz="3000"/>
          </a:p>
          <a:p>
            <a:pPr lvl="4">
              <a:defRPr sz="1800"/>
            </a:pPr>
            <a:r>
              <a:rPr sz="3000"/>
              <a:t>Body Level Five</a:t>
            </a:r>
          </a:p>
        </p:txBody>
      </p:sp>
      <p:sp>
        <p:nvSpPr>
          <p:cNvPr id="7" name="Shape 7"/>
          <p:cNvSpPr/>
          <p:nvPr>
            <p:ph type="sldNum" sz="quarter" idx="2"/>
          </p:nvPr>
        </p:nvSpPr>
        <p:spPr>
          <a:xfrm>
            <a:off x="7010400" y="6400800"/>
            <a:ext cx="1905000" cy="348429"/>
          </a:xfrm>
          <a:prstGeom prst="rect">
            <a:avLst/>
          </a:prstGeom>
          <a:ln w="12700">
            <a:miter lim="400000"/>
          </a:ln>
        </p:spPr>
        <p:txBody>
          <a:bodyPr lIns="45719" rIns="45719">
            <a:spAutoFit/>
          </a:bodyPr>
          <a:lstStyle>
            <a:lvl1pPr defTabSz="457200">
              <a:defRPr sz="1800">
                <a:latin typeface="Times New Roman"/>
                <a:ea typeface="Times New Roman"/>
                <a:cs typeface="Times New Roman"/>
                <a:sym typeface="Times New Roman"/>
              </a:defRPr>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7"/>
    <p:sldLayoutId id="2147483650" r:id="rId8"/>
    <p:sldLayoutId id="2147483651" r:id="rId9"/>
    <p:sldLayoutId id="2147483652" r:id="rId10"/>
    <p:sldLayoutId id="2147483653" r:id="rId11"/>
    <p:sldLayoutId id="2147483654" r:id="rId12"/>
    <p:sldLayoutId id="2147483655" r:id="rId13"/>
    <p:sldLayoutId id="2147483656" r:id="rId14"/>
    <p:sldLayoutId id="2147483657" r:id="rId15"/>
    <p:sldLayoutId id="2147483658" r:id="rId16"/>
    <p:sldLayoutId id="2147483659" r:id="rId17"/>
    <p:sldLayoutId id="2147483660" r:id="rId18"/>
  </p:sldLayoutIdLst>
  <p:transition spd="med" advClick="1"/>
  <p:txStyles>
    <p:titleStyle>
      <a:lvl1pPr algn="ctr">
        <a:defRPr sz="4000">
          <a:solidFill>
            <a:srgbClr val="482400"/>
          </a:solidFill>
          <a:latin typeface="Verdana"/>
          <a:ea typeface="Verdana"/>
          <a:cs typeface="Verdana"/>
          <a:sym typeface="Verdana"/>
        </a:defRPr>
      </a:lvl1pPr>
      <a:lvl2pPr algn="ctr">
        <a:defRPr sz="4000">
          <a:solidFill>
            <a:srgbClr val="482400"/>
          </a:solidFill>
          <a:latin typeface="Verdana"/>
          <a:ea typeface="Verdana"/>
          <a:cs typeface="Verdana"/>
          <a:sym typeface="Verdana"/>
        </a:defRPr>
      </a:lvl2pPr>
      <a:lvl3pPr algn="ctr">
        <a:defRPr sz="4000">
          <a:solidFill>
            <a:srgbClr val="482400"/>
          </a:solidFill>
          <a:latin typeface="Verdana"/>
          <a:ea typeface="Verdana"/>
          <a:cs typeface="Verdana"/>
          <a:sym typeface="Verdana"/>
        </a:defRPr>
      </a:lvl3pPr>
      <a:lvl4pPr algn="ctr">
        <a:defRPr sz="4000">
          <a:solidFill>
            <a:srgbClr val="482400"/>
          </a:solidFill>
          <a:latin typeface="Verdana"/>
          <a:ea typeface="Verdana"/>
          <a:cs typeface="Verdana"/>
          <a:sym typeface="Verdana"/>
        </a:defRPr>
      </a:lvl4pPr>
      <a:lvl5pPr algn="ctr">
        <a:defRPr sz="4000">
          <a:solidFill>
            <a:srgbClr val="482400"/>
          </a:solidFill>
          <a:latin typeface="Verdana"/>
          <a:ea typeface="Verdana"/>
          <a:cs typeface="Verdana"/>
          <a:sym typeface="Verdana"/>
        </a:defRPr>
      </a:lvl5pPr>
      <a:lvl6pPr indent="457200" algn="ctr">
        <a:defRPr sz="4000">
          <a:solidFill>
            <a:srgbClr val="482400"/>
          </a:solidFill>
          <a:latin typeface="Verdana"/>
          <a:ea typeface="Verdana"/>
          <a:cs typeface="Verdana"/>
          <a:sym typeface="Verdana"/>
        </a:defRPr>
      </a:lvl6pPr>
      <a:lvl7pPr indent="914400" algn="ctr">
        <a:defRPr sz="4000">
          <a:solidFill>
            <a:srgbClr val="482400"/>
          </a:solidFill>
          <a:latin typeface="Verdana"/>
          <a:ea typeface="Verdana"/>
          <a:cs typeface="Verdana"/>
          <a:sym typeface="Verdana"/>
        </a:defRPr>
      </a:lvl7pPr>
      <a:lvl8pPr indent="1371600" algn="ctr">
        <a:defRPr sz="4000">
          <a:solidFill>
            <a:srgbClr val="482400"/>
          </a:solidFill>
          <a:latin typeface="Verdana"/>
          <a:ea typeface="Verdana"/>
          <a:cs typeface="Verdana"/>
          <a:sym typeface="Verdana"/>
        </a:defRPr>
      </a:lvl8pPr>
      <a:lvl9pPr indent="1828800" algn="ctr">
        <a:defRPr sz="4000">
          <a:solidFill>
            <a:srgbClr val="482400"/>
          </a:solidFill>
          <a:latin typeface="Verdana"/>
          <a:ea typeface="Verdana"/>
          <a:cs typeface="Verdana"/>
          <a:sym typeface="Verdana"/>
        </a:defRPr>
      </a:lvl9pPr>
    </p:titleStyle>
    <p:bodyStyle>
      <a:lvl1pPr marL="342900" indent="-342900">
        <a:spcBef>
          <a:spcPts val="700"/>
        </a:spcBef>
        <a:buSzPct val="100000"/>
        <a:buBlip>
          <a:blip r:embed="rId5"/>
        </a:buBlip>
        <a:defRPr sz="3000">
          <a:latin typeface="Verdana"/>
          <a:ea typeface="Verdana"/>
          <a:cs typeface="Verdana"/>
          <a:sym typeface="Verdana"/>
        </a:defRPr>
      </a:lvl1pPr>
      <a:lvl2pPr marL="786911" indent="-329711">
        <a:spcBef>
          <a:spcPts val="700"/>
        </a:spcBef>
        <a:buSzPct val="100000"/>
        <a:buBlip>
          <a:blip r:embed="rId6"/>
        </a:buBlip>
        <a:defRPr sz="3000">
          <a:latin typeface="Verdana"/>
          <a:ea typeface="Verdana"/>
          <a:cs typeface="Verdana"/>
          <a:sym typeface="Verdana"/>
        </a:defRPr>
      </a:lvl2pPr>
      <a:lvl3pPr marL="1200150" indent="-285750">
        <a:spcBef>
          <a:spcPts val="700"/>
        </a:spcBef>
        <a:buSzPct val="100000"/>
        <a:buChar char="•"/>
        <a:defRPr sz="3000">
          <a:latin typeface="Verdana"/>
          <a:ea typeface="Verdana"/>
          <a:cs typeface="Verdana"/>
          <a:sym typeface="Verdana"/>
        </a:defRPr>
      </a:lvl3pPr>
      <a:lvl4pPr marL="1683327" indent="-311727">
        <a:spcBef>
          <a:spcPts val="700"/>
        </a:spcBef>
        <a:buSzPct val="100000"/>
        <a:buChar char="⬧"/>
        <a:defRPr sz="3000">
          <a:latin typeface="Verdana"/>
          <a:ea typeface="Verdana"/>
          <a:cs typeface="Verdana"/>
          <a:sym typeface="Verdana"/>
        </a:defRPr>
      </a:lvl4pPr>
      <a:lvl5pPr marL="2171700" indent="-342900">
        <a:spcBef>
          <a:spcPts val="700"/>
        </a:spcBef>
        <a:buSzPct val="100000"/>
        <a:buChar char="⬧"/>
        <a:defRPr sz="3000">
          <a:latin typeface="Verdana"/>
          <a:ea typeface="Verdana"/>
          <a:cs typeface="Verdana"/>
          <a:sym typeface="Verdana"/>
        </a:defRPr>
      </a:lvl5pPr>
      <a:lvl6pPr marL="2628900" indent="-342900">
        <a:spcBef>
          <a:spcPts val="700"/>
        </a:spcBef>
        <a:buSzPct val="100000"/>
        <a:buChar char="•"/>
        <a:defRPr sz="3000">
          <a:latin typeface="Verdana"/>
          <a:ea typeface="Verdana"/>
          <a:cs typeface="Verdana"/>
          <a:sym typeface="Verdana"/>
        </a:defRPr>
      </a:lvl6pPr>
      <a:lvl7pPr marL="3086100" indent="-342900">
        <a:spcBef>
          <a:spcPts val="700"/>
        </a:spcBef>
        <a:buSzPct val="100000"/>
        <a:buChar char="•"/>
        <a:defRPr sz="3000">
          <a:latin typeface="Verdana"/>
          <a:ea typeface="Verdana"/>
          <a:cs typeface="Verdana"/>
          <a:sym typeface="Verdana"/>
        </a:defRPr>
      </a:lvl7pPr>
      <a:lvl8pPr marL="3543300" indent="-342900">
        <a:spcBef>
          <a:spcPts val="700"/>
        </a:spcBef>
        <a:buSzPct val="100000"/>
        <a:buChar char="•"/>
        <a:defRPr sz="3000">
          <a:latin typeface="Verdana"/>
          <a:ea typeface="Verdana"/>
          <a:cs typeface="Verdana"/>
          <a:sym typeface="Verdana"/>
        </a:defRPr>
      </a:lvl8pPr>
      <a:lvl9pPr marL="4000500" indent="-342900">
        <a:spcBef>
          <a:spcPts val="700"/>
        </a:spcBef>
        <a:buSzPct val="100000"/>
        <a:buChar char="•"/>
        <a:defRPr sz="3000">
          <a:latin typeface="Verdana"/>
          <a:ea typeface="Verdana"/>
          <a:cs typeface="Verdana"/>
          <a:sym typeface="Verdana"/>
        </a:defRPr>
      </a:lvl9pPr>
    </p:bodyStyle>
    <p:otherStyle>
      <a:lvl1pPr defTabSz="457200">
        <a:defRPr>
          <a:solidFill>
            <a:schemeClr val="tx1"/>
          </a:solidFill>
          <a:latin typeface="+mn-lt"/>
          <a:ea typeface="+mn-ea"/>
          <a:cs typeface="+mn-cs"/>
          <a:sym typeface="Times New Roman"/>
        </a:defRPr>
      </a:lvl1pPr>
      <a:lvl2pPr indent="457200" defTabSz="457200">
        <a:defRPr>
          <a:solidFill>
            <a:schemeClr val="tx1"/>
          </a:solidFill>
          <a:latin typeface="+mn-lt"/>
          <a:ea typeface="+mn-ea"/>
          <a:cs typeface="+mn-cs"/>
          <a:sym typeface="Times New Roman"/>
        </a:defRPr>
      </a:lvl2pPr>
      <a:lvl3pPr indent="914400" defTabSz="457200">
        <a:defRPr>
          <a:solidFill>
            <a:schemeClr val="tx1"/>
          </a:solidFill>
          <a:latin typeface="+mn-lt"/>
          <a:ea typeface="+mn-ea"/>
          <a:cs typeface="+mn-cs"/>
          <a:sym typeface="Times New Roman"/>
        </a:defRPr>
      </a:lvl3pPr>
      <a:lvl4pPr indent="1371600" defTabSz="457200">
        <a:defRPr>
          <a:solidFill>
            <a:schemeClr val="tx1"/>
          </a:solidFill>
          <a:latin typeface="+mn-lt"/>
          <a:ea typeface="+mn-ea"/>
          <a:cs typeface="+mn-cs"/>
          <a:sym typeface="Times New Roman"/>
        </a:defRPr>
      </a:lvl4pPr>
      <a:lvl5pPr indent="1828800" defTabSz="457200">
        <a:defRPr>
          <a:solidFill>
            <a:schemeClr val="tx1"/>
          </a:solidFill>
          <a:latin typeface="+mn-lt"/>
          <a:ea typeface="+mn-ea"/>
          <a:cs typeface="+mn-cs"/>
          <a:sym typeface="Times New Roman"/>
        </a:defRPr>
      </a:lvl5pPr>
      <a:lvl6pPr defTabSz="457200">
        <a:defRPr>
          <a:solidFill>
            <a:schemeClr val="tx1"/>
          </a:solidFill>
          <a:latin typeface="+mn-lt"/>
          <a:ea typeface="+mn-ea"/>
          <a:cs typeface="+mn-cs"/>
          <a:sym typeface="Times New Roman"/>
        </a:defRPr>
      </a:lvl6pPr>
      <a:lvl7pPr defTabSz="457200">
        <a:defRPr>
          <a:solidFill>
            <a:schemeClr val="tx1"/>
          </a:solidFill>
          <a:latin typeface="+mn-lt"/>
          <a:ea typeface="+mn-ea"/>
          <a:cs typeface="+mn-cs"/>
          <a:sym typeface="Times New Roman"/>
        </a:defRPr>
      </a:lvl7pPr>
      <a:lvl8pPr defTabSz="457200">
        <a:defRPr>
          <a:solidFill>
            <a:schemeClr val="tx1"/>
          </a:solidFill>
          <a:latin typeface="+mn-lt"/>
          <a:ea typeface="+mn-ea"/>
          <a:cs typeface="+mn-cs"/>
          <a:sym typeface="Times New Roman"/>
        </a:defRPr>
      </a:lvl8pPr>
      <a:lvl9pPr defTabSz="457200">
        <a:defRPr>
          <a:solidFill>
            <a:schemeClr val="tx1"/>
          </a:solidFill>
          <a:latin typeface="+mn-lt"/>
          <a:ea typeface="+mn-ea"/>
          <a:cs typeface="+mn-cs"/>
          <a:sym typeface="Times New Roman"/>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7.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100.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 Id="rId3" Type="http://schemas.openxmlformats.org/officeDocument/2006/relationships/image" Target="../media/image4.png"/></Relationships>

</file>

<file path=ppt/slides/_rels/slide101.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 Id="rId3" Type="http://schemas.openxmlformats.org/officeDocument/2006/relationships/image" Target="../media/image4.png"/></Relationships>

</file>

<file path=ppt/slides/_rels/slide10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10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10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10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106.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107.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 Id="rId3" Type="http://schemas.openxmlformats.org/officeDocument/2006/relationships/image" Target="../media/image4.png"/></Relationships>

</file>

<file path=ppt/slides/_rels/slide108.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109.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110.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 Id="rId3" Type="http://schemas.openxmlformats.org/officeDocument/2006/relationships/image" Target="../media/image4.png"/></Relationships>

</file>

<file path=ppt/slides/_rels/slide111.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 Id="rId3" Type="http://schemas.openxmlformats.org/officeDocument/2006/relationships/image" Target="../media/image4.png"/></Relationships>

</file>

<file path=ppt/slides/_rels/slide11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jpeg"/></Relationships>

</file>

<file path=ppt/slides/_rels/slide11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 Id="rId3" Type="http://schemas.openxmlformats.org/officeDocument/2006/relationships/image" Target="../media/image4.png"/></Relationships>

</file>

<file path=ppt/slides/_rels/slide11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11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116.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 Id="rId3" Type="http://schemas.openxmlformats.org/officeDocument/2006/relationships/image" Target="../media/image4.png"/></Relationships>

</file>

<file path=ppt/slides/_rels/slide117.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 Id="rId3" Type="http://schemas.openxmlformats.org/officeDocument/2006/relationships/image" Target="../media/image4.png"/></Relationships>

</file>

<file path=ppt/slides/_rels/slide118.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 Id="rId3" Type="http://schemas.openxmlformats.org/officeDocument/2006/relationships/image" Target="../media/image4.png"/></Relationships>

</file>

<file path=ppt/slides/_rels/slide119.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120.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121.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12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12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12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12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126.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127.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128.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 Id="rId3" Type="http://schemas.openxmlformats.org/officeDocument/2006/relationships/image" Target="../media/image4.png"/></Relationships>

</file>

<file path=ppt/slides/_rels/slide129.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 Id="rId3" Type="http://schemas.openxmlformats.org/officeDocument/2006/relationships/image" Target="../media/image4.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130.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 Id="rId3" Type="http://schemas.openxmlformats.org/officeDocument/2006/relationships/image" Target="../media/image4.png"/></Relationships>

</file>

<file path=ppt/slides/_rels/slide131.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13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 Id="rId3" Type="http://schemas.openxmlformats.org/officeDocument/2006/relationships/image" Target="../media/image4.png"/></Relationships>

</file>

<file path=ppt/slides/_rels/slide13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13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13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13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jpeg"/></Relationships>

</file>

<file path=ppt/slides/_rels/slide137.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 Id="rId3" Type="http://schemas.openxmlformats.org/officeDocument/2006/relationships/image" Target="../media/image4.png"/></Relationships>

</file>

<file path=ppt/slides/_rels/slide138.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139.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14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6.jpeg"/></Relationships>

</file>

<file path=ppt/slides/_rels/slide141.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 Id="rId3" Type="http://schemas.openxmlformats.org/officeDocument/2006/relationships/image" Target="../media/image4.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 Id="rId3" Type="http://schemas.openxmlformats.org/officeDocument/2006/relationships/image" Target="../media/image4.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 Id="rId3" Type="http://schemas.openxmlformats.org/officeDocument/2006/relationships/image" Target="../media/image4.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 Id="rId3" Type="http://schemas.openxmlformats.org/officeDocument/2006/relationships/image" Target="../media/image4.pn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 Id="rId3" Type="http://schemas.openxmlformats.org/officeDocument/2006/relationships/image" Target="../media/image4.png"/></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 Id="rId3" Type="http://schemas.openxmlformats.org/officeDocument/2006/relationships/image" Target="../media/image4.png"/></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 Id="rId3" Type="http://schemas.openxmlformats.org/officeDocument/2006/relationships/image" Target="../media/image4.png"/></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48.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 Id="rId3" Type="http://schemas.openxmlformats.org/officeDocument/2006/relationships/image" Target="../media/image4.png"/></Relationships>

</file>

<file path=ppt/slides/_rels/slide4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50.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 Id="rId3" Type="http://schemas.openxmlformats.org/officeDocument/2006/relationships/image" Target="../media/image4.png"/></Relationships>

</file>

<file path=ppt/slides/_rels/slide51.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 Id="rId3" Type="http://schemas.openxmlformats.org/officeDocument/2006/relationships/image" Target="../media/image4.png"/></Relationships>

</file>

<file path=ppt/slides/_rels/slide5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 Id="rId3" Type="http://schemas.openxmlformats.org/officeDocument/2006/relationships/image" Target="../media/image4.png"/></Relationships>

</file>

<file path=ppt/slides/_rels/slide5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5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 Id="rId3" Type="http://schemas.openxmlformats.org/officeDocument/2006/relationships/hyperlink" Target="http://www.thecaveonline.com/APEH/reformdocument.html#anchorzwingli" TargetMode="External"/></Relationships>

</file>

<file path=ppt/slides/_rels/slide5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56.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5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eg"/></Relationships>

</file>

<file path=ppt/slides/_rels/slide5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eg"/></Relationships>

</file>

<file path=ppt/slides/_rels/slide5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60.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61.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6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 Id="rId3" Type="http://schemas.openxmlformats.org/officeDocument/2006/relationships/image" Target="../media/image4.png"/></Relationships>

</file>

<file path=ppt/slides/_rels/slide6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 Id="rId3" Type="http://schemas.openxmlformats.org/officeDocument/2006/relationships/image" Target="../media/image4.png"/></Relationships>

</file>

<file path=ppt/slides/_rels/slide6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6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 Id="rId3" Type="http://schemas.openxmlformats.org/officeDocument/2006/relationships/image" Target="../media/image4.png"/></Relationships>

</file>

<file path=ppt/slides/_rels/slide66.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67.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 Id="rId3" Type="http://schemas.openxmlformats.org/officeDocument/2006/relationships/image" Target="../media/image4.png"/></Relationships>

</file>

<file path=ppt/slides/_rels/slide68.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 Id="rId3" Type="http://schemas.openxmlformats.org/officeDocument/2006/relationships/image" Target="../media/image4.png"/></Relationships>

</file>

<file path=ppt/slides/_rels/slide6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 Id="rId3" Type="http://schemas.openxmlformats.org/officeDocument/2006/relationships/image" Target="../media/image4.png"/></Relationships>

</file>

<file path=ppt/slides/_rels/slide70.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71.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7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7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7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 Id="rId3" Type="http://schemas.openxmlformats.org/officeDocument/2006/relationships/image" Target="../media/image4.png"/></Relationships>

</file>

<file path=ppt/slides/_rels/slide7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76.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77.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7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eg"/></Relationships>

</file>

<file path=ppt/slides/_rels/slide79.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 Id="rId3" Type="http://schemas.openxmlformats.org/officeDocument/2006/relationships/image" Target="../media/image4.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 Id="rId3" Type="http://schemas.openxmlformats.org/officeDocument/2006/relationships/image" Target="../media/image4.png"/></Relationships>

</file>

<file path=ppt/slides/_rels/slide80.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 Id="rId3" Type="http://schemas.openxmlformats.org/officeDocument/2006/relationships/image" Target="../media/image4.png"/></Relationships>

</file>

<file path=ppt/slides/_rels/slide81.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8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8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8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8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 Id="rId3" Type="http://schemas.openxmlformats.org/officeDocument/2006/relationships/image" Target="../media/image4.png"/></Relationships>

</file>

<file path=ppt/slides/_rels/slide86.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87.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88.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89.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90.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 Id="rId3" Type="http://schemas.openxmlformats.org/officeDocument/2006/relationships/image" Target="../media/image4.png"/></Relationships>

</file>

<file path=ppt/slides/_rels/slide91.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 Id="rId3" Type="http://schemas.openxmlformats.org/officeDocument/2006/relationships/image" Target="../media/image4.png"/></Relationships>

</file>

<file path=ppt/slides/_rels/slide9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 Id="rId3" Type="http://schemas.openxmlformats.org/officeDocument/2006/relationships/image" Target="../media/image4.png"/></Relationships>

</file>

<file path=ppt/slides/_rels/slide9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9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 Id="rId3" Type="http://schemas.openxmlformats.org/officeDocument/2006/relationships/image" Target="../media/image4.png"/></Relationships>

</file>

<file path=ppt/slides/_rels/slide9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 Id="rId3" Type="http://schemas.openxmlformats.org/officeDocument/2006/relationships/image" Target="../media/image4.png"/></Relationships>

</file>

<file path=ppt/slides/_rels/slide96.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97.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98.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9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8" name="Shape 118"/>
          <p:cNvSpPr/>
          <p:nvPr/>
        </p:nvSpPr>
        <p:spPr>
          <a:xfrm>
            <a:off x="838200" y="4191000"/>
            <a:ext cx="8001000" cy="1523055"/>
          </a:xfrm>
          <a:prstGeom prst="rect">
            <a:avLst/>
          </a:prstGeom>
          <a:ln w="12700">
            <a:miter lim="400000"/>
          </a:ln>
          <a:effectLst>
            <a:outerShdw sx="100000" sy="100000" kx="0" ky="0" algn="b" rotWithShape="0" blurRad="63500" dist="35921" dir="2700000">
              <a:srgbClr val="808080">
                <a:alpha val="74996"/>
              </a:srgbClr>
            </a:outerShdw>
          </a:effectLst>
          <a:extLst>
            <a:ext uri="{C572A759-6A51-4108-AA02-DFA0A04FC94B}">
              <ma14:wrappingTextBoxFlag xmlns:ma14="http://schemas.microsoft.com/office/mac/drawingml/2011/main" val="1"/>
            </a:ext>
          </a:extLst>
        </p:spPr>
        <p:txBody>
          <a:bodyPr lIns="0" tIns="0" rIns="0" bIns="0">
            <a:spAutoFit/>
          </a:bodyPr>
          <a:lstStyle/>
          <a:p>
            <a:pPr lvl="0" algn="ctr" defTabSz="457200">
              <a:defRPr sz="1800"/>
            </a:pPr>
            <a:r>
              <a:rPr sz="7000">
                <a:latin typeface="Times New Roman"/>
                <a:ea typeface="Times New Roman"/>
                <a:cs typeface="Times New Roman"/>
                <a:sym typeface="Times New Roman"/>
              </a:rPr>
              <a:t>Chapter 11</a:t>
            </a:r>
            <a:endParaRPr sz="7000">
              <a:latin typeface="Times New Roman"/>
              <a:ea typeface="Times New Roman"/>
              <a:cs typeface="Times New Roman"/>
              <a:sym typeface="Times New Roman"/>
            </a:endParaRPr>
          </a:p>
          <a:p>
            <a:pPr lvl="0" algn="ctr" defTabSz="457200">
              <a:defRPr sz="1800"/>
            </a:pPr>
            <a:r>
              <a:rPr sz="3000">
                <a:latin typeface="Times New Roman"/>
                <a:ea typeface="Times New Roman"/>
                <a:cs typeface="Times New Roman"/>
                <a:sym typeface="Times New Roman"/>
              </a:rPr>
              <a:t>The Age of Reformation</a:t>
            </a:r>
          </a:p>
        </p:txBody>
      </p:sp>
      <p:pic>
        <p:nvPicPr>
          <p:cNvPr id="119" name="title.png" descr="title"/>
          <p:cNvPicPr/>
          <p:nvPr/>
        </p:nvPicPr>
        <p:blipFill>
          <a:blip r:embed="rId2">
            <a:extLst/>
          </a:blip>
          <a:stretch>
            <a:fillRect/>
          </a:stretch>
        </p:blipFill>
        <p:spPr>
          <a:xfrm>
            <a:off x="1549400" y="762000"/>
            <a:ext cx="6680200" cy="3413125"/>
          </a:xfrm>
          <a:prstGeom prst="rect">
            <a:avLst/>
          </a:prstGeom>
          <a:ln w="12700">
            <a:miter lim="400000"/>
          </a:ln>
        </p:spPr>
      </p:pic>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8" name="Shape 148"/>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Criticism (cont)</a:t>
            </a:r>
          </a:p>
        </p:txBody>
      </p:sp>
      <p:sp>
        <p:nvSpPr>
          <p:cNvPr id="149" name="Shape 149"/>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a:buBlip>
                <a:blip r:embed="rId2"/>
              </a:buBlip>
              <a:defRPr sz="1800"/>
            </a:pPr>
            <a:r>
              <a:rPr sz="3000"/>
              <a:t>Shared common goal of religious simplicity &amp; imitiation of Jesus</a:t>
            </a:r>
            <a:endParaRPr sz="3000"/>
          </a:p>
          <a:p>
            <a:pPr lvl="1" marL="800100" indent="-342900">
              <a:buBlip>
                <a:blip r:embed="rId2"/>
              </a:buBlip>
              <a:defRPr sz="1800"/>
            </a:pPr>
            <a:r>
              <a:rPr sz="3000"/>
              <a:t>Albigensians, Waldensians, Beguines, Beghards - 13th century</a:t>
            </a:r>
            <a:endParaRPr sz="3000"/>
          </a:p>
          <a:p>
            <a:pPr lvl="1" marL="800100" indent="-342900">
              <a:buBlip>
                <a:blip r:embed="rId2"/>
              </a:buBlip>
              <a:defRPr sz="1800"/>
            </a:pPr>
            <a:r>
              <a:rPr sz="3000"/>
              <a:t>Lollards &amp; Hussites - 15th century</a:t>
            </a:r>
            <a:endParaRPr sz="3000"/>
          </a:p>
          <a:p>
            <a:pPr lvl="1" marL="800100" indent="-342900">
              <a:buBlip>
                <a:blip r:embed="rId2"/>
              </a:buBlip>
              <a:defRPr sz="1800"/>
            </a:pPr>
            <a:endParaRPr sz="3000"/>
          </a:p>
          <a:p>
            <a:pPr lvl="1" marL="800100" indent="-342900">
              <a:buBlip>
                <a:blip r:embed="rId2"/>
              </a:buBlip>
              <a:defRPr sz="1800"/>
            </a:pPr>
            <a:r>
              <a:rPr sz="3000"/>
              <a:t>inspired by ideals of apostolic poverty in religion</a:t>
            </a:r>
            <a:endParaRPr sz="3000"/>
          </a:p>
          <a:p>
            <a:pPr lvl="1" marL="800100" indent="-342900">
              <a:buBlip>
                <a:blip r:embed="rId2"/>
              </a:buBlip>
              <a:defRPr sz="1800"/>
            </a:pPr>
            <a:r>
              <a:rPr sz="3000"/>
              <a:t>sought more egalitarian church</a:t>
            </a:r>
          </a:p>
        </p:txBody>
      </p:sp>
    </p:spTree>
  </p:cSld>
  <p:clrMapOvr>
    <a:masterClrMapping/>
  </p:clrMapOvr>
  <p:transition spd="med" advClick="1"/>
</p:sld>
</file>

<file path=ppt/slides/slide10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6" name="Shape 446"/>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“Reformation Parliament” </a:t>
            </a:r>
          </a:p>
        </p:txBody>
      </p:sp>
      <p:sp>
        <p:nvSpPr>
          <p:cNvPr id="447" name="Shape 447"/>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marL="253745" indent="-253745" defTabSz="676655">
              <a:spcBef>
                <a:spcPts val="500"/>
              </a:spcBef>
              <a:buBlip>
                <a:blip r:embed="rId2"/>
              </a:buBlip>
              <a:defRPr sz="1800"/>
            </a:pPr>
            <a:r>
              <a:rPr sz="2220"/>
              <a:t>In 1529, Parliament convened for what would be a seven year session </a:t>
            </a:r>
            <a:endParaRPr sz="2220"/>
          </a:p>
          <a:p>
            <a:pPr lvl="1" marL="549783" indent="-211454" defTabSz="676655">
              <a:spcBef>
                <a:spcPts val="400"/>
              </a:spcBef>
              <a:buBlip>
                <a:blip r:embed="rId3"/>
              </a:buBlip>
              <a:defRPr sz="1800"/>
            </a:pPr>
            <a:r>
              <a:rPr sz="1924"/>
              <a:t>Flood of Legislation that eventually put the clergy under the authority of the king.</a:t>
            </a:r>
            <a:endParaRPr sz="1924"/>
          </a:p>
          <a:p>
            <a:pPr lvl="1" marL="549783" indent="-211454" defTabSz="676655">
              <a:spcBef>
                <a:spcPts val="400"/>
              </a:spcBef>
              <a:buBlip>
                <a:blip r:embed="rId3"/>
              </a:buBlip>
              <a:defRPr sz="1800"/>
            </a:pPr>
            <a:r>
              <a:rPr sz="1924"/>
              <a:t>Established precedent that monarchy must work through Parliament for fundamental changes made in religion</a:t>
            </a:r>
            <a:endParaRPr sz="1924"/>
          </a:p>
          <a:p>
            <a:pPr lvl="1" marL="549783" indent="-211454" defTabSz="676655">
              <a:spcBef>
                <a:spcPts val="400"/>
              </a:spcBef>
              <a:buBlip>
                <a:blip r:embed="rId3"/>
              </a:buBlip>
              <a:defRPr sz="1800"/>
            </a:pPr>
            <a:r>
              <a:rPr sz="1924"/>
              <a:t>In January 1531, Convocation (leg. assembly representing English clergy) recognized the king as head of the church in England.</a:t>
            </a:r>
            <a:endParaRPr sz="1924"/>
          </a:p>
          <a:p>
            <a:pPr lvl="1" marL="549783" indent="-211454" defTabSz="676655">
              <a:spcBef>
                <a:spcPts val="400"/>
              </a:spcBef>
              <a:buBlip>
                <a:blip r:embed="rId3"/>
              </a:buBlip>
              <a:defRPr sz="1800"/>
            </a:pPr>
            <a:r>
              <a:rPr sz="1924"/>
              <a:t>1532, Parliament published official grievances against the church</a:t>
            </a:r>
            <a:endParaRPr sz="1924"/>
          </a:p>
          <a:p>
            <a:pPr lvl="1" marL="549783" indent="-211454" defTabSz="676655">
              <a:spcBef>
                <a:spcPts val="400"/>
              </a:spcBef>
              <a:buBlip>
                <a:blip r:embed="rId3"/>
              </a:buBlip>
              <a:defRPr sz="1800"/>
            </a:pPr>
            <a:r>
              <a:rPr sz="1924"/>
              <a:t>Also passed Submission of the Clergy - canon law under royal control</a:t>
            </a:r>
          </a:p>
        </p:txBody>
      </p:sp>
    </p:spTree>
  </p:cSld>
  <p:clrMapOvr>
    <a:masterClrMapping/>
  </p:clrMapOvr>
  <p:transition spd="med" advClick="1"/>
</p:sld>
</file>

<file path=ppt/slides/slide10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9" name="Shape 449"/>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“Reformation Parliament” (cont.) </a:t>
            </a:r>
          </a:p>
        </p:txBody>
      </p:sp>
      <p:sp>
        <p:nvSpPr>
          <p:cNvPr id="450" name="Shape 450"/>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marL="294894" indent="-294894" defTabSz="786384">
              <a:spcBef>
                <a:spcPts val="600"/>
              </a:spcBef>
              <a:buBlip>
                <a:blip r:embed="rId2"/>
              </a:buBlip>
              <a:defRPr sz="1800"/>
            </a:pPr>
            <a:r>
              <a:rPr sz="2580"/>
              <a:t>Henry VIII wed pregnant Anne Boleyn (Cranmer officiated)</a:t>
            </a:r>
            <a:endParaRPr sz="2580"/>
          </a:p>
          <a:p>
            <a:pPr lvl="1" marL="638937" indent="-245745" defTabSz="786384">
              <a:spcBef>
                <a:spcPts val="500"/>
              </a:spcBef>
              <a:buBlip>
                <a:blip r:embed="rId3"/>
              </a:buBlip>
              <a:defRPr sz="1800"/>
            </a:pPr>
            <a:r>
              <a:rPr sz="2236"/>
              <a:t>1533 - King - highest court of appeals</a:t>
            </a:r>
            <a:endParaRPr sz="2236"/>
          </a:p>
          <a:p>
            <a:pPr lvl="1" marL="638937" indent="-245745" defTabSz="786384">
              <a:spcBef>
                <a:spcPts val="500"/>
              </a:spcBef>
              <a:buBlip>
                <a:blip r:embed="rId3"/>
              </a:buBlip>
              <a:defRPr sz="1800"/>
            </a:pPr>
            <a:r>
              <a:rPr sz="2236"/>
              <a:t>1533 - Cranmer made archbishop of Canterbury &amp; annulled marriage to Catherine</a:t>
            </a:r>
            <a:endParaRPr sz="2236"/>
          </a:p>
          <a:p>
            <a:pPr lvl="1" marL="638937" indent="-245745" defTabSz="786384">
              <a:spcBef>
                <a:spcPts val="500"/>
              </a:spcBef>
              <a:buBlip>
                <a:blip r:embed="rId3"/>
              </a:buBlip>
              <a:defRPr sz="1800"/>
            </a:pPr>
            <a:r>
              <a:rPr sz="2236"/>
              <a:t>1534 - Parliament ended all payments to Rome and gave Henry sole jurisdiction over ecclesiastical appointments</a:t>
            </a:r>
            <a:endParaRPr sz="2236"/>
          </a:p>
          <a:p>
            <a:pPr lvl="1" marL="638937" indent="-245745" defTabSz="786384">
              <a:spcBef>
                <a:spcPts val="500"/>
              </a:spcBef>
              <a:buBlip>
                <a:blip r:embed="rId3"/>
              </a:buBlip>
              <a:defRPr sz="1800"/>
            </a:pPr>
            <a:r>
              <a:rPr sz="2236"/>
              <a:t>1534 - Act of Succession - legitimized Boelyn’s children</a:t>
            </a:r>
            <a:endParaRPr sz="2236"/>
          </a:p>
          <a:p>
            <a:pPr lvl="1" marL="638937" indent="-245745" defTabSz="786384">
              <a:spcBef>
                <a:spcPts val="500"/>
              </a:spcBef>
              <a:buBlip>
                <a:blip r:embed="rId3"/>
              </a:buBlip>
              <a:defRPr sz="1800"/>
            </a:pPr>
            <a:r>
              <a:rPr sz="2236"/>
              <a:t>1534 - </a:t>
            </a:r>
            <a:r>
              <a:rPr sz="2236"/>
              <a:t>Act of Supremacy declared Henry “the only supreme head of the Church of England.”</a:t>
            </a:r>
          </a:p>
        </p:txBody>
      </p:sp>
    </p:spTree>
  </p:cSld>
  <p:clrMapOvr>
    <a:masterClrMapping/>
  </p:clrMapOvr>
  <p:transition spd="med" advClick="1"/>
</p:sld>
</file>

<file path=ppt/slides/slide10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2" name="Shape 452"/>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“Reformation Parliament” (cont.) </a:t>
            </a:r>
          </a:p>
        </p:txBody>
      </p:sp>
      <p:sp>
        <p:nvSpPr>
          <p:cNvPr id="453" name="Shape 453"/>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marL="332613" indent="-332613" defTabSz="886968">
              <a:spcBef>
                <a:spcPts val="600"/>
              </a:spcBef>
              <a:buBlip>
                <a:blip r:embed="rId2"/>
              </a:buBlip>
              <a:defRPr sz="1800"/>
            </a:pPr>
            <a:r>
              <a:rPr sz="2910"/>
              <a:t>Thomas More &amp; John Fisher refused to recognize either Supremacy or Succession</a:t>
            </a:r>
            <a:endParaRPr sz="2910"/>
          </a:p>
          <a:p>
            <a:pPr lvl="0" marL="332613" indent="-332613" defTabSz="886968">
              <a:spcBef>
                <a:spcPts val="600"/>
              </a:spcBef>
              <a:buBlip>
                <a:blip r:embed="rId2"/>
              </a:buBlip>
              <a:defRPr sz="1800"/>
            </a:pPr>
            <a:r>
              <a:rPr sz="2910"/>
              <a:t>Both executed &amp; in 1536 &amp; 1538, all monasteries &amp; nunneries dissolved</a:t>
            </a:r>
            <a:endParaRPr sz="2910"/>
          </a:p>
          <a:p>
            <a:pPr lvl="0" marL="332613" indent="-332613" defTabSz="886968">
              <a:spcBef>
                <a:spcPts val="600"/>
              </a:spcBef>
              <a:buBlip>
                <a:blip r:embed="rId2"/>
              </a:buBlip>
              <a:defRPr sz="1800"/>
            </a:pPr>
            <a:r>
              <a:rPr sz="2910"/>
              <a:t>Despite these changes, Henry did not make many concessions to Protestant sensibilities, retaining most of the ritual and doctrinal trappings of Catholicism.</a:t>
            </a:r>
          </a:p>
        </p:txBody>
      </p:sp>
    </p:spTree>
  </p:cSld>
  <p:clrMapOvr>
    <a:masterClrMapping/>
  </p:clrMapOvr>
  <p:transition spd="med" advClick="1"/>
</p:sld>
</file>

<file path=ppt/slides/slide10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5" name="Shape 455"/>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Wives of Henry VIII</a:t>
            </a:r>
          </a:p>
        </p:txBody>
      </p:sp>
      <p:sp>
        <p:nvSpPr>
          <p:cNvPr id="456" name="Shape 456"/>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a:buBlip>
                <a:blip r:embed="rId2"/>
              </a:buBlip>
              <a:defRPr sz="1800"/>
            </a:pPr>
            <a:r>
              <a:rPr sz="3000"/>
              <a:t>Henry’s domestic life lacked the consistency of his political life.</a:t>
            </a:r>
            <a:endParaRPr sz="3000"/>
          </a:p>
          <a:p>
            <a:pPr lvl="0">
              <a:buBlip>
                <a:blip r:embed="rId2"/>
              </a:buBlip>
              <a:defRPr sz="1800"/>
            </a:pPr>
            <a:r>
              <a:rPr sz="3000"/>
              <a:t>In 1536, Ann Boleyn was executed for alleged treason and adultery.</a:t>
            </a:r>
            <a:endParaRPr sz="3000"/>
          </a:p>
          <a:p>
            <a:pPr lvl="0">
              <a:buBlip>
                <a:blip r:embed="rId2"/>
              </a:buBlip>
              <a:defRPr sz="1800"/>
            </a:pPr>
            <a:r>
              <a:rPr sz="3000"/>
              <a:t>Elizabeth (like half-sister Mary) declared illegitimate</a:t>
            </a:r>
            <a:endParaRPr sz="3000"/>
          </a:p>
          <a:p>
            <a:pPr lvl="0">
              <a:buBlip>
                <a:blip r:embed="rId2"/>
              </a:buBlip>
              <a:defRPr sz="1800"/>
            </a:pPr>
            <a:r>
              <a:rPr sz="3000"/>
              <a:t>Henry married four more times</a:t>
            </a:r>
          </a:p>
        </p:txBody>
      </p:sp>
    </p:spTree>
  </p:cSld>
  <p:clrMapOvr>
    <a:masterClrMapping/>
  </p:clrMapOvr>
  <p:transition spd="med" advClick="1"/>
</p:sld>
</file>

<file path=ppt/slides/slide10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8" name="Shape 458"/>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Wives of Henry VIII</a:t>
            </a:r>
          </a:p>
        </p:txBody>
      </p:sp>
      <p:sp>
        <p:nvSpPr>
          <p:cNvPr id="459" name="Shape 459"/>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a:buBlip>
                <a:blip r:embed="rId2"/>
              </a:buBlip>
              <a:defRPr sz="1800"/>
            </a:pPr>
            <a:r>
              <a:rPr sz="3000"/>
              <a:t>Jane Seymour died in childbirth</a:t>
            </a:r>
            <a:endParaRPr sz="3000"/>
          </a:p>
          <a:p>
            <a:pPr lvl="0">
              <a:buBlip>
                <a:blip r:embed="rId2"/>
              </a:buBlip>
              <a:defRPr sz="1800"/>
            </a:pPr>
            <a:r>
              <a:rPr sz="3000"/>
              <a:t>Anne of Cleves - Cromwell had advised as an alliance w/ Protestant princes of Germany; failed, marriage annulled &amp; Cromwell executed</a:t>
            </a:r>
            <a:endParaRPr sz="3000"/>
          </a:p>
          <a:p>
            <a:pPr lvl="0">
              <a:buBlip>
                <a:blip r:embed="rId2"/>
              </a:buBlip>
              <a:defRPr sz="1800"/>
            </a:pPr>
            <a:r>
              <a:rPr sz="3000"/>
              <a:t>His last wife, Catherine Parr, patron of humanists &amp; reformers</a:t>
            </a:r>
            <a:endParaRPr sz="3000"/>
          </a:p>
          <a:p>
            <a:pPr lvl="1" marL="800100" indent="-342900">
              <a:buBlip>
                <a:blip r:embed="rId2"/>
              </a:buBlip>
              <a:defRPr sz="1800"/>
            </a:pPr>
            <a:r>
              <a:rPr sz="3000"/>
              <a:t>survived Henry to marry a fourth time.</a:t>
            </a:r>
          </a:p>
        </p:txBody>
      </p:sp>
    </p:spTree>
  </p:cSld>
  <p:clrMapOvr>
    <a:masterClrMapping/>
  </p:clrMapOvr>
  <p:transition spd="med" advClick="1"/>
</p:sld>
</file>

<file path=ppt/slides/slide10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1" name="Shape 461"/>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The King’s Religious Conservatism</a:t>
            </a:r>
          </a:p>
        </p:txBody>
      </p:sp>
      <p:sp>
        <p:nvSpPr>
          <p:cNvPr id="462" name="Shape 462"/>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a:buBlip>
                <a:blip r:embed="rId2"/>
              </a:buBlip>
              <a:defRPr sz="1800"/>
            </a:pPr>
            <a:r>
              <a:rPr sz="3000"/>
              <a:t>Henry’s boldness in politics and domestic affairs did not extend to religion.</a:t>
            </a:r>
            <a:endParaRPr sz="3000"/>
          </a:p>
          <a:p>
            <a:pPr lvl="0">
              <a:buBlip>
                <a:blip r:embed="rId2"/>
              </a:buBlip>
              <a:defRPr sz="1800"/>
            </a:pPr>
            <a:r>
              <a:rPr sz="3000"/>
              <a:t>He made mild concessions to Protestant tenets in Ten Articles of 1536, but otherwise Catholic doctrine was maintained.</a:t>
            </a:r>
          </a:p>
        </p:txBody>
      </p:sp>
    </p:spTree>
  </p:cSld>
  <p:clrMapOvr>
    <a:masterClrMapping/>
  </p:clrMapOvr>
  <p:transition spd="med" advClick="1"/>
</p:sld>
</file>

<file path=ppt/slides/slide10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4" name="Shape 464"/>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The King’s Religious Conservatism</a:t>
            </a:r>
          </a:p>
        </p:txBody>
      </p:sp>
      <p:sp>
        <p:nvSpPr>
          <p:cNvPr id="465" name="Shape 465"/>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a:buBlip>
                <a:blip r:embed="rId2"/>
              </a:buBlip>
              <a:defRPr sz="1800"/>
            </a:pPr>
            <a:r>
              <a:rPr sz="3000"/>
              <a:t>Six Articles of 1539 - angry response to growing popularity of Protestantism</a:t>
            </a:r>
            <a:endParaRPr sz="3000"/>
          </a:p>
          <a:p>
            <a:pPr lvl="0">
              <a:buBlip>
                <a:blip r:embed="rId2"/>
              </a:buBlip>
              <a:defRPr sz="1800"/>
            </a:pPr>
            <a:r>
              <a:rPr sz="3000"/>
              <a:t>referred to as whip with six stings - reaffirmed transubstantiation, continued oral confession, etc.</a:t>
            </a:r>
            <a:endParaRPr sz="3000"/>
          </a:p>
          <a:p>
            <a:pPr lvl="0">
              <a:buBlip>
                <a:blip r:embed="rId2"/>
              </a:buBlip>
              <a:defRPr sz="1800"/>
            </a:pPr>
            <a:r>
              <a:rPr sz="3000"/>
              <a:t>England had to await Henry’s death before it could become a genuinely Protestant country</a:t>
            </a:r>
          </a:p>
        </p:txBody>
      </p:sp>
    </p:spTree>
  </p:cSld>
  <p:clrMapOvr>
    <a:masterClrMapping/>
  </p:clrMapOvr>
  <p:transition spd="med" advClick="1"/>
</p:sld>
</file>

<file path=ppt/slides/slide10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7" name="Shape 467"/>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Edward VI</a:t>
            </a:r>
          </a:p>
        </p:txBody>
      </p:sp>
      <p:sp>
        <p:nvSpPr>
          <p:cNvPr id="468" name="Shape 468"/>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marL="322325" indent="-322325" defTabSz="859536">
              <a:spcBef>
                <a:spcPts val="600"/>
              </a:spcBef>
              <a:buBlip>
                <a:blip r:embed="rId2"/>
              </a:buBlip>
              <a:defRPr sz="1800"/>
            </a:pPr>
            <a:r>
              <a:rPr sz="2820"/>
              <a:t>When Henry died, his 10-year-old son, Edward VI, took over the throne.</a:t>
            </a:r>
            <a:endParaRPr sz="2820"/>
          </a:p>
          <a:p>
            <a:pPr lvl="1" marL="698373" indent="-268604" defTabSz="859536">
              <a:spcBef>
                <a:spcPts val="500"/>
              </a:spcBef>
              <a:buBlip>
                <a:blip r:embed="rId3"/>
              </a:buBlip>
              <a:defRPr sz="1800"/>
            </a:pPr>
            <a:r>
              <a:rPr sz="2444"/>
              <a:t>Ruled under several regencies - Edward Seymour, earl of Warwick, </a:t>
            </a:r>
            <a:endParaRPr sz="2444"/>
          </a:p>
          <a:p>
            <a:pPr lvl="1" marL="698373" indent="-268604" defTabSz="859536">
              <a:spcBef>
                <a:spcPts val="500"/>
              </a:spcBef>
              <a:buBlip>
                <a:blip r:embed="rId3"/>
              </a:buBlip>
              <a:defRPr sz="1800"/>
            </a:pPr>
            <a:r>
              <a:rPr sz="2444"/>
              <a:t>Enacted a series of reforms, bringing the Church of England more in line with Protestant England.</a:t>
            </a:r>
            <a:endParaRPr sz="2444"/>
          </a:p>
          <a:p>
            <a:pPr lvl="2" marL="1138885" indent="-279349" defTabSz="859536">
              <a:spcBef>
                <a:spcPts val="600"/>
              </a:spcBef>
              <a:buBlip>
                <a:blip r:embed="rId2"/>
              </a:buBlip>
              <a:defRPr sz="1800"/>
            </a:pPr>
            <a:r>
              <a:rPr sz="2444"/>
              <a:t>Act of Uniformity - imposed Cranmer’s Book of Common Prayer</a:t>
            </a:r>
            <a:endParaRPr sz="2444"/>
          </a:p>
          <a:p>
            <a:pPr lvl="2" marL="1138885" indent="-279349" defTabSz="859536">
              <a:spcBef>
                <a:spcPts val="600"/>
              </a:spcBef>
              <a:buBlip>
                <a:blip r:embed="rId2"/>
              </a:buBlip>
              <a:defRPr sz="1800"/>
            </a:pPr>
            <a:r>
              <a:rPr sz="2444"/>
              <a:t>2nd Act of Uniformity established moderate Protestant doctrine</a:t>
            </a:r>
          </a:p>
        </p:txBody>
      </p:sp>
    </p:spTree>
  </p:cSld>
  <p:clrMapOvr>
    <a:masterClrMapping/>
  </p:clrMapOvr>
  <p:transition spd="med" advClick="1"/>
</p:sld>
</file>

<file path=ppt/slides/slide10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0" name="Shape 470"/>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Edward VI</a:t>
            </a:r>
          </a:p>
        </p:txBody>
      </p:sp>
      <p:sp>
        <p:nvSpPr>
          <p:cNvPr id="471" name="Shape 471"/>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a:buBlip>
                <a:blip r:embed="rId2"/>
              </a:buBlip>
              <a:defRPr sz="1800"/>
            </a:pPr>
            <a:r>
              <a:rPr sz="3000"/>
              <a:t>Established justification by faith, supremacy of Holy Scripture &amp; established recognition of only 2 sacraments</a:t>
            </a:r>
            <a:endParaRPr sz="2600"/>
          </a:p>
          <a:p>
            <a:pPr lvl="0">
              <a:buBlip>
                <a:blip r:embed="rId2"/>
              </a:buBlip>
              <a:defRPr sz="1800"/>
            </a:pPr>
            <a:r>
              <a:rPr sz="3000"/>
              <a:t>In 1553, Edward died, leaving his Catholic half-sister, Mary, as queen. She quickly reversed the reforms.</a:t>
            </a:r>
          </a:p>
        </p:txBody>
      </p:sp>
    </p:spTree>
  </p:cSld>
  <p:clrMapOvr>
    <a:masterClrMapping/>
  </p:clrMapOvr>
  <p:transition spd="med" advClick="1"/>
</p:sld>
</file>

<file path=ppt/slides/slide10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3" name="Shape 473"/>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The Counter-Reformation</a:t>
            </a:r>
          </a:p>
        </p:txBody>
      </p:sp>
      <p:sp>
        <p:nvSpPr>
          <p:cNvPr id="474" name="Shape 474"/>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a:buBlip>
                <a:blip r:embed="rId2"/>
              </a:buBlip>
              <a:defRPr sz="1800"/>
            </a:pPr>
            <a:r>
              <a:rPr sz="3000"/>
              <a:t>Even before the Reformation, Catholics had begun to make efforts at reforms, but they were squashed by popes who remembered Councils of Constance &amp; Basel</a:t>
            </a:r>
            <a:endParaRPr sz="3000"/>
          </a:p>
          <a:p>
            <a:pPr lvl="0">
              <a:buBlip>
                <a:blip r:embed="rId2"/>
              </a:buBlip>
              <a:defRPr sz="1800"/>
            </a:pPr>
            <a:r>
              <a:rPr sz="3000"/>
              <a:t>Once the Reformation set in, new religious orders had begun to form.</a:t>
            </a:r>
          </a:p>
        </p:txBody>
      </p:sp>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1" name="Shape 151"/>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Modern Devotion</a:t>
            </a:r>
          </a:p>
        </p:txBody>
      </p:sp>
      <p:sp>
        <p:nvSpPr>
          <p:cNvPr id="152" name="Shape 152"/>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marL="312039" indent="-312039" defTabSz="832104">
              <a:spcBef>
                <a:spcPts val="600"/>
              </a:spcBef>
              <a:buBlip>
                <a:blip r:embed="rId2"/>
              </a:buBlip>
              <a:defRPr sz="1800"/>
            </a:pPr>
            <a:r>
              <a:rPr sz="2730"/>
              <a:t>Modern Devotion refers to Brothers of the Common Life </a:t>
            </a:r>
            <a:endParaRPr sz="2730"/>
          </a:p>
          <a:p>
            <a:pPr lvl="1" marL="728091" indent="-312039" defTabSz="832104">
              <a:spcBef>
                <a:spcPts val="600"/>
              </a:spcBef>
              <a:buBlip>
                <a:blip r:embed="rId2"/>
              </a:buBlip>
              <a:defRPr sz="1800"/>
            </a:pPr>
            <a:r>
              <a:rPr sz="2730"/>
              <a:t>kind of boarding school for reform-minded laity</a:t>
            </a:r>
            <a:endParaRPr sz="2730"/>
          </a:p>
          <a:p>
            <a:pPr lvl="1" marL="728091" indent="-312039" defTabSz="832104">
              <a:spcBef>
                <a:spcPts val="600"/>
              </a:spcBef>
              <a:buBlip>
                <a:blip r:embed="rId2"/>
              </a:buBlip>
              <a:defRPr sz="1800"/>
            </a:pPr>
            <a:r>
              <a:rPr sz="2730"/>
              <a:t>lay religious life of prayer &amp; study</a:t>
            </a:r>
            <a:endParaRPr sz="2730"/>
          </a:p>
          <a:p>
            <a:pPr lvl="1" marL="728091" indent="-312039" defTabSz="832104">
              <a:spcBef>
                <a:spcPts val="600"/>
              </a:spcBef>
              <a:buBlip>
                <a:blip r:embed="rId2"/>
              </a:buBlip>
              <a:defRPr sz="1800"/>
            </a:pPr>
            <a:r>
              <a:rPr sz="2730"/>
              <a:t>Centered at Zwolle &amp; Deventer (Netherlands)</a:t>
            </a:r>
            <a:endParaRPr sz="2730"/>
          </a:p>
          <a:p>
            <a:pPr lvl="1" marL="728091" indent="-312039" defTabSz="832104">
              <a:spcBef>
                <a:spcPts val="600"/>
              </a:spcBef>
              <a:buBlip>
                <a:blip r:embed="rId2"/>
              </a:buBlip>
              <a:defRPr sz="1800"/>
            </a:pPr>
            <a:r>
              <a:rPr sz="2730"/>
              <a:t>brother &amp; less numerous sister houses spread through N. Europe &amp; influenced parts of S. Europe</a:t>
            </a:r>
          </a:p>
        </p:txBody>
      </p:sp>
    </p:spTree>
  </p:cSld>
  <p:clrMapOvr>
    <a:masterClrMapping/>
  </p:clrMapOvr>
  <p:transition spd="med" advClick="1"/>
</p:sld>
</file>

<file path=ppt/slides/slide1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6" name="Shape 476"/>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The Counter-Reformation</a:t>
            </a:r>
          </a:p>
        </p:txBody>
      </p:sp>
      <p:sp>
        <p:nvSpPr>
          <p:cNvPr id="477" name="Shape 477"/>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marL="270890" indent="-270890" defTabSz="722376">
              <a:spcBef>
                <a:spcPts val="500"/>
              </a:spcBef>
              <a:buBlip>
                <a:blip r:embed="rId2"/>
              </a:buBlip>
              <a:defRPr sz="1800"/>
            </a:pPr>
            <a:r>
              <a:rPr sz="2370"/>
              <a:t>New religious orders </a:t>
            </a:r>
            <a:endParaRPr sz="2370"/>
          </a:p>
          <a:p>
            <a:pPr lvl="1" marL="586930" indent="-225742" defTabSz="722376">
              <a:spcBef>
                <a:spcPts val="400"/>
              </a:spcBef>
              <a:buBlip>
                <a:blip r:embed="rId3"/>
              </a:buBlip>
              <a:defRPr sz="1800"/>
            </a:pPr>
            <a:r>
              <a:rPr sz="2054"/>
              <a:t>1524, Theatines, to groom church leaders &amp; hierarchy</a:t>
            </a:r>
            <a:endParaRPr sz="2054"/>
          </a:p>
          <a:p>
            <a:pPr lvl="2" marL="948118" indent="-225742" defTabSz="722376">
              <a:spcBef>
                <a:spcPts val="400"/>
              </a:spcBef>
              <a:buBlip>
                <a:blip r:embed="rId3"/>
              </a:buBlip>
              <a:defRPr sz="1800"/>
            </a:pPr>
            <a:r>
              <a:rPr sz="2054"/>
              <a:t>Bishop Gian Pietro Carafa - would become Pope Paul IV</a:t>
            </a:r>
            <a:endParaRPr sz="2054"/>
          </a:p>
          <a:p>
            <a:pPr lvl="1" marL="586930" indent="-225742" defTabSz="722376">
              <a:spcBef>
                <a:spcPts val="400"/>
              </a:spcBef>
              <a:buBlip>
                <a:blip r:embed="rId3"/>
              </a:buBlip>
              <a:defRPr sz="1800"/>
            </a:pPr>
            <a:r>
              <a:rPr sz="2054"/>
              <a:t>1528, the monastic Capuchins - mission to return to ideals of Saint Francis; popular among ordinary people</a:t>
            </a:r>
            <a:endParaRPr sz="2054"/>
          </a:p>
          <a:p>
            <a:pPr lvl="1" marL="586930" indent="-225742" defTabSz="722376">
              <a:spcBef>
                <a:spcPts val="400"/>
              </a:spcBef>
              <a:buBlip>
                <a:blip r:embed="rId3"/>
              </a:buBlip>
              <a:defRPr sz="1800"/>
            </a:pPr>
            <a:r>
              <a:rPr sz="2054"/>
              <a:t>Somaschi - active mid 1520s</a:t>
            </a:r>
            <a:endParaRPr sz="2054"/>
          </a:p>
          <a:p>
            <a:pPr lvl="1" marL="586930" indent="-225742" defTabSz="722376">
              <a:spcBef>
                <a:spcPts val="400"/>
              </a:spcBef>
              <a:buBlip>
                <a:blip r:embed="rId3"/>
              </a:buBlip>
              <a:defRPr sz="1800"/>
            </a:pPr>
            <a:r>
              <a:rPr sz="2054"/>
              <a:t>Barnabites - 1530 - to repair war-torn Italy</a:t>
            </a:r>
            <a:endParaRPr sz="2054"/>
          </a:p>
          <a:p>
            <a:pPr lvl="1" marL="586930" indent="-225742" defTabSz="722376">
              <a:spcBef>
                <a:spcPts val="400"/>
              </a:spcBef>
              <a:buBlip>
                <a:blip r:embed="rId3"/>
              </a:buBlip>
              <a:defRPr sz="1800"/>
            </a:pPr>
            <a:r>
              <a:rPr sz="2054"/>
              <a:t>Oratorians </a:t>
            </a:r>
            <a:endParaRPr sz="2054"/>
          </a:p>
          <a:p>
            <a:pPr lvl="2" marL="948118" indent="-225742" defTabSz="722376">
              <a:spcBef>
                <a:spcPts val="400"/>
              </a:spcBef>
              <a:buBlip>
                <a:blip r:embed="rId3"/>
              </a:buBlip>
              <a:defRPr sz="1800"/>
            </a:pPr>
            <a:r>
              <a:rPr sz="2054"/>
              <a:t>elite group of clerics devoted to promotion of religious literature &amp; church music - da Palestrina</a:t>
            </a:r>
          </a:p>
        </p:txBody>
      </p:sp>
    </p:spTree>
  </p:cSld>
  <p:clrMapOvr>
    <a:masterClrMapping/>
  </p:clrMapOvr>
  <p:transition spd="med" advClick="1"/>
</p:sld>
</file>

<file path=ppt/slides/slide1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9" name="Shape 479"/>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The Counter-Reformation</a:t>
            </a:r>
          </a:p>
        </p:txBody>
      </p:sp>
      <p:sp>
        <p:nvSpPr>
          <p:cNvPr id="480" name="Shape 480"/>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a:buBlip>
                <a:blip r:embed="rId2"/>
              </a:buBlip>
              <a:defRPr sz="1800"/>
            </a:pPr>
            <a:r>
              <a:rPr sz="3000"/>
              <a:t>New religious orders for women</a:t>
            </a:r>
            <a:endParaRPr sz="3000"/>
          </a:p>
          <a:p>
            <a:pPr lvl="1" marL="742950" indent="-285750">
              <a:spcBef>
                <a:spcPts val="600"/>
              </a:spcBef>
              <a:buBlip>
                <a:blip r:embed="rId3"/>
              </a:buBlip>
              <a:defRPr sz="1800"/>
            </a:pPr>
            <a:r>
              <a:rPr sz="2600"/>
              <a:t>Ursulines</a:t>
            </a:r>
            <a:endParaRPr sz="2600"/>
          </a:p>
          <a:p>
            <a:pPr lvl="2">
              <a:spcBef>
                <a:spcPts val="600"/>
              </a:spcBef>
              <a:buBlip>
                <a:blip r:embed="rId3"/>
              </a:buBlip>
              <a:defRPr sz="1800"/>
            </a:pPr>
            <a:r>
              <a:rPr sz="2600"/>
              <a:t>1535 - established convents in Italy &amp; France for religious ed for girls from all social classes</a:t>
            </a:r>
            <a:endParaRPr sz="2600"/>
          </a:p>
          <a:p>
            <a:pPr lvl="0">
              <a:buBlip>
                <a:blip r:embed="rId2"/>
              </a:buBlip>
              <a:defRPr sz="1800"/>
            </a:pPr>
            <a:r>
              <a:rPr sz="3000"/>
              <a:t>Mystical piety of medieval monasticism revived</a:t>
            </a:r>
            <a:endParaRPr sz="3000"/>
          </a:p>
          <a:p>
            <a:pPr lvl="1" marL="800100" indent="-342900">
              <a:buBlip>
                <a:blip r:embed="rId2"/>
              </a:buBlip>
              <a:defRPr sz="1800"/>
            </a:pPr>
            <a:r>
              <a:rPr sz="3000"/>
              <a:t>Saint Teresa of Avila</a:t>
            </a:r>
            <a:endParaRPr sz="3000"/>
          </a:p>
          <a:p>
            <a:pPr lvl="1" marL="800100" indent="-342900">
              <a:buBlip>
                <a:blip r:embed="rId2"/>
              </a:buBlip>
              <a:defRPr sz="1800"/>
            </a:pPr>
            <a:r>
              <a:rPr sz="3000"/>
              <a:t>Saint John of the Cross</a:t>
            </a:r>
          </a:p>
        </p:txBody>
      </p:sp>
    </p:spTree>
  </p:cSld>
  <p:clrMapOvr>
    <a:masterClrMapping/>
  </p:clrMapOvr>
  <p:transition spd="med" advClick="1"/>
</p:sld>
</file>

<file path=ppt/slides/slide1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2" name="Shape 482"/>
          <p:cNvSpPr/>
          <p:nvPr>
            <p:ph type="title" idx="4294967295"/>
          </p:nvPr>
        </p:nvSpPr>
        <p:spPr>
          <a:xfrm>
            <a:off x="3048000" y="2857500"/>
            <a:ext cx="3657600" cy="1143001"/>
          </a:xfrm>
          <a:prstGeom prst="rect">
            <a:avLst/>
          </a:prstGeom>
        </p:spPr>
        <p:txBody>
          <a:bodyPr lIns="0" tIns="0" rIns="0" bIns="0">
            <a:normAutofit fontScale="100000" lnSpcReduction="0"/>
          </a:bodyPr>
          <a:lstStyle/>
          <a:p>
            <a:pPr lvl="0">
              <a:defRPr sz="1800">
                <a:solidFill>
                  <a:srgbClr val="000000"/>
                </a:solidFill>
              </a:defRPr>
            </a:pPr>
            <a:r>
              <a:rPr sz="1100">
                <a:latin typeface="Arial"/>
                <a:ea typeface="Arial"/>
                <a:cs typeface="Arial"/>
                <a:sym typeface="Arial"/>
              </a:rPr>
              <a:t>Map 11–3 </a:t>
            </a:r>
            <a:r>
              <a:rPr sz="1100">
                <a:latin typeface="Arial Bold"/>
                <a:ea typeface="Arial Bold"/>
                <a:cs typeface="Arial Bold"/>
                <a:sym typeface="Arial Bold"/>
              </a:rPr>
              <a:t>THE RELIGIOUS SITUATION ABOUT 1560</a:t>
            </a:r>
            <a:r>
              <a:rPr sz="1100">
                <a:latin typeface="Arial"/>
                <a:ea typeface="Arial"/>
                <a:cs typeface="Arial"/>
                <a:sym typeface="Arial"/>
              </a:rPr>
              <a:t> By 1560, Luther, Zwingli, and Loyola were dead, Calvin was near the end of his life, the English break from Rome was complete, and the last session of the Council of Trent was about to assemble. This map shows “religious geography” of western Europe at the time.</a:t>
            </a:r>
          </a:p>
        </p:txBody>
      </p:sp>
      <p:pic>
        <p:nvPicPr>
          <p:cNvPr id="483" name="KNB11M03.jpeg" descr="KNB11M03.jpg"/>
          <p:cNvPicPr/>
          <p:nvPr/>
        </p:nvPicPr>
        <p:blipFill>
          <a:blip r:embed="rId3">
            <a:extLst/>
          </a:blip>
          <a:stretch>
            <a:fillRect/>
          </a:stretch>
        </p:blipFill>
        <p:spPr>
          <a:xfrm>
            <a:off x="2570162" y="38100"/>
            <a:ext cx="6637338" cy="6400800"/>
          </a:xfrm>
          <a:prstGeom prst="rect">
            <a:avLst/>
          </a:prstGeom>
          <a:ln w="12700">
            <a:miter lim="400000"/>
          </a:ln>
        </p:spPr>
      </p:pic>
      <p:sp>
        <p:nvSpPr>
          <p:cNvPr id="484" name="Shape 484"/>
          <p:cNvSpPr/>
          <p:nvPr/>
        </p:nvSpPr>
        <p:spPr>
          <a:xfrm>
            <a:off x="768394" y="87630"/>
            <a:ext cx="4022786" cy="4597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defRPr sz="1800"/>
            </a:pPr>
            <a:r>
              <a:rPr sz="2400"/>
              <a:t>Religious situation - 1560</a:t>
            </a:r>
          </a:p>
        </p:txBody>
      </p:sp>
    </p:spTree>
  </p:cSld>
  <p:clrMapOvr>
    <a:masterClrMapping/>
  </p:clrMapOvr>
  <p:transition spd="med" advClick="1"/>
</p:sld>
</file>

<file path=ppt/slides/slide1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8" name="Shape 488"/>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The Counter-Reformation (cont.)</a:t>
            </a:r>
          </a:p>
        </p:txBody>
      </p:sp>
      <p:sp>
        <p:nvSpPr>
          <p:cNvPr id="489" name="Shape 489"/>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marL="298322" indent="-298322" defTabSz="795527">
              <a:spcBef>
                <a:spcPts val="600"/>
              </a:spcBef>
              <a:buBlip>
                <a:blip r:embed="rId2"/>
              </a:buBlip>
              <a:defRPr sz="1800"/>
            </a:pPr>
            <a:r>
              <a:rPr sz="2610"/>
              <a:t>The Jesuits were the most successful of the reform movements.</a:t>
            </a:r>
            <a:endParaRPr sz="2610"/>
          </a:p>
          <a:p>
            <a:pPr lvl="1" marL="646366" indent="-248602" defTabSz="795527">
              <a:spcBef>
                <a:spcPts val="500"/>
              </a:spcBef>
              <a:buBlip>
                <a:blip r:embed="rId3"/>
              </a:buBlip>
              <a:defRPr sz="1800"/>
            </a:pPr>
            <a:r>
              <a:rPr sz="2262"/>
              <a:t>Founded by Ignatius Loyola (courtier &amp; soldiero in his youth) in the 1530s, it was recognized in 1540.</a:t>
            </a:r>
            <a:endParaRPr sz="2262"/>
          </a:p>
          <a:p>
            <a:pPr lvl="1" marL="646366" indent="-248602" defTabSz="795527">
              <a:spcBef>
                <a:spcPts val="500"/>
              </a:spcBef>
              <a:buBlip>
                <a:blip r:embed="rId3"/>
              </a:buBlip>
              <a:defRPr sz="1800"/>
            </a:pPr>
            <a:r>
              <a:rPr sz="2262"/>
              <a:t>Based on a military model, he wanted people to be “soldiers of Christ.”</a:t>
            </a:r>
            <a:endParaRPr sz="2262"/>
          </a:p>
          <a:p>
            <a:pPr lvl="1" marL="646366" indent="-248602" defTabSz="795527">
              <a:spcBef>
                <a:spcPts val="500"/>
              </a:spcBef>
              <a:buBlip>
                <a:blip r:embed="rId3"/>
              </a:buBlip>
              <a:defRPr sz="1800"/>
            </a:pPr>
            <a:r>
              <a:rPr sz="2262"/>
              <a:t>Preached self-mastery through discipline, self-sacrifice, and obedience.</a:t>
            </a:r>
            <a:endParaRPr sz="2262"/>
          </a:p>
          <a:p>
            <a:pPr lvl="1" marL="646366" indent="-248602" defTabSz="795527">
              <a:spcBef>
                <a:spcPts val="500"/>
              </a:spcBef>
              <a:buBlip>
                <a:blip r:embed="rId3"/>
              </a:buBlip>
              <a:defRPr sz="1800"/>
            </a:pPr>
            <a:r>
              <a:rPr sz="2262"/>
              <a:t> </a:t>
            </a:r>
            <a:r>
              <a:rPr i="1" sz="2262"/>
              <a:t>Spiritual Exercises - </a:t>
            </a:r>
            <a:r>
              <a:rPr sz="2262"/>
              <a:t>devotional guide to shape behavior thru disciplined study &amp; regular practice</a:t>
            </a:r>
          </a:p>
        </p:txBody>
      </p:sp>
    </p:spTree>
  </p:cSld>
  <p:clrMapOvr>
    <a:masterClrMapping/>
  </p:clrMapOvr>
  <p:transition spd="med" advClick="1"/>
</p:sld>
</file>

<file path=ppt/slides/slide1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1" name="Shape 491"/>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The Counter-Reformation (cont.)</a:t>
            </a:r>
          </a:p>
        </p:txBody>
      </p:sp>
      <p:sp>
        <p:nvSpPr>
          <p:cNvPr id="492" name="Shape 492"/>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a:buBlip>
                <a:blip r:embed="rId2"/>
              </a:buBlip>
              <a:defRPr sz="1800"/>
            </a:pPr>
            <a:r>
              <a:rPr sz="3000"/>
              <a:t>Ignatius taught that good Catholics deny themselves &amp; submit to higher spiritual direction, which also requires  a recognition of church authority</a:t>
            </a:r>
            <a:endParaRPr sz="3000"/>
          </a:p>
          <a:p>
            <a:pPr lvl="0">
              <a:buBlip>
                <a:blip r:embed="rId2"/>
              </a:buBlip>
              <a:defRPr sz="1800"/>
            </a:pPr>
            <a:r>
              <a:rPr sz="3000"/>
              <a:t>Self-control essential</a:t>
            </a:r>
            <a:endParaRPr sz="3000"/>
          </a:p>
          <a:p>
            <a:pPr lvl="0">
              <a:buBlip>
                <a:blip r:embed="rId2"/>
              </a:buBlip>
              <a:defRPr sz="1800"/>
            </a:pPr>
            <a:r>
              <a:rPr sz="3000"/>
              <a:t>Enthusiasm for traditional spirituality, mysticism, &amp; loyalty to Christ’s church</a:t>
            </a:r>
          </a:p>
        </p:txBody>
      </p:sp>
    </p:spTree>
  </p:cSld>
  <p:clrMapOvr>
    <a:masterClrMapping/>
  </p:clrMapOvr>
  <p:transition spd="med" advClick="1"/>
</p:sld>
</file>

<file path=ppt/slides/slide1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4" name="Shape 494"/>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Council of Trent (1545–1563)</a:t>
            </a:r>
          </a:p>
        </p:txBody>
      </p:sp>
      <p:sp>
        <p:nvSpPr>
          <p:cNvPr id="495" name="Shape 495"/>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a:buBlip>
                <a:blip r:embed="rId2"/>
              </a:buBlip>
              <a:defRPr sz="1800"/>
            </a:pPr>
            <a:r>
              <a:rPr sz="3000"/>
              <a:t>Pope Paul III called general council, in order to:</a:t>
            </a:r>
            <a:endParaRPr sz="3000"/>
          </a:p>
          <a:p>
            <a:pPr lvl="1" marL="800100" indent="-342900">
              <a:buBlip>
                <a:blip r:embed="rId2"/>
              </a:buBlip>
              <a:defRPr sz="1800"/>
            </a:pPr>
            <a:r>
              <a:rPr sz="3000"/>
              <a:t>reassert doctrine</a:t>
            </a:r>
            <a:endParaRPr sz="3000"/>
          </a:p>
          <a:p>
            <a:pPr lvl="1" marL="800100" indent="-342900">
              <a:buBlip>
                <a:blip r:embed="rId2"/>
              </a:buBlip>
              <a:defRPr sz="1800"/>
            </a:pPr>
            <a:r>
              <a:rPr sz="3000"/>
              <a:t>address current heresies</a:t>
            </a:r>
            <a:endParaRPr sz="3000"/>
          </a:p>
          <a:p>
            <a:pPr lvl="1" marL="800100" indent="-342900">
              <a:buBlip>
                <a:blip r:embed="rId2"/>
              </a:buBlip>
              <a:defRPr sz="1800"/>
            </a:pPr>
            <a:r>
              <a:rPr sz="3000"/>
              <a:t>prevent schisms</a:t>
            </a:r>
            <a:endParaRPr sz="3000"/>
          </a:p>
          <a:p>
            <a:pPr lvl="0">
              <a:buBlip>
                <a:blip r:embed="rId2"/>
              </a:buBlip>
              <a:defRPr sz="1800"/>
            </a:pPr>
            <a:r>
              <a:rPr sz="3000"/>
              <a:t>Councils are held for the unity and benefit of the Church </a:t>
            </a:r>
          </a:p>
        </p:txBody>
      </p:sp>
    </p:spTree>
  </p:cSld>
  <p:clrMapOvr>
    <a:masterClrMapping/>
  </p:clrMapOvr>
  <p:transition spd="med" advClick="1"/>
</p:sld>
</file>

<file path=ppt/slides/slide1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7" name="Shape 497"/>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Council of Trent (1545–1563)</a:t>
            </a:r>
          </a:p>
        </p:txBody>
      </p:sp>
      <p:sp>
        <p:nvSpPr>
          <p:cNvPr id="498" name="Shape 498"/>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marL="332613" indent="-332613" defTabSz="886968">
              <a:spcBef>
                <a:spcPts val="600"/>
              </a:spcBef>
              <a:buBlip>
                <a:blip r:embed="rId2"/>
              </a:buBlip>
              <a:defRPr sz="1800"/>
            </a:pPr>
            <a:r>
              <a:rPr sz="2910"/>
              <a:t>Pope appointed liberal theologian Caspar Contarini to head a reform commission.</a:t>
            </a:r>
            <a:endParaRPr sz="2910"/>
          </a:p>
          <a:p>
            <a:pPr lvl="1" marL="720661" indent="-277177" defTabSz="886968">
              <a:spcBef>
                <a:spcPts val="600"/>
              </a:spcBef>
              <a:buBlip>
                <a:blip r:embed="rId3"/>
              </a:buBlip>
              <a:defRPr sz="1800"/>
            </a:pPr>
            <a:r>
              <a:rPr sz="2522"/>
              <a:t>Report was critical of fiscal practices &amp; simony (the buying or selling of ecclesiastical privileges)</a:t>
            </a:r>
            <a:endParaRPr sz="2522"/>
          </a:p>
          <a:p>
            <a:pPr lvl="1" marL="720661" indent="-277177" defTabSz="886968">
              <a:spcBef>
                <a:spcPts val="600"/>
              </a:spcBef>
              <a:buBlip>
                <a:blip r:embed="rId3"/>
              </a:buBlip>
              <a:defRPr sz="1800"/>
            </a:pPr>
            <a:r>
              <a:rPr sz="2522"/>
              <a:t>Keep in mind, protest itself was largely against the </a:t>
            </a:r>
            <a:r>
              <a:rPr i="1" sz="2522"/>
              <a:t>sale</a:t>
            </a:r>
            <a:r>
              <a:rPr sz="2522"/>
              <a:t> of indulgences, a matter which the church does and did consider an abuse.</a:t>
            </a:r>
            <a:endParaRPr sz="2522"/>
          </a:p>
          <a:p>
            <a:pPr lvl="1" marL="720661" indent="-277177" defTabSz="886968">
              <a:spcBef>
                <a:spcPts val="600"/>
              </a:spcBef>
              <a:buBlip>
                <a:blip r:embed="rId3"/>
              </a:buBlip>
              <a:defRPr sz="1800"/>
            </a:pPr>
            <a:r>
              <a:rPr sz="2522"/>
              <a:t> Met in Trent in northern Italy</a:t>
            </a:r>
          </a:p>
        </p:txBody>
      </p:sp>
    </p:spTree>
  </p:cSld>
  <p:clrMapOvr>
    <a:masterClrMapping/>
  </p:clrMapOvr>
  <p:transition spd="med" advClick="1"/>
</p:sld>
</file>

<file path=ppt/slides/slide1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0" name="Shape 500"/>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Council of Trent (cont.)</a:t>
            </a:r>
          </a:p>
        </p:txBody>
      </p:sp>
      <p:sp>
        <p:nvSpPr>
          <p:cNvPr id="501" name="Shape 501"/>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marL="281177" indent="-281177" defTabSz="749808">
              <a:spcBef>
                <a:spcPts val="500"/>
              </a:spcBef>
              <a:buBlip>
                <a:blip r:embed="rId2"/>
              </a:buBlip>
              <a:defRPr sz="1800"/>
            </a:pPr>
            <a:r>
              <a:rPr sz="2460"/>
              <a:t>3 sessions spread over 18 years, spanning four diff. popes</a:t>
            </a:r>
            <a:endParaRPr sz="2460"/>
          </a:p>
          <a:p>
            <a:pPr lvl="0" marL="281177" indent="-281177" defTabSz="749808">
              <a:spcBef>
                <a:spcPts val="500"/>
              </a:spcBef>
              <a:buBlip>
                <a:blip r:embed="rId2"/>
              </a:buBlip>
              <a:defRPr sz="1800"/>
            </a:pPr>
            <a:r>
              <a:rPr sz="2460"/>
              <a:t>The council was strictly under the pope’s control. </a:t>
            </a:r>
            <a:endParaRPr sz="2460"/>
          </a:p>
          <a:p>
            <a:pPr lvl="0" marL="281177" indent="-281177" defTabSz="749808">
              <a:spcBef>
                <a:spcPts val="500"/>
              </a:spcBef>
              <a:buBlip>
                <a:blip r:embed="rId2"/>
              </a:buBlip>
              <a:defRPr sz="1800"/>
            </a:pPr>
            <a:r>
              <a:rPr sz="2460"/>
              <a:t>Its most important reforms concerned internal discipline.</a:t>
            </a:r>
            <a:endParaRPr sz="2460"/>
          </a:p>
          <a:p>
            <a:pPr lvl="1" marL="609219" indent="-234315" defTabSz="749808">
              <a:spcBef>
                <a:spcPts val="500"/>
              </a:spcBef>
              <a:buBlip>
                <a:blip r:embed="rId3"/>
              </a:buBlip>
              <a:defRPr sz="1800"/>
            </a:pPr>
            <a:r>
              <a:rPr sz="2132"/>
              <a:t>Bishops needed to preach regularly and spend time in their dioceses.</a:t>
            </a:r>
            <a:endParaRPr sz="2132"/>
          </a:p>
          <a:p>
            <a:pPr lvl="1" marL="609219" indent="-234315" defTabSz="749808">
              <a:spcBef>
                <a:spcPts val="500"/>
              </a:spcBef>
              <a:buBlip>
                <a:blip r:embed="rId3"/>
              </a:buBlip>
              <a:defRPr sz="1800"/>
            </a:pPr>
            <a:r>
              <a:rPr sz="2132"/>
              <a:t>curtailed selling of church offices &amp; religious goods</a:t>
            </a:r>
            <a:endParaRPr sz="2132"/>
          </a:p>
          <a:p>
            <a:pPr lvl="1" marL="609219" indent="-234315" defTabSz="749808">
              <a:spcBef>
                <a:spcPts val="500"/>
              </a:spcBef>
              <a:buBlip>
                <a:blip r:embed="rId3"/>
              </a:buBlip>
              <a:defRPr sz="1800"/>
            </a:pPr>
            <a:r>
              <a:rPr sz="2132"/>
              <a:t>Priests were required to be neatly dressed, educated, and strictly celibate.</a:t>
            </a:r>
          </a:p>
        </p:txBody>
      </p:sp>
    </p:spTree>
  </p:cSld>
  <p:clrMapOvr>
    <a:masterClrMapping/>
  </p:clrMapOvr>
  <p:transition spd="med" advClick="1"/>
</p:sld>
</file>

<file path=ppt/slides/slide1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3" name="Shape 503"/>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Council of Trent (cont.)</a:t>
            </a:r>
          </a:p>
        </p:txBody>
      </p:sp>
      <p:sp>
        <p:nvSpPr>
          <p:cNvPr id="504" name="Shape 504"/>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marL="288035" indent="-288035" defTabSz="768095">
              <a:spcBef>
                <a:spcPts val="600"/>
              </a:spcBef>
              <a:buBlip>
                <a:blip r:embed="rId2"/>
              </a:buBlip>
              <a:defRPr sz="1800"/>
            </a:pPr>
            <a:r>
              <a:rPr sz="2520"/>
              <a:t>No doctrinal concessions were made to the Protestants.</a:t>
            </a:r>
            <a:endParaRPr sz="2520"/>
          </a:p>
          <a:p>
            <a:pPr lvl="1" marL="624077" indent="-240029" defTabSz="768095">
              <a:spcBef>
                <a:spcPts val="500"/>
              </a:spcBef>
              <a:buBlip>
                <a:blip r:embed="rId3"/>
              </a:buBlip>
              <a:defRPr sz="1800"/>
            </a:pPr>
            <a:r>
              <a:rPr sz="2184"/>
              <a:t>They reaffirmed many key doctrines such as:</a:t>
            </a:r>
            <a:endParaRPr sz="2184"/>
          </a:p>
          <a:p>
            <a:pPr lvl="2" marL="960119" indent="-192023" defTabSz="768095">
              <a:spcBef>
                <a:spcPts val="400"/>
              </a:spcBef>
              <a:defRPr sz="1800"/>
            </a:pPr>
            <a:r>
              <a:rPr sz="2016"/>
              <a:t>The role of good works but also of faith as there is more than one aspect of salvation</a:t>
            </a:r>
            <a:endParaRPr sz="2016"/>
          </a:p>
          <a:p>
            <a:pPr lvl="2" marL="960119" indent="-192023" defTabSz="768095">
              <a:spcBef>
                <a:spcPts val="400"/>
              </a:spcBef>
              <a:defRPr sz="1800"/>
            </a:pPr>
            <a:r>
              <a:rPr sz="2016"/>
              <a:t>The authority of tradition</a:t>
            </a:r>
            <a:endParaRPr sz="2016"/>
          </a:p>
          <a:p>
            <a:pPr lvl="2" marL="960119" indent="-192023" defTabSz="768095">
              <a:spcBef>
                <a:spcPts val="400"/>
              </a:spcBef>
              <a:defRPr sz="1800"/>
            </a:pPr>
            <a:r>
              <a:rPr sz="2016"/>
              <a:t>7 sacraments</a:t>
            </a:r>
            <a:endParaRPr sz="2016"/>
          </a:p>
          <a:p>
            <a:pPr lvl="2" marL="960119" indent="-192023" defTabSz="768095">
              <a:spcBef>
                <a:spcPts val="400"/>
              </a:spcBef>
              <a:defRPr sz="1800"/>
            </a:pPr>
            <a:r>
              <a:rPr sz="2016"/>
              <a:t>clerical celibacy &amp; purgatory</a:t>
            </a:r>
            <a:endParaRPr sz="2016"/>
          </a:p>
          <a:p>
            <a:pPr lvl="2" marL="960119" indent="-192023" defTabSz="768095">
              <a:spcBef>
                <a:spcPts val="400"/>
              </a:spcBef>
              <a:defRPr sz="1800"/>
            </a:pPr>
            <a:r>
              <a:rPr sz="2016"/>
              <a:t>Veneration of Saints</a:t>
            </a:r>
            <a:endParaRPr sz="2016"/>
          </a:p>
          <a:p>
            <a:pPr lvl="2" marL="960119" indent="-192023" defTabSz="768095">
              <a:spcBef>
                <a:spcPts val="400"/>
              </a:spcBef>
              <a:defRPr sz="1800"/>
            </a:pPr>
            <a:r>
              <a:rPr sz="2016"/>
              <a:t>Doctrinal foundation of </a:t>
            </a:r>
            <a:r>
              <a:rPr sz="2016"/>
              <a:t>Indulgences</a:t>
            </a:r>
            <a:endParaRPr sz="2016"/>
          </a:p>
          <a:p>
            <a:pPr lvl="0" marL="288035" indent="-288035" defTabSz="768095">
              <a:spcBef>
                <a:spcPts val="600"/>
              </a:spcBef>
              <a:buBlip>
                <a:blip r:embed="rId2"/>
              </a:buBlip>
              <a:defRPr sz="1800"/>
            </a:pPr>
            <a:r>
              <a:rPr sz="2520"/>
              <a:t>Rulers initially resisted the reforms, but eventually the new legislation took hold.</a:t>
            </a:r>
          </a:p>
        </p:txBody>
      </p:sp>
    </p:spTree>
  </p:cSld>
  <p:clrMapOvr>
    <a:masterClrMapping/>
  </p:clrMapOvr>
  <p:transition spd="med" advClick="1"/>
</p:sld>
</file>

<file path=ppt/slides/slide1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6" name="Shape 506"/>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Council of Trent (cont.)</a:t>
            </a:r>
          </a:p>
        </p:txBody>
      </p:sp>
      <p:sp>
        <p:nvSpPr>
          <p:cNvPr id="507" name="Shape 507"/>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marL="288035" indent="-288035" defTabSz="768095">
              <a:spcBef>
                <a:spcPts val="600"/>
              </a:spcBef>
              <a:buBlip>
                <a:blip r:embed="rId2"/>
              </a:buBlip>
              <a:defRPr sz="1800"/>
            </a:pPr>
            <a:r>
              <a:rPr sz="2520"/>
              <a:t>Resolved # of medieval Scholastic quarrels:</a:t>
            </a:r>
            <a:endParaRPr sz="2520"/>
          </a:p>
          <a:p>
            <a:pPr lvl="1" marL="672083" indent="-288035" defTabSz="768095">
              <a:spcBef>
                <a:spcPts val="600"/>
              </a:spcBef>
              <a:buBlip>
                <a:blip r:embed="rId2"/>
              </a:buBlip>
              <a:defRPr sz="1800"/>
            </a:pPr>
            <a:r>
              <a:rPr sz="2520"/>
              <a:t>In favor of theology of Saint Thomas Aquinas</a:t>
            </a:r>
            <a:endParaRPr sz="2520"/>
          </a:p>
          <a:p>
            <a:pPr lvl="1" marL="672083" indent="-288035" defTabSz="768095">
              <a:spcBef>
                <a:spcPts val="600"/>
              </a:spcBef>
              <a:buBlip>
                <a:blip r:embed="rId2"/>
              </a:buBlip>
              <a:defRPr sz="1800"/>
            </a:pPr>
            <a:r>
              <a:rPr sz="2520"/>
              <a:t>enhanced his authority </a:t>
            </a:r>
            <a:endParaRPr sz="2016"/>
          </a:p>
          <a:p>
            <a:pPr lvl="1" marL="672083" indent="-288035" defTabSz="768095">
              <a:spcBef>
                <a:spcPts val="600"/>
              </a:spcBef>
              <a:buBlip>
                <a:blip r:embed="rId2"/>
              </a:buBlip>
              <a:defRPr sz="1800"/>
            </a:pPr>
            <a:r>
              <a:rPr sz="2520"/>
              <a:t>resisted the Jansenists who endorsed medieval Augustinian tradition as well as other alternative Catholic &amp; Protestant doctrines</a:t>
            </a:r>
            <a:endParaRPr sz="2520"/>
          </a:p>
          <a:p>
            <a:pPr lvl="1" marL="672083" indent="-288035" defTabSz="768095">
              <a:spcBef>
                <a:spcPts val="600"/>
              </a:spcBef>
              <a:buBlip>
                <a:blip r:embed="rId2"/>
              </a:buBlip>
              <a:defRPr sz="1800"/>
            </a:pPr>
            <a:r>
              <a:rPr sz="2520"/>
              <a:t>Initial resistance waned when rulers realized that intent was sincere in religious reform</a:t>
            </a:r>
          </a:p>
        </p:txBody>
      </p:sp>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4" name="Shape 154"/>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Modern Devotion</a:t>
            </a:r>
          </a:p>
        </p:txBody>
      </p:sp>
      <p:sp>
        <p:nvSpPr>
          <p:cNvPr id="155" name="Shape 155"/>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a:buBlip>
                <a:blip r:embed="rId2"/>
              </a:buBlip>
              <a:defRPr sz="1800"/>
            </a:pPr>
            <a:r>
              <a:rPr sz="3000"/>
              <a:t>Brothers were also educators</a:t>
            </a:r>
            <a:endParaRPr sz="3000"/>
          </a:p>
          <a:p>
            <a:pPr lvl="1" marL="800100" indent="-342900">
              <a:buBlip>
                <a:blip r:embed="rId2"/>
              </a:buBlip>
              <a:defRPr sz="1800"/>
            </a:pPr>
            <a:r>
              <a:rPr sz="3000"/>
              <a:t>worked as copyists</a:t>
            </a:r>
            <a:endParaRPr sz="3000"/>
          </a:p>
          <a:p>
            <a:pPr lvl="1" marL="800100" indent="-342900">
              <a:buBlip>
                <a:blip r:embed="rId2"/>
              </a:buBlip>
              <a:defRPr sz="1800"/>
            </a:pPr>
            <a:r>
              <a:rPr sz="3000"/>
              <a:t>sponsored religious publications</a:t>
            </a:r>
            <a:endParaRPr sz="3000"/>
          </a:p>
          <a:p>
            <a:pPr lvl="1" marL="800100" indent="-342900">
              <a:buBlip>
                <a:blip r:embed="rId2"/>
              </a:buBlip>
              <a:defRPr sz="1800"/>
            </a:pPr>
            <a:r>
              <a:rPr sz="3000"/>
              <a:t>ran hospices &amp; conducted schools (esp those preparing for priesthood or monastic vocation)</a:t>
            </a:r>
            <a:endParaRPr sz="3000"/>
          </a:p>
          <a:p>
            <a:pPr lvl="0">
              <a:buBlip>
                <a:blip r:embed="rId2"/>
              </a:buBlip>
              <a:defRPr sz="1800"/>
            </a:pPr>
            <a:r>
              <a:rPr sz="3000"/>
              <a:t>exs. Nicholas of Cusa, Hebraist Johannes Reuchlin, Erasmus (formed his own philosophy of Christ)</a:t>
            </a:r>
          </a:p>
        </p:txBody>
      </p:sp>
    </p:spTree>
  </p:cSld>
  <p:clrMapOvr>
    <a:masterClrMapping/>
  </p:clrMapOvr>
  <p:transition spd="med" advClick="1"/>
</p:sld>
</file>

<file path=ppt/slides/slide1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9" name="Shape 509"/>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Religious Life in </a:t>
            </a:r>
            <a:br>
              <a:rPr sz="4000">
                <a:solidFill>
                  <a:srgbClr val="482400"/>
                </a:solidFill>
              </a:rPr>
            </a:br>
            <a:r>
              <a:rPr sz="4000">
                <a:solidFill>
                  <a:srgbClr val="482400"/>
                </a:solidFill>
              </a:rPr>
              <a:t>Fifteenth-Century Cities</a:t>
            </a:r>
          </a:p>
        </p:txBody>
      </p:sp>
      <p:sp>
        <p:nvSpPr>
          <p:cNvPr id="510" name="Shape 510"/>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a:buBlip>
                <a:blip r:embed="rId2"/>
              </a:buBlip>
              <a:defRPr sz="1800"/>
            </a:pPr>
            <a:r>
              <a:rPr sz="3000"/>
              <a:t>The clergy were considered ubiquitous &amp; exercised considerable influence - political &amp; spiritual</a:t>
            </a:r>
            <a:endParaRPr sz="3000"/>
          </a:p>
          <a:p>
            <a:pPr lvl="0">
              <a:buBlip>
                <a:blip r:embed="rId2"/>
              </a:buBlip>
              <a:defRPr sz="1800"/>
            </a:pPr>
            <a:r>
              <a:rPr sz="3000"/>
              <a:t>Daily life was regulated by the calendar, with frequent fasts and festivals. </a:t>
            </a:r>
            <a:endParaRPr sz="3000"/>
          </a:p>
          <a:p>
            <a:pPr lvl="0">
              <a:buBlip>
                <a:blip r:embed="rId2"/>
              </a:buBlip>
              <a:defRPr sz="1800"/>
            </a:pPr>
            <a:r>
              <a:rPr sz="3000"/>
              <a:t>Monasteries and nunneries were influential institutions.</a:t>
            </a:r>
          </a:p>
        </p:txBody>
      </p:sp>
    </p:spTree>
  </p:cSld>
  <p:clrMapOvr>
    <a:masterClrMapping/>
  </p:clrMapOvr>
  <p:transition spd="med" advClick="1"/>
</p:sld>
</file>

<file path=ppt/slides/slide1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12" name="Shape 512"/>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Religious Life in </a:t>
            </a:r>
            <a:br>
              <a:rPr sz="4000">
                <a:solidFill>
                  <a:srgbClr val="482400"/>
                </a:solidFill>
              </a:rPr>
            </a:br>
            <a:r>
              <a:rPr sz="4000">
                <a:solidFill>
                  <a:srgbClr val="482400"/>
                </a:solidFill>
              </a:rPr>
              <a:t>Sixteenth-Century Cities</a:t>
            </a:r>
          </a:p>
        </p:txBody>
      </p:sp>
      <p:sp>
        <p:nvSpPr>
          <p:cNvPr id="513" name="Shape 513"/>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marL="291465" indent="-291465" defTabSz="777240">
              <a:spcBef>
                <a:spcPts val="600"/>
              </a:spcBef>
              <a:buBlip>
                <a:blip r:embed="rId2"/>
              </a:buBlip>
              <a:defRPr sz="1800"/>
            </a:pPr>
            <a:r>
              <a:rPr sz="2550"/>
              <a:t>There were far fewer clergy even though the political &amp; social structure remained the same</a:t>
            </a:r>
            <a:endParaRPr sz="2550"/>
          </a:p>
          <a:p>
            <a:pPr lvl="0" marL="291465" indent="-291465" defTabSz="777240">
              <a:spcBef>
                <a:spcPts val="600"/>
              </a:spcBef>
              <a:buBlip>
                <a:blip r:embed="rId2"/>
              </a:buBlip>
              <a:defRPr sz="1800"/>
            </a:pPr>
            <a:r>
              <a:rPr sz="2550"/>
              <a:t>The number of holidays shrunk by a third</a:t>
            </a:r>
            <a:endParaRPr sz="2550"/>
          </a:p>
          <a:p>
            <a:pPr lvl="0" marL="291465" indent="-291465" defTabSz="777240">
              <a:spcBef>
                <a:spcPts val="600"/>
              </a:spcBef>
              <a:buBlip>
                <a:blip r:embed="rId2"/>
              </a:buBlip>
              <a:defRPr sz="1800"/>
            </a:pPr>
            <a:r>
              <a:rPr sz="2550"/>
              <a:t>Cloisters had nearly disappeared &amp; churches were reduced in number by at least 1/3 </a:t>
            </a:r>
            <a:endParaRPr sz="2550"/>
          </a:p>
          <a:p>
            <a:pPr lvl="0" marL="291465" indent="-291465" defTabSz="777240">
              <a:spcBef>
                <a:spcPts val="600"/>
              </a:spcBef>
              <a:buBlip>
                <a:blip r:embed="rId2"/>
              </a:buBlip>
              <a:defRPr sz="1800"/>
            </a:pPr>
            <a:r>
              <a:rPr sz="2550"/>
              <a:t>Greater regard for lay authority in religion</a:t>
            </a:r>
            <a:endParaRPr sz="2550"/>
          </a:p>
          <a:p>
            <a:pPr lvl="0" marL="291465" indent="-291465" defTabSz="777240">
              <a:spcBef>
                <a:spcPts val="600"/>
              </a:spcBef>
              <a:buBlip>
                <a:blip r:embed="rId2"/>
              </a:buBlip>
              <a:defRPr sz="1800"/>
            </a:pPr>
            <a:r>
              <a:rPr sz="2550"/>
              <a:t>Ironically, laity was ambivalent about some aspects of Reformation &amp; over half of original converts returned to Catholicism</a:t>
            </a:r>
          </a:p>
        </p:txBody>
      </p:sp>
    </p:spTree>
  </p:cSld>
  <p:clrMapOvr>
    <a:masterClrMapping/>
  </p:clrMapOvr>
  <p:transition spd="med" advClick="1"/>
</p:sld>
</file>

<file path=ppt/slides/slide1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15" name="Shape 515"/>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Education</a:t>
            </a:r>
          </a:p>
        </p:txBody>
      </p:sp>
      <p:sp>
        <p:nvSpPr>
          <p:cNvPr id="516" name="Shape 516"/>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marL="339470" indent="-339470" defTabSz="905255">
              <a:buBlip>
                <a:blip r:embed="rId2"/>
              </a:buBlip>
              <a:defRPr sz="1800"/>
            </a:pPr>
            <a:r>
              <a:rPr sz="2970"/>
              <a:t>The Reformation had a profound effect on education, as it implemented humanistic educational reforms.</a:t>
            </a:r>
            <a:endParaRPr sz="2970"/>
          </a:p>
          <a:p>
            <a:pPr lvl="0" marL="339470" indent="-339470" defTabSz="905255">
              <a:buBlip>
                <a:blip r:embed="rId2"/>
              </a:buBlip>
              <a:defRPr sz="1800"/>
            </a:pPr>
            <a:r>
              <a:rPr sz="2970"/>
              <a:t>Even when particular views on human nature &amp; church doctrine separated them from humanist movement, Protestant reformers shared the opposition to Scholasticism</a:t>
            </a:r>
          </a:p>
        </p:txBody>
      </p:sp>
    </p:spTree>
  </p:cSld>
  <p:clrMapOvr>
    <a:masterClrMapping/>
  </p:clrMapOvr>
  <p:transition spd="med" advClick="1"/>
</p:sld>
</file>

<file path=ppt/slides/slide1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18" name="Shape 518"/>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Education (cont.)</a:t>
            </a:r>
          </a:p>
        </p:txBody>
      </p:sp>
      <p:sp>
        <p:nvSpPr>
          <p:cNvPr id="519" name="Shape 519"/>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marL="298322" indent="-298322" defTabSz="795527">
              <a:spcBef>
                <a:spcPts val="600"/>
              </a:spcBef>
              <a:buBlip>
                <a:blip r:embed="rId2"/>
              </a:buBlip>
              <a:defRPr sz="1800"/>
            </a:pPr>
            <a:r>
              <a:rPr sz="2610"/>
              <a:t>Catholic counter-reformers recognised the connection between humanism &amp; Reform </a:t>
            </a:r>
            <a:endParaRPr sz="2610"/>
          </a:p>
          <a:p>
            <a:pPr lvl="0" marL="298322" indent="-298322" defTabSz="795527">
              <a:spcBef>
                <a:spcPts val="600"/>
              </a:spcBef>
              <a:buBlip>
                <a:blip r:embed="rId2"/>
              </a:buBlip>
              <a:defRPr sz="1800"/>
            </a:pPr>
            <a:r>
              <a:rPr sz="2610"/>
              <a:t>Cautious about limitations of a strict observance of humanism </a:t>
            </a:r>
            <a:endParaRPr sz="2610"/>
          </a:p>
          <a:p>
            <a:pPr lvl="0" marL="298322" indent="-298322" defTabSz="795527">
              <a:spcBef>
                <a:spcPts val="600"/>
              </a:spcBef>
              <a:buBlip>
                <a:blip r:embed="rId2"/>
              </a:buBlip>
              <a:defRPr sz="1800"/>
            </a:pPr>
            <a:r>
              <a:rPr sz="2610"/>
              <a:t>Ignatius of Loyola in particular insisted that scholastic theolgians still be recognized a authority on both the teachings of the Bible &amp; the Church Fathers</a:t>
            </a:r>
            <a:endParaRPr sz="2610"/>
          </a:p>
          <a:p>
            <a:pPr lvl="0" marL="298322" indent="-298322" defTabSz="795527">
              <a:spcBef>
                <a:spcPts val="600"/>
              </a:spcBef>
              <a:buBlip>
                <a:blip r:embed="rId2"/>
              </a:buBlip>
              <a:defRPr sz="1800"/>
            </a:pPr>
            <a:r>
              <a:rPr sz="2610"/>
              <a:t>Argued that Thomas Aquinas especially had clearest understanding of both Scripture and the Church Fathers</a:t>
            </a:r>
          </a:p>
        </p:txBody>
      </p:sp>
    </p:spTree>
  </p:cSld>
  <p:clrMapOvr>
    <a:masterClrMapping/>
  </p:clrMapOvr>
  <p:transition spd="med" advClick="1"/>
</p:sld>
</file>

<file path=ppt/slides/slide1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1" name="Shape 521"/>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Education (cont.)</a:t>
            </a:r>
          </a:p>
        </p:txBody>
      </p:sp>
      <p:sp>
        <p:nvSpPr>
          <p:cNvPr id="522" name="Shape 522"/>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marL="315468" indent="-315468" defTabSz="841247">
              <a:spcBef>
                <a:spcPts val="600"/>
              </a:spcBef>
              <a:buBlip>
                <a:blip r:embed="rId2"/>
              </a:buBlip>
              <a:defRPr sz="1800"/>
            </a:pPr>
            <a:r>
              <a:rPr sz="2760"/>
              <a:t>Philip Melanchthon “praeceptor of Germany” - University of Wittenburg</a:t>
            </a:r>
            <a:endParaRPr sz="2760"/>
          </a:p>
          <a:p>
            <a:pPr lvl="0" marL="315468" indent="-315468" defTabSz="841247">
              <a:spcBef>
                <a:spcPts val="600"/>
              </a:spcBef>
              <a:buBlip>
                <a:blip r:embed="rId2"/>
              </a:buBlip>
              <a:defRPr sz="1800"/>
            </a:pPr>
            <a:r>
              <a:rPr sz="2760"/>
              <a:t>humanist &amp; professor of Greek</a:t>
            </a:r>
            <a:endParaRPr sz="2760"/>
          </a:p>
          <a:p>
            <a:pPr lvl="1" marL="736092" indent="-315468" defTabSz="841247">
              <a:spcBef>
                <a:spcPts val="600"/>
              </a:spcBef>
              <a:buBlip>
                <a:blip r:embed="rId2"/>
              </a:buBlip>
              <a:defRPr sz="1800"/>
            </a:pPr>
            <a:r>
              <a:rPr sz="2760"/>
              <a:t>reformed curricula on humanist model</a:t>
            </a:r>
            <a:endParaRPr sz="2760"/>
          </a:p>
          <a:p>
            <a:pPr lvl="1" marL="736092" indent="-315468" defTabSz="841247">
              <a:spcBef>
                <a:spcPts val="600"/>
              </a:spcBef>
              <a:buBlip>
                <a:blip r:embed="rId2"/>
              </a:buBlip>
              <a:defRPr sz="1800"/>
            </a:pPr>
            <a:r>
              <a:rPr sz="2760"/>
              <a:t>defender of good letters &amp; classical studies</a:t>
            </a:r>
            <a:endParaRPr sz="2760"/>
          </a:p>
          <a:p>
            <a:pPr lvl="1" marL="736092" indent="-315468" defTabSz="841247">
              <a:spcBef>
                <a:spcPts val="600"/>
              </a:spcBef>
              <a:buBlip>
                <a:blip r:embed="rId2"/>
              </a:buBlip>
              <a:defRPr sz="1800"/>
            </a:pPr>
            <a:r>
              <a:rPr sz="2760"/>
              <a:t>With Luther, developed curricula that dropped canon law as well as Scholastic commentary</a:t>
            </a:r>
          </a:p>
        </p:txBody>
      </p:sp>
    </p:spTree>
  </p:cSld>
  <p:clrMapOvr>
    <a:masterClrMapping/>
  </p:clrMapOvr>
  <p:transition spd="med" advClick="1"/>
</p:sld>
</file>

<file path=ppt/slides/slide1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4" name="Shape 524"/>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Education (cont.)</a:t>
            </a:r>
          </a:p>
        </p:txBody>
      </p:sp>
      <p:sp>
        <p:nvSpPr>
          <p:cNvPr id="525" name="Shape 525"/>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marL="288035" indent="-288035" defTabSz="768095">
              <a:spcBef>
                <a:spcPts val="600"/>
              </a:spcBef>
              <a:buBlip>
                <a:blip r:embed="rId2"/>
              </a:buBlip>
              <a:defRPr sz="1800"/>
            </a:pPr>
            <a:r>
              <a:rPr sz="2520"/>
              <a:t>Calvin and his successor, Theodore Beza founded Genevan Academy</a:t>
            </a:r>
            <a:endParaRPr sz="2520"/>
          </a:p>
          <a:p>
            <a:pPr lvl="0" marL="288035" indent="-288035" defTabSz="768095">
              <a:spcBef>
                <a:spcPts val="600"/>
              </a:spcBef>
              <a:buBlip>
                <a:blip r:embed="rId2"/>
              </a:buBlip>
              <a:defRPr sz="1800"/>
            </a:pPr>
            <a:r>
              <a:rPr sz="2520"/>
              <a:t>Similar to Luther in its curricula ideals</a:t>
            </a:r>
            <a:endParaRPr sz="2520"/>
          </a:p>
          <a:p>
            <a:pPr lvl="0" marL="288035" indent="-288035" defTabSz="768095">
              <a:spcBef>
                <a:spcPts val="600"/>
              </a:spcBef>
              <a:buBlip>
                <a:blip r:embed="rId2"/>
              </a:buBlip>
              <a:defRPr sz="1800"/>
            </a:pPr>
            <a:r>
              <a:rPr sz="2520"/>
              <a:t>Some criticized its narrow focus as excluding liberal arts &amp; fundamentals of quality learning</a:t>
            </a:r>
            <a:endParaRPr sz="2520"/>
          </a:p>
          <a:p>
            <a:pPr lvl="1" marL="672083" indent="-288035" defTabSz="768095">
              <a:spcBef>
                <a:spcPts val="600"/>
              </a:spcBef>
              <a:buBlip>
                <a:blip r:embed="rId2"/>
              </a:buBlip>
              <a:defRPr sz="1800"/>
            </a:pPr>
            <a:r>
              <a:rPr sz="2520"/>
              <a:t>ex. Erasmus</a:t>
            </a:r>
            <a:endParaRPr sz="2520"/>
          </a:p>
          <a:p>
            <a:pPr lvl="1" marL="672083" indent="-288035" defTabSz="768095">
              <a:spcBef>
                <a:spcPts val="600"/>
              </a:spcBef>
              <a:buBlip>
                <a:blip r:embed="rId2"/>
              </a:buBlip>
              <a:defRPr sz="1800"/>
            </a:pPr>
            <a:r>
              <a:rPr sz="2520"/>
              <a:t>Sebastian Franck exposed parallels between Luther &amp; Zwingli’s debates over Christ’s presence in Eucharist to Scholastic disputes about Immaculate Conception</a:t>
            </a:r>
          </a:p>
        </p:txBody>
      </p:sp>
    </p:spTree>
  </p:cSld>
  <p:clrMapOvr>
    <a:masterClrMapping/>
  </p:clrMapOvr>
  <p:transition spd="med" advClick="1"/>
</p:sld>
</file>

<file path=ppt/slides/slide1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7" name="Shape 527"/>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Women</a:t>
            </a:r>
          </a:p>
        </p:txBody>
      </p:sp>
      <p:sp>
        <p:nvSpPr>
          <p:cNvPr id="528" name="Shape 528"/>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marL="267461" indent="-267461" defTabSz="713231">
              <a:spcBef>
                <a:spcPts val="500"/>
              </a:spcBef>
              <a:buBlip>
                <a:blip r:embed="rId2"/>
              </a:buBlip>
              <a:defRPr sz="1800"/>
            </a:pPr>
            <a:r>
              <a:rPr sz="2340"/>
              <a:t>The Protestant rejection of clerical celibacy accompanied their rejection of the Medieval tendency to degrade women as temptresses or exalt them as virgins</a:t>
            </a:r>
            <a:endParaRPr sz="2340"/>
          </a:p>
          <a:p>
            <a:pPr lvl="0" marL="267461" indent="-267461" defTabSz="713231">
              <a:spcBef>
                <a:spcPts val="500"/>
              </a:spcBef>
              <a:buBlip>
                <a:blip r:embed="rId2"/>
              </a:buBlip>
              <a:defRPr sz="1800"/>
            </a:pPr>
            <a:r>
              <a:rPr sz="2340"/>
              <a:t>Many Catholic reformers celebrated the abilities of women and the need for equitable regard - Thomas More</a:t>
            </a:r>
            <a:endParaRPr sz="2340"/>
          </a:p>
          <a:p>
            <a:pPr lvl="0" marL="267461" indent="-267461" defTabSz="713231">
              <a:spcBef>
                <a:spcPts val="500"/>
              </a:spcBef>
              <a:buBlip>
                <a:blip r:embed="rId2"/>
              </a:buBlip>
              <a:defRPr sz="1800"/>
            </a:pPr>
            <a:r>
              <a:rPr sz="2340"/>
              <a:t>Praised women in biblical vocation as mothers and housewives</a:t>
            </a:r>
            <a:endParaRPr sz="2340"/>
          </a:p>
          <a:p>
            <a:pPr lvl="0" marL="267461" indent="-267461" defTabSz="713231">
              <a:spcBef>
                <a:spcPts val="500"/>
              </a:spcBef>
              <a:buBlip>
                <a:blip r:embed="rId2"/>
              </a:buBlip>
              <a:defRPr sz="1800"/>
            </a:pPr>
            <a:r>
              <a:rPr sz="2340"/>
              <a:t>new laws gave women greater security &amp; protection but still remained subject to husbands</a:t>
            </a:r>
          </a:p>
        </p:txBody>
      </p:sp>
    </p:spTree>
  </p:cSld>
  <p:clrMapOvr>
    <a:masterClrMapping/>
  </p:clrMapOvr>
  <p:transition spd="med" advClick="1"/>
</p:sld>
</file>

<file path=ppt/slides/slide1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30" name="Shape 530"/>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Women</a:t>
            </a:r>
          </a:p>
        </p:txBody>
      </p:sp>
      <p:sp>
        <p:nvSpPr>
          <p:cNvPr id="531" name="Shape 531"/>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marL="336042" indent="-336042" defTabSz="896111">
              <a:buBlip>
                <a:blip r:embed="rId2"/>
              </a:buBlip>
              <a:defRPr sz="1800"/>
            </a:pPr>
            <a:r>
              <a:rPr sz="2940"/>
              <a:t>Both Luther &amp; Calvin wrote favorably of wives in tribute</a:t>
            </a:r>
            <a:endParaRPr sz="2940"/>
          </a:p>
          <a:p>
            <a:pPr lvl="0" marL="336042" indent="-336042" defTabSz="896111">
              <a:buBlip>
                <a:blip r:embed="rId2"/>
              </a:buBlip>
              <a:defRPr sz="1800"/>
            </a:pPr>
            <a:r>
              <a:rPr sz="2940"/>
              <a:t>Seen as a point to counter argument that marriage would serve as a distraction from the ministry</a:t>
            </a:r>
            <a:endParaRPr sz="2940"/>
          </a:p>
          <a:p>
            <a:pPr lvl="0" marL="336042" indent="-336042" defTabSz="896111">
              <a:buBlip>
                <a:blip r:embed="rId2"/>
              </a:buBlip>
              <a:defRPr sz="1800"/>
            </a:pPr>
            <a:r>
              <a:rPr sz="2940"/>
              <a:t>Stressed sacredness of home &amp; family</a:t>
            </a:r>
            <a:endParaRPr sz="2940"/>
          </a:p>
          <a:p>
            <a:pPr lvl="0" marL="336042" indent="-336042" defTabSz="896111">
              <a:buBlip>
                <a:blip r:embed="rId2"/>
              </a:buBlip>
              <a:defRPr sz="1800"/>
            </a:pPr>
            <a:r>
              <a:rPr sz="2940"/>
              <a:t>Stressed ideal of companionate marriage - co-workers in God-ordained community of family</a:t>
            </a:r>
          </a:p>
        </p:txBody>
      </p:sp>
    </p:spTree>
  </p:cSld>
  <p:clrMapOvr>
    <a:masterClrMapping/>
  </p:clrMapOvr>
  <p:transition spd="med" advClick="1"/>
</p:sld>
</file>

<file path=ppt/slides/slide1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33" name="Shape 533"/>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Women (cont.)</a:t>
            </a:r>
          </a:p>
        </p:txBody>
      </p:sp>
      <p:sp>
        <p:nvSpPr>
          <p:cNvPr id="534" name="Shape 534"/>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a:buBlip>
                <a:blip r:embed="rId2"/>
              </a:buBlip>
              <a:defRPr sz="1800"/>
            </a:pPr>
            <a:r>
              <a:rPr sz="3000"/>
              <a:t>This concept also had another consequence:</a:t>
            </a:r>
            <a:endParaRPr sz="3000"/>
          </a:p>
          <a:p>
            <a:pPr lvl="1" marL="742950" indent="-285750">
              <a:spcBef>
                <a:spcPts val="600"/>
              </a:spcBef>
              <a:buBlip>
                <a:blip r:embed="rId3"/>
              </a:buBlip>
              <a:defRPr sz="1800"/>
            </a:pPr>
            <a:r>
              <a:rPr sz="2600"/>
              <a:t>Women had the right to divorce and remarry, just as men did.</a:t>
            </a:r>
            <a:endParaRPr sz="2600"/>
          </a:p>
          <a:p>
            <a:pPr lvl="1" marL="742950" indent="-285750">
              <a:spcBef>
                <a:spcPts val="600"/>
              </a:spcBef>
              <a:buBlip>
                <a:blip r:embed="rId3"/>
              </a:buBlip>
              <a:defRPr sz="1800"/>
            </a:pPr>
            <a:r>
              <a:rPr sz="2600"/>
              <a:t>Catholics feared liberal divorce laws could lead to social upheaval but Protestants insisted that divorce on grounds of adultery or abandonment was legitimate</a:t>
            </a:r>
          </a:p>
        </p:txBody>
      </p:sp>
    </p:spTree>
  </p:cSld>
  <p:clrMapOvr>
    <a:masterClrMapping/>
  </p:clrMapOvr>
  <p:transition spd="med" advClick="1"/>
</p:sld>
</file>

<file path=ppt/slides/slide1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36" name="Shape 536"/>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Women (cont.)</a:t>
            </a:r>
          </a:p>
        </p:txBody>
      </p:sp>
      <p:sp>
        <p:nvSpPr>
          <p:cNvPr id="537" name="Shape 537"/>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marL="325754" indent="-325754" defTabSz="868680">
              <a:spcBef>
                <a:spcPts val="600"/>
              </a:spcBef>
              <a:buBlip>
                <a:blip r:embed="rId2"/>
              </a:buBlip>
              <a:defRPr sz="1800"/>
            </a:pPr>
            <a:r>
              <a:rPr sz="2850"/>
              <a:t>Consequences of Reformation:</a:t>
            </a:r>
            <a:endParaRPr sz="2850"/>
          </a:p>
          <a:p>
            <a:pPr lvl="1" marL="705802" indent="-271462" defTabSz="868680">
              <a:spcBef>
                <a:spcPts val="500"/>
              </a:spcBef>
              <a:buBlip>
                <a:blip r:embed="rId3"/>
              </a:buBlip>
              <a:defRPr sz="1800"/>
            </a:pPr>
            <a:r>
              <a:rPr sz="2470"/>
              <a:t>Emboldened women to challenge conventional entities:</a:t>
            </a:r>
            <a:endParaRPr sz="2470"/>
          </a:p>
          <a:p>
            <a:pPr lvl="2" marL="1140142" indent="-271462" defTabSz="868680">
              <a:spcBef>
                <a:spcPts val="500"/>
              </a:spcBef>
              <a:buBlip>
                <a:blip r:embed="rId3"/>
              </a:buBlip>
              <a:defRPr sz="1800"/>
            </a:pPr>
            <a:r>
              <a:rPr sz="2470"/>
              <a:t>Some nuns criticized nunneries but cloistered noblewomen increasingly defended nunneries b/c cloistered life provided more interest &amp; independence than secular world</a:t>
            </a:r>
            <a:endParaRPr sz="2470"/>
          </a:p>
          <a:p>
            <a:pPr lvl="2" marL="1140142" indent="-271462" defTabSz="868680">
              <a:spcBef>
                <a:spcPts val="500"/>
              </a:spcBef>
              <a:buBlip>
                <a:blip r:embed="rId3"/>
              </a:buBlip>
              <a:defRPr sz="1800"/>
            </a:pPr>
            <a:r>
              <a:rPr sz="2470"/>
              <a:t>women in higher classes found that the Reformation complemented new social &amp; political freedoms found in Renaissance</a:t>
            </a:r>
          </a:p>
        </p:txBody>
      </p:sp>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7" name="Shape 157"/>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Modern Devotion</a:t>
            </a:r>
          </a:p>
        </p:txBody>
      </p:sp>
      <p:sp>
        <p:nvSpPr>
          <p:cNvPr id="158" name="Shape 158"/>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marL="298322" indent="-298322" defTabSz="795527">
              <a:spcBef>
                <a:spcPts val="600"/>
              </a:spcBef>
              <a:buBlip>
                <a:blip r:embed="rId2"/>
              </a:buBlip>
              <a:defRPr sz="1800"/>
            </a:pPr>
            <a:r>
              <a:rPr sz="2610"/>
              <a:t>Thomas A Kempis summarized philosophy of brothers in most popular religious book of the period </a:t>
            </a:r>
            <a:r>
              <a:rPr i="1" sz="2610"/>
              <a:t>Imitation of Christ</a:t>
            </a:r>
            <a:r>
              <a:rPr sz="2610"/>
              <a:t> - primarily intended for monks &amp; nuns but widely read by laity</a:t>
            </a:r>
            <a:endParaRPr i="1" sz="2610"/>
          </a:p>
          <a:p>
            <a:pPr lvl="0" marL="298322" indent="-298322" defTabSz="795527">
              <a:spcBef>
                <a:spcPts val="600"/>
              </a:spcBef>
              <a:buBlip>
                <a:blip r:embed="rId2"/>
              </a:buBlip>
              <a:defRPr sz="1800"/>
            </a:pPr>
            <a:r>
              <a:rPr sz="2610"/>
              <a:t>Modern Devotion seen as the source of humanist, Protestant &amp; Catholic reform movements in 16th century</a:t>
            </a:r>
            <a:endParaRPr sz="2610"/>
          </a:p>
          <a:p>
            <a:pPr lvl="0" marL="298322" indent="-298322" defTabSz="795527">
              <a:spcBef>
                <a:spcPts val="600"/>
              </a:spcBef>
              <a:buBlip>
                <a:blip r:embed="rId2"/>
              </a:buBlip>
              <a:defRPr sz="1800"/>
            </a:pPr>
            <a:r>
              <a:rPr sz="2610"/>
              <a:t>criticized by others as having individualized approach to religion - indifferent &amp; hostile to sacramental piety &amp; papal loyalty</a:t>
            </a:r>
          </a:p>
        </p:txBody>
      </p:sp>
    </p:spTree>
  </p:cSld>
  <p:clrMapOvr>
    <a:masterClrMapping/>
  </p:clrMapOvr>
  <p:transition spd="med" advClick="1"/>
</p:sld>
</file>

<file path=ppt/slides/slide1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39" name="Shape 539"/>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Family Life in </a:t>
            </a:r>
            <a:br>
              <a:rPr sz="4000">
                <a:solidFill>
                  <a:srgbClr val="482400"/>
                </a:solidFill>
              </a:rPr>
            </a:br>
            <a:r>
              <a:rPr sz="4000">
                <a:solidFill>
                  <a:srgbClr val="482400"/>
                </a:solidFill>
              </a:rPr>
              <a:t>Early Modern Europe</a:t>
            </a:r>
          </a:p>
        </p:txBody>
      </p:sp>
      <p:sp>
        <p:nvSpPr>
          <p:cNvPr id="540" name="Shape 540"/>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marL="322325" indent="-322325" defTabSz="859536">
              <a:spcBef>
                <a:spcPts val="600"/>
              </a:spcBef>
              <a:buBlip>
                <a:blip r:embed="rId2"/>
              </a:buBlip>
              <a:defRPr sz="1800"/>
            </a:pPr>
            <a:r>
              <a:rPr sz="2820"/>
              <a:t>Between 1500 and 1800, men and women married later than they had before.</a:t>
            </a:r>
            <a:endParaRPr sz="2820"/>
          </a:p>
          <a:p>
            <a:pPr lvl="1" marL="698373" indent="-268604" defTabSz="859536">
              <a:spcBef>
                <a:spcPts val="500"/>
              </a:spcBef>
              <a:buBlip>
                <a:blip r:embed="rId3"/>
              </a:buBlip>
              <a:defRPr sz="1800"/>
            </a:pPr>
            <a:r>
              <a:rPr sz="2444"/>
              <a:t>Men: mid to late 20s</a:t>
            </a:r>
            <a:endParaRPr sz="2444"/>
          </a:p>
          <a:p>
            <a:pPr lvl="1" marL="698373" indent="-268604" defTabSz="859536">
              <a:spcBef>
                <a:spcPts val="500"/>
              </a:spcBef>
              <a:buBlip>
                <a:blip r:embed="rId3"/>
              </a:buBlip>
              <a:defRPr sz="1800"/>
            </a:pPr>
            <a:r>
              <a:rPr sz="2444"/>
              <a:t>Women: early to mid 20s</a:t>
            </a:r>
            <a:endParaRPr sz="2444"/>
          </a:p>
          <a:p>
            <a:pPr lvl="0" marL="322325" indent="-322325" defTabSz="859536">
              <a:spcBef>
                <a:spcPts val="600"/>
              </a:spcBef>
              <a:buBlip>
                <a:blip r:embed="rId2"/>
              </a:buBlip>
              <a:defRPr sz="1800"/>
            </a:pPr>
            <a:r>
              <a:rPr sz="2820"/>
              <a:t>Marriage still required parental consent &amp; public vows in church</a:t>
            </a:r>
            <a:endParaRPr sz="2820"/>
          </a:p>
          <a:p>
            <a:pPr lvl="0" marL="322325" indent="-322325" defTabSz="859536">
              <a:spcBef>
                <a:spcPts val="600"/>
              </a:spcBef>
              <a:buBlip>
                <a:blip r:embed="rId2"/>
              </a:buBlip>
              <a:defRPr sz="1800"/>
            </a:pPr>
            <a:r>
              <a:rPr sz="2820"/>
              <a:t>Pronounced move away from coerced marriage (illegal &amp; also regarded by Church doctrine as invalid)</a:t>
            </a:r>
          </a:p>
        </p:txBody>
      </p:sp>
    </p:spTree>
  </p:cSld>
  <p:clrMapOvr>
    <a:masterClrMapping/>
  </p:clrMapOvr>
  <p:transition spd="med" advClick="1"/>
</p:sld>
</file>

<file path=ppt/slides/slide1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42" name="Shape 542"/>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Family Life in </a:t>
            </a:r>
            <a:br>
              <a:rPr sz="4000">
                <a:solidFill>
                  <a:srgbClr val="482400"/>
                </a:solidFill>
              </a:rPr>
            </a:br>
            <a:r>
              <a:rPr sz="4000">
                <a:solidFill>
                  <a:srgbClr val="482400"/>
                </a:solidFill>
              </a:rPr>
              <a:t>Early Modern Europe (cont.)</a:t>
            </a:r>
          </a:p>
        </p:txBody>
      </p:sp>
      <p:sp>
        <p:nvSpPr>
          <p:cNvPr id="543" name="Shape 543"/>
          <p:cNvSpPr/>
          <p:nvPr>
            <p:ph type="body" idx="4294967295"/>
          </p:nvPr>
        </p:nvSpPr>
        <p:spPr>
          <a:xfrm>
            <a:off x="901554" y="1547177"/>
            <a:ext cx="7769226" cy="4727576"/>
          </a:xfrm>
          <a:prstGeom prst="rect">
            <a:avLst/>
          </a:prstGeom>
        </p:spPr>
        <p:txBody>
          <a:bodyPr lIns="0" tIns="0" rIns="0" bIns="0">
            <a:normAutofit fontScale="100000" lnSpcReduction="0"/>
          </a:bodyPr>
          <a:lstStyle/>
          <a:p>
            <a:pPr lvl="0">
              <a:buBlip>
                <a:blip r:embed="rId2"/>
              </a:buBlip>
              <a:defRPr sz="1800"/>
            </a:pPr>
            <a:r>
              <a:rPr sz="3000"/>
              <a:t>If marriages tended to be “arranged” thru heavy familial influence</a:t>
            </a:r>
            <a:endParaRPr sz="3000"/>
          </a:p>
          <a:p>
            <a:pPr lvl="0">
              <a:buBlip>
                <a:blip r:embed="rId2"/>
              </a:buBlip>
              <a:defRPr sz="1800"/>
            </a:pPr>
            <a:r>
              <a:rPr sz="3000"/>
              <a:t>West European family was conjugal, consisting of two parents and two to four children who lived to  adulthood</a:t>
            </a:r>
            <a:endParaRPr sz="3000"/>
          </a:p>
          <a:p>
            <a:pPr lvl="0">
              <a:buBlip>
                <a:blip r:embed="rId2"/>
              </a:buBlip>
              <a:defRPr sz="1800"/>
            </a:pPr>
            <a:r>
              <a:rPr sz="3000"/>
              <a:t>Larger family household to include in-laws, servants, laborers &amp; boarders</a:t>
            </a:r>
          </a:p>
        </p:txBody>
      </p:sp>
    </p:spTree>
  </p:cSld>
  <p:clrMapOvr>
    <a:masterClrMapping/>
  </p:clrMapOvr>
  <p:transition spd="med" advClick="1"/>
</p:sld>
</file>

<file path=ppt/slides/slide1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45" name="Shape 545"/>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Family Life in </a:t>
            </a:r>
            <a:br>
              <a:rPr sz="4000">
                <a:solidFill>
                  <a:srgbClr val="482400"/>
                </a:solidFill>
              </a:rPr>
            </a:br>
            <a:r>
              <a:rPr sz="4000">
                <a:solidFill>
                  <a:srgbClr val="482400"/>
                </a:solidFill>
              </a:rPr>
              <a:t>Early Modern Europe</a:t>
            </a:r>
          </a:p>
        </p:txBody>
      </p:sp>
      <p:sp>
        <p:nvSpPr>
          <p:cNvPr id="546" name="Shape 546"/>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marL="318897" indent="-318897" defTabSz="850391">
              <a:spcBef>
                <a:spcPts val="600"/>
              </a:spcBef>
              <a:buBlip>
                <a:blip r:embed="rId2"/>
              </a:buBlip>
              <a:defRPr sz="1800"/>
            </a:pPr>
            <a:r>
              <a:rPr sz="2790"/>
              <a:t>Marriages also reflected economic reality</a:t>
            </a:r>
            <a:endParaRPr sz="2790"/>
          </a:p>
          <a:p>
            <a:pPr lvl="1" marL="690943" indent="-265747" defTabSz="850391">
              <a:spcBef>
                <a:spcPts val="500"/>
              </a:spcBef>
              <a:buBlip>
                <a:blip r:embed="rId3"/>
              </a:buBlip>
              <a:defRPr sz="1800"/>
            </a:pPr>
            <a:r>
              <a:rPr sz="2418"/>
              <a:t>Difficult to prepare themselves materially</a:t>
            </a:r>
            <a:endParaRPr sz="2418"/>
          </a:p>
          <a:p>
            <a:pPr lvl="1" marL="690943" indent="-265747" defTabSz="850391">
              <a:spcBef>
                <a:spcPts val="500"/>
              </a:spcBef>
              <a:buBlip>
                <a:blip r:embed="rId3"/>
              </a:buBlip>
              <a:defRPr sz="1800"/>
            </a:pPr>
            <a:r>
              <a:rPr sz="2418"/>
              <a:t>16th century - 1 in 5 never married</a:t>
            </a:r>
            <a:endParaRPr sz="2418"/>
          </a:p>
          <a:p>
            <a:pPr lvl="1" marL="690943" indent="-265747" defTabSz="850391">
              <a:spcBef>
                <a:spcPts val="500"/>
              </a:spcBef>
              <a:buBlip>
                <a:blip r:embed="rId3"/>
              </a:buBlip>
              <a:defRPr sz="1800"/>
            </a:pPr>
            <a:r>
              <a:rPr sz="2418"/>
              <a:t>15% unmarried widows</a:t>
            </a:r>
            <a:endParaRPr sz="2418"/>
          </a:p>
          <a:p>
            <a:pPr lvl="1" marL="690943" indent="-265747" defTabSz="850391">
              <a:spcBef>
                <a:spcPts val="500"/>
              </a:spcBef>
              <a:buBlip>
                <a:blip r:embed="rId3"/>
              </a:buBlip>
              <a:defRPr sz="1800"/>
            </a:pPr>
            <a:r>
              <a:rPr sz="2418"/>
              <a:t>Men often remarried due to death in childbirth</a:t>
            </a:r>
            <a:endParaRPr sz="2418"/>
          </a:p>
          <a:p>
            <a:pPr lvl="1" marL="690943" indent="-265747" defTabSz="850391">
              <a:spcBef>
                <a:spcPts val="500"/>
              </a:spcBef>
              <a:buBlip>
                <a:blip r:embed="rId3"/>
              </a:buBlip>
              <a:defRPr sz="1800"/>
            </a:pPr>
            <a:r>
              <a:rPr sz="2418"/>
              <a:t>Evidence that delayed marriage also increased premarital sex</a:t>
            </a:r>
            <a:endParaRPr sz="2418"/>
          </a:p>
          <a:p>
            <a:pPr lvl="2" marL="1116139" indent="-265747" defTabSz="850391">
              <a:spcBef>
                <a:spcPts val="500"/>
              </a:spcBef>
              <a:buBlip>
                <a:blip r:embed="rId3"/>
              </a:buBlip>
              <a:defRPr sz="1800"/>
            </a:pPr>
            <a:r>
              <a:rPr sz="2418"/>
              <a:t>reflected in rapid growth of orphanages &amp; foundling homes</a:t>
            </a:r>
          </a:p>
        </p:txBody>
      </p:sp>
    </p:spTree>
  </p:cSld>
  <p:clrMapOvr>
    <a:masterClrMapping/>
  </p:clrMapOvr>
  <p:transition spd="med" advClick="1"/>
</p:sld>
</file>

<file path=ppt/slides/slide1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48" name="Shape 548"/>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Family Life in </a:t>
            </a:r>
            <a:br>
              <a:rPr sz="4000">
                <a:solidFill>
                  <a:srgbClr val="482400"/>
                </a:solidFill>
              </a:rPr>
            </a:br>
            <a:r>
              <a:rPr sz="4000">
                <a:solidFill>
                  <a:srgbClr val="482400"/>
                </a:solidFill>
              </a:rPr>
              <a:t>Early Modern Europe (cont.)</a:t>
            </a:r>
          </a:p>
        </p:txBody>
      </p:sp>
      <p:sp>
        <p:nvSpPr>
          <p:cNvPr id="549" name="Shape 549"/>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a:buBlip>
                <a:blip r:embed="rId2"/>
              </a:buBlip>
              <a:defRPr sz="1800"/>
            </a:pPr>
            <a:r>
              <a:rPr sz="3000"/>
              <a:t>Artificial birth control has existed since antiquity. </a:t>
            </a:r>
            <a:endParaRPr sz="3000"/>
          </a:p>
          <a:p>
            <a:pPr lvl="0">
              <a:buBlip>
                <a:blip r:embed="rId2"/>
              </a:buBlip>
              <a:defRPr sz="1800"/>
            </a:pPr>
            <a:r>
              <a:rPr sz="3000"/>
              <a:t>Early birth control measures were not very effective and the church &amp; often physicians, opposed them</a:t>
            </a:r>
            <a:endParaRPr sz="3000"/>
          </a:p>
          <a:p>
            <a:pPr lvl="0">
              <a:buBlip>
                <a:blip r:embed="rId2"/>
              </a:buBlip>
              <a:defRPr sz="1800"/>
            </a:pPr>
            <a:r>
              <a:rPr sz="3000"/>
              <a:t>St. Thomas Aquinas - a moral act must aid &amp; abet, never frustrate nature’s goal</a:t>
            </a:r>
          </a:p>
        </p:txBody>
      </p:sp>
    </p:spTree>
  </p:cSld>
  <p:clrMapOvr>
    <a:masterClrMapping/>
  </p:clrMapOvr>
  <p:transition spd="med" advClick="1"/>
</p:sld>
</file>

<file path=ppt/slides/slide1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1" name="Shape 551"/>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Family Life in </a:t>
            </a:r>
            <a:br>
              <a:rPr sz="4000">
                <a:solidFill>
                  <a:srgbClr val="482400"/>
                </a:solidFill>
              </a:rPr>
            </a:br>
            <a:r>
              <a:rPr sz="4000">
                <a:solidFill>
                  <a:srgbClr val="482400"/>
                </a:solidFill>
              </a:rPr>
              <a:t>Early Modern Europe (cont.)</a:t>
            </a:r>
          </a:p>
        </p:txBody>
      </p:sp>
      <p:sp>
        <p:nvSpPr>
          <p:cNvPr id="552" name="Shape 552"/>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marL="325754" indent="-325754" defTabSz="868680">
              <a:spcBef>
                <a:spcPts val="600"/>
              </a:spcBef>
              <a:buBlip>
                <a:blip r:embed="rId2"/>
              </a:buBlip>
              <a:defRPr sz="1800"/>
            </a:pPr>
            <a:r>
              <a:rPr sz="2850"/>
              <a:t>The church and physicians condemned those who hired wet nurses (popular among upper-class women)</a:t>
            </a:r>
            <a:endParaRPr sz="2850"/>
          </a:p>
          <a:p>
            <a:pPr lvl="0" marL="325754" indent="-325754" defTabSz="868680">
              <a:spcBef>
                <a:spcPts val="600"/>
              </a:spcBef>
              <a:buBlip>
                <a:blip r:embed="rId2"/>
              </a:buBlip>
              <a:defRPr sz="1800"/>
            </a:pPr>
            <a:r>
              <a:rPr sz="2850"/>
              <a:t>Increased risk of infant mortality</a:t>
            </a:r>
            <a:endParaRPr sz="2850"/>
          </a:p>
          <a:p>
            <a:pPr lvl="0" marL="325754" indent="-325754" defTabSz="868680">
              <a:spcBef>
                <a:spcPts val="600"/>
              </a:spcBef>
              <a:buBlip>
                <a:blip r:embed="rId2"/>
              </a:buBlip>
              <a:defRPr sz="1800"/>
            </a:pPr>
            <a:r>
              <a:rPr sz="2850"/>
              <a:t>Evidence that among upper-calss, nursing was not popular </a:t>
            </a:r>
            <a:endParaRPr sz="2850"/>
          </a:p>
          <a:p>
            <a:pPr lvl="1" marL="760094" indent="-325754" defTabSz="868680">
              <a:spcBef>
                <a:spcPts val="600"/>
              </a:spcBef>
              <a:buBlip>
                <a:blip r:embed="rId2"/>
              </a:buBlip>
              <a:defRPr sz="1800"/>
            </a:pPr>
            <a:r>
              <a:rPr sz="2850"/>
              <a:t>women - vanity &amp; convenience</a:t>
            </a:r>
            <a:endParaRPr sz="2850"/>
          </a:p>
          <a:p>
            <a:pPr lvl="1" marL="760094" indent="-325754" defTabSz="868680">
              <a:spcBef>
                <a:spcPts val="600"/>
              </a:spcBef>
              <a:buBlip>
                <a:blip r:embed="rId2"/>
              </a:buBlip>
              <a:defRPr sz="1800"/>
            </a:pPr>
            <a:r>
              <a:rPr sz="2850"/>
              <a:t>men- nursing women were forbidden from church to have marital relations</a:t>
            </a:r>
          </a:p>
        </p:txBody>
      </p:sp>
    </p:spTree>
  </p:cSld>
  <p:clrMapOvr>
    <a:masterClrMapping/>
  </p:clrMapOvr>
  <p:transition spd="med" advClick="1"/>
</p:sld>
</file>

<file path=ppt/slides/slide1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4" name="Shape 554"/>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Loving Families?</a:t>
            </a:r>
          </a:p>
        </p:txBody>
      </p:sp>
      <p:sp>
        <p:nvSpPr>
          <p:cNvPr id="555" name="Shape 555"/>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marL="329184" indent="-329184" defTabSz="877823">
              <a:spcBef>
                <a:spcPts val="600"/>
              </a:spcBef>
              <a:buBlip>
                <a:blip r:embed="rId2"/>
              </a:buBlip>
              <a:defRPr sz="1800"/>
            </a:pPr>
            <a:r>
              <a:rPr sz="2880"/>
              <a:t>traditional Western families had features that seem cold &amp; distant today</a:t>
            </a:r>
            <a:endParaRPr sz="2880"/>
          </a:p>
          <a:p>
            <a:pPr lvl="1" marL="768095" indent="-329184" defTabSz="877823">
              <a:spcBef>
                <a:spcPts val="600"/>
              </a:spcBef>
              <a:buBlip>
                <a:blip r:embed="rId2"/>
              </a:buBlip>
              <a:defRPr sz="1800"/>
            </a:pPr>
            <a:r>
              <a:rPr sz="2880"/>
              <a:t>Children 8-13 sent to apprenticeships, school or employment</a:t>
            </a:r>
            <a:endParaRPr sz="2880"/>
          </a:p>
          <a:p>
            <a:pPr lvl="1" marL="768095" indent="-329184" defTabSz="877823">
              <a:spcBef>
                <a:spcPts val="600"/>
              </a:spcBef>
              <a:buBlip>
                <a:blip r:embed="rId2"/>
              </a:buBlip>
              <a:defRPr sz="1800"/>
            </a:pPr>
            <a:r>
              <a:rPr sz="2880"/>
              <a:t>marriages sometimes seemed limited in affection; men often remarried if wife died w/in months</a:t>
            </a:r>
            <a:endParaRPr sz="2880"/>
          </a:p>
          <a:p>
            <a:pPr lvl="1" marL="768095" indent="-329184" defTabSz="877823">
              <a:spcBef>
                <a:spcPts val="600"/>
              </a:spcBef>
              <a:buBlip>
                <a:blip r:embed="rId2"/>
              </a:buBlip>
              <a:defRPr sz="1800"/>
            </a:pPr>
            <a:r>
              <a:rPr sz="2880"/>
              <a:t>Is there a defense for this?</a:t>
            </a:r>
          </a:p>
        </p:txBody>
      </p:sp>
    </p:spTree>
  </p:cSld>
  <p:clrMapOvr>
    <a:masterClrMapping/>
  </p:clrMapOvr>
  <p:transition spd="med" advClick="1"/>
</p:sld>
</file>

<file path=ppt/slides/slide1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7" name="Shape 557"/>
          <p:cNvSpPr/>
          <p:nvPr>
            <p:ph type="title" idx="4294967295"/>
          </p:nvPr>
        </p:nvSpPr>
        <p:spPr>
          <a:xfrm>
            <a:off x="3048000" y="2857500"/>
            <a:ext cx="3657600" cy="1143001"/>
          </a:xfrm>
          <a:prstGeom prst="rect">
            <a:avLst/>
          </a:prstGeom>
        </p:spPr>
        <p:txBody>
          <a:bodyPr lIns="0" tIns="0" rIns="0" bIns="0">
            <a:normAutofit fontScale="100000" lnSpcReduction="0"/>
          </a:bodyPr>
          <a:lstStyle/>
          <a:p>
            <a:pPr lvl="0">
              <a:defRPr sz="1800">
                <a:solidFill>
                  <a:srgbClr val="000000"/>
                </a:solidFill>
              </a:defRPr>
            </a:pPr>
            <a:r>
              <a:rPr sz="1100">
                <a:latin typeface="Arial"/>
                <a:ea typeface="Arial"/>
                <a:cs typeface="Arial"/>
                <a:sym typeface="Arial"/>
              </a:rPr>
              <a:t>A family meal.</a:t>
            </a:r>
            <a:br>
              <a:rPr sz="1100">
                <a:latin typeface="Arial"/>
                <a:ea typeface="Arial"/>
                <a:cs typeface="Arial"/>
                <a:sym typeface="Arial"/>
              </a:rPr>
            </a:br>
            <a:r>
              <a:rPr sz="1100">
                <a:latin typeface="Arial"/>
                <a:ea typeface="Arial"/>
                <a:cs typeface="Arial"/>
                <a:sym typeface="Arial"/>
              </a:rPr>
              <a:t>bpk, Berlin/Kupferstichkabinett, Staatliche Museen, Berlin, Germany/Joerg P. Anders/Art Resource, NY</a:t>
            </a:r>
          </a:p>
        </p:txBody>
      </p:sp>
      <p:pic>
        <p:nvPicPr>
          <p:cNvPr id="558" name="ART194089.jpeg" descr="ART194089.jpg"/>
          <p:cNvPicPr/>
          <p:nvPr/>
        </p:nvPicPr>
        <p:blipFill>
          <a:blip r:embed="rId3">
            <a:extLst/>
          </a:blip>
          <a:stretch>
            <a:fillRect/>
          </a:stretch>
        </p:blipFill>
        <p:spPr>
          <a:xfrm>
            <a:off x="676275" y="232837"/>
            <a:ext cx="8477250" cy="6188076"/>
          </a:xfrm>
          <a:prstGeom prst="rect">
            <a:avLst/>
          </a:prstGeom>
          <a:ln w="12700">
            <a:miter lim="400000"/>
          </a:ln>
        </p:spPr>
      </p:pic>
    </p:spTree>
  </p:cSld>
  <p:clrMapOvr>
    <a:masterClrMapping/>
  </p:clrMapOvr>
  <p:transition spd="med" advClick="1"/>
</p:sld>
</file>

<file path=ppt/slides/slide1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2" name="Shape 562"/>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Literature</a:t>
            </a:r>
          </a:p>
        </p:txBody>
      </p:sp>
      <p:sp>
        <p:nvSpPr>
          <p:cNvPr id="563" name="Shape 563"/>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marL="332613" indent="-332613" defTabSz="886968">
              <a:spcBef>
                <a:spcPts val="600"/>
              </a:spcBef>
              <a:buBlip>
                <a:blip r:embed="rId2"/>
              </a:buBlip>
              <a:defRPr sz="1800"/>
            </a:pPr>
            <a:r>
              <a:rPr sz="2910"/>
              <a:t>The Reformation did not only bring about cultural and political changes. There were also major innovations in literature.</a:t>
            </a:r>
            <a:endParaRPr sz="2910"/>
          </a:p>
          <a:p>
            <a:pPr lvl="1" marL="720661" indent="-277177" defTabSz="886968">
              <a:spcBef>
                <a:spcPts val="600"/>
              </a:spcBef>
              <a:buBlip>
                <a:blip r:embed="rId3"/>
              </a:buBlip>
              <a:defRPr sz="1800"/>
            </a:pPr>
            <a:r>
              <a:rPr sz="2522"/>
              <a:t>Miguel De Cervantes Saavedra was a Spanish writer.</a:t>
            </a:r>
            <a:endParaRPr sz="2522"/>
          </a:p>
          <a:p>
            <a:pPr lvl="2" marL="1108710" indent="-221742" defTabSz="886968">
              <a:spcBef>
                <a:spcPts val="500"/>
              </a:spcBef>
              <a:defRPr sz="1800"/>
            </a:pPr>
            <a:r>
              <a:rPr sz="2328"/>
              <a:t>His major work was </a:t>
            </a:r>
            <a:r>
              <a:rPr i="1" sz="2328"/>
              <a:t>Don Quixote</a:t>
            </a:r>
            <a:r>
              <a:rPr sz="2328"/>
              <a:t>, which was a satire of the chivalric romances popular in Spain. </a:t>
            </a:r>
            <a:endParaRPr sz="2328"/>
          </a:p>
          <a:p>
            <a:pPr lvl="2" marL="1108710" indent="-221742" defTabSz="886968">
              <a:spcBef>
                <a:spcPts val="500"/>
              </a:spcBef>
              <a:defRPr sz="1800"/>
            </a:pPr>
            <a:r>
              <a:rPr sz="2328"/>
              <a:t>Juxtaposition of idealism and realism in the novel was very innovative.</a:t>
            </a:r>
          </a:p>
        </p:txBody>
      </p:sp>
    </p:spTree>
  </p:cSld>
  <p:clrMapOvr>
    <a:masterClrMapping/>
  </p:clrMapOvr>
  <p:transition spd="med" advClick="1"/>
</p:sld>
</file>

<file path=ppt/slides/slide1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5" name="Shape 565"/>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Literature</a:t>
            </a:r>
          </a:p>
        </p:txBody>
      </p:sp>
      <p:sp>
        <p:nvSpPr>
          <p:cNvPr id="566" name="Shape 566"/>
          <p:cNvSpPr/>
          <p:nvPr>
            <p:ph type="body" idx="4294967295"/>
          </p:nvPr>
        </p:nvSpPr>
        <p:spPr>
          <a:xfrm>
            <a:off x="1062037" y="1524000"/>
            <a:ext cx="7769226" cy="4727575"/>
          </a:xfrm>
          <a:prstGeom prst="rect">
            <a:avLst/>
          </a:prstGeom>
        </p:spPr>
        <p:txBody>
          <a:bodyPr lIns="0" tIns="0" rIns="0" bIns="0">
            <a:normAutofit fontScale="100000" lnSpcReduction="0"/>
          </a:bodyPr>
          <a:lstStyle/>
          <a:p>
            <a:pPr lvl="1" marL="0" indent="228600">
              <a:spcBef>
                <a:spcPts val="600"/>
              </a:spcBef>
              <a:buSzTx/>
              <a:buNone/>
              <a:defRPr sz="1800"/>
            </a:pPr>
            <a:r>
              <a:rPr sz="2600"/>
              <a:t>Miguel De Cervantes Saavedra </a:t>
            </a:r>
            <a:endParaRPr sz="2600"/>
          </a:p>
          <a:p>
            <a:pPr lvl="1" marL="742950" indent="-285750">
              <a:spcBef>
                <a:spcPts val="600"/>
              </a:spcBef>
              <a:buBlip>
                <a:blip r:embed="rId2"/>
              </a:buBlip>
              <a:defRPr sz="1800"/>
            </a:pPr>
            <a:endParaRPr sz="2600"/>
          </a:p>
          <a:p>
            <a:pPr lvl="1" marL="742950" indent="-285750">
              <a:spcBef>
                <a:spcPts val="600"/>
              </a:spcBef>
              <a:buBlip>
                <a:blip r:embed="rId2"/>
              </a:buBlip>
              <a:defRPr sz="1800"/>
            </a:pPr>
            <a:r>
              <a:rPr sz="2600"/>
              <a:t>Not formally educated</a:t>
            </a:r>
            <a:endParaRPr sz="2600"/>
          </a:p>
          <a:p>
            <a:pPr lvl="1" marL="742950" indent="-285750">
              <a:spcBef>
                <a:spcPts val="600"/>
              </a:spcBef>
              <a:buBlip>
                <a:blip r:embed="rId2"/>
              </a:buBlip>
              <a:defRPr sz="1800"/>
            </a:pPr>
            <a:r>
              <a:rPr sz="2600"/>
              <a:t>worked for a cardinal</a:t>
            </a:r>
            <a:endParaRPr sz="2600"/>
          </a:p>
          <a:p>
            <a:pPr lvl="1" marL="742950" indent="-285750">
              <a:spcBef>
                <a:spcPts val="600"/>
              </a:spcBef>
              <a:buBlip>
                <a:blip r:embed="rId2"/>
              </a:buBlip>
              <a:defRPr sz="1800"/>
            </a:pPr>
            <a:r>
              <a:rPr sz="2600"/>
              <a:t>had been a soldier &amp; decorated for gallantry in Battle of Lepanto</a:t>
            </a:r>
            <a:endParaRPr sz="2600"/>
          </a:p>
          <a:p>
            <a:pPr lvl="1" marL="742950" indent="-285750">
              <a:spcBef>
                <a:spcPts val="600"/>
              </a:spcBef>
              <a:buBlip>
                <a:blip r:embed="rId2"/>
              </a:buBlip>
              <a:defRPr sz="1800"/>
            </a:pPr>
            <a:r>
              <a:rPr sz="2600"/>
              <a:t>also spent 5 years as a slave </a:t>
            </a:r>
            <a:endParaRPr sz="2600"/>
          </a:p>
          <a:p>
            <a:pPr lvl="2" marL="1143000" indent="-228600">
              <a:spcBef>
                <a:spcPts val="500"/>
              </a:spcBef>
              <a:defRPr sz="1800"/>
            </a:pPr>
            <a:r>
              <a:rPr sz="2400"/>
              <a:t>Began </a:t>
            </a:r>
            <a:r>
              <a:rPr i="1" sz="2400"/>
              <a:t>Don Quixote</a:t>
            </a:r>
            <a:r>
              <a:rPr sz="2400"/>
              <a:t> in prison</a:t>
            </a:r>
          </a:p>
        </p:txBody>
      </p:sp>
    </p:spTree>
  </p:cSld>
  <p:clrMapOvr>
    <a:masterClrMapping/>
  </p:clrMapOvr>
  <p:transition spd="med" advClick="1"/>
</p:sld>
</file>

<file path=ppt/slides/slide1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8" name="Shape 568"/>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Literature</a:t>
            </a:r>
          </a:p>
        </p:txBody>
      </p:sp>
      <p:sp>
        <p:nvSpPr>
          <p:cNvPr id="569" name="Shape 569"/>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a:buBlip>
                <a:blip r:embed="rId2"/>
              </a:buBlip>
              <a:defRPr sz="1800"/>
            </a:pPr>
            <a:r>
              <a:rPr sz="3000"/>
              <a:t>Influences on Spanish literature:</a:t>
            </a:r>
            <a:endParaRPr sz="3000"/>
          </a:p>
          <a:p>
            <a:pPr lvl="0">
              <a:buBlip>
                <a:blip r:embed="rId2"/>
              </a:buBlip>
              <a:defRPr sz="1800"/>
            </a:pPr>
            <a:r>
              <a:rPr sz="3000"/>
              <a:t>1) traditional Catholic teaching remained prevalent in Spain</a:t>
            </a:r>
            <a:endParaRPr sz="3000"/>
          </a:p>
          <a:p>
            <a:pPr lvl="0">
              <a:buBlip>
                <a:blip r:embed="rId2"/>
              </a:buBlip>
              <a:defRPr sz="1800"/>
            </a:pPr>
            <a:r>
              <a:rPr sz="3000"/>
              <a:t>2) Aggressive piety of Spanish rulers</a:t>
            </a:r>
            <a:endParaRPr sz="3000"/>
          </a:p>
          <a:p>
            <a:pPr lvl="0">
              <a:buBlip>
                <a:blip r:embed="rId2"/>
              </a:buBlip>
              <a:defRPr sz="1800"/>
            </a:pPr>
            <a:r>
              <a:rPr sz="3000"/>
              <a:t>3) Emphasis on medieval chivalric virtues</a:t>
            </a:r>
            <a:endParaRPr sz="3000"/>
          </a:p>
          <a:p>
            <a:pPr lvl="0">
              <a:buBlip>
                <a:blip r:embed="rId2"/>
              </a:buBlip>
              <a:defRPr sz="1800"/>
            </a:pPr>
            <a:r>
              <a:rPr sz="3000"/>
              <a:t> Cervantes depicts both affection &amp; ridicule for the idealism of Don Quixote</a:t>
            </a:r>
          </a:p>
        </p:txBody>
      </p:sp>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0" name="Shape 160"/>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Modern Devotion</a:t>
            </a:r>
          </a:p>
        </p:txBody>
      </p:sp>
      <p:sp>
        <p:nvSpPr>
          <p:cNvPr id="161" name="Shape 161"/>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a:buBlip>
                <a:blip r:embed="rId2"/>
              </a:buBlip>
              <a:defRPr sz="1800"/>
            </a:pPr>
            <a:r>
              <a:rPr sz="3000"/>
              <a:t>conservative movement that retained clerical doctrines &amp; values but placed them within new framework of active &amp; common life</a:t>
            </a:r>
            <a:endParaRPr sz="3000"/>
          </a:p>
          <a:p>
            <a:pPr lvl="0">
              <a:buBlip>
                <a:blip r:embed="rId2"/>
              </a:buBlip>
              <a:defRPr sz="1800"/>
            </a:pPr>
            <a:r>
              <a:rPr sz="3000"/>
              <a:t>increased demand for good preaching in the vernacular</a:t>
            </a:r>
          </a:p>
        </p:txBody>
      </p:sp>
    </p:spTree>
  </p:cSld>
  <p:clrMapOvr>
    <a:masterClrMapping/>
  </p:clrMapOvr>
  <p:transition spd="med" advClick="1"/>
</p:sld>
</file>

<file path=ppt/slides/slide1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1" name="Shape 571"/>
          <p:cNvSpPr/>
          <p:nvPr>
            <p:ph type="title" idx="4294967295"/>
          </p:nvPr>
        </p:nvSpPr>
        <p:spPr>
          <a:xfrm>
            <a:off x="5411472" y="246009"/>
            <a:ext cx="3657601" cy="2870640"/>
          </a:xfrm>
          <a:prstGeom prst="rect">
            <a:avLst/>
          </a:prstGeom>
        </p:spPr>
        <p:txBody>
          <a:bodyPr lIns="0" tIns="0" rIns="0" bIns="0">
            <a:normAutofit fontScale="100000" lnSpcReduction="0"/>
          </a:bodyPr>
          <a:lstStyle/>
          <a:p>
            <a:pPr lvl="0">
              <a:defRPr sz="1800">
                <a:solidFill>
                  <a:srgbClr val="000000"/>
                </a:solidFill>
              </a:defRPr>
            </a:pPr>
            <a:r>
              <a:rPr sz="1700">
                <a:latin typeface="Times New Roman (Headings)"/>
                <a:ea typeface="Times New Roman (Headings)"/>
                <a:cs typeface="Times New Roman (Headings)"/>
                <a:sym typeface="Times New Roman (Headings)"/>
              </a:rPr>
              <a:t>Cover of the 1620 English translation of </a:t>
            </a:r>
            <a:r>
              <a:rPr i="1" sz="1700">
                <a:latin typeface="Times New Roman (Headings)"/>
                <a:ea typeface="Times New Roman (Headings)"/>
                <a:cs typeface="Times New Roman (Headings)"/>
                <a:sym typeface="Times New Roman (Headings)"/>
              </a:rPr>
              <a:t>The History of Don-Quichote, The Firste Parte.</a:t>
            </a:r>
            <a:br>
              <a:rPr i="1" sz="1700">
                <a:latin typeface="Times New Roman (Headings)"/>
                <a:ea typeface="Times New Roman (Headings)"/>
                <a:cs typeface="Times New Roman (Headings)"/>
                <a:sym typeface="Times New Roman (Headings)"/>
              </a:rPr>
            </a:br>
            <a:r>
              <a:rPr sz="1700">
                <a:latin typeface="Times New Roman (Headings)"/>
                <a:ea typeface="Times New Roman (Headings)"/>
                <a:cs typeface="Times New Roman (Headings)"/>
                <a:sym typeface="Times New Roman (Headings)"/>
              </a:rPr>
              <a:t>HIP/Art Resource, NY</a:t>
            </a:r>
          </a:p>
        </p:txBody>
      </p:sp>
      <p:pic>
        <p:nvPicPr>
          <p:cNvPr id="572" name="11.jpeg" descr="11.10_ART97826.jpg"/>
          <p:cNvPicPr/>
          <p:nvPr/>
        </p:nvPicPr>
        <p:blipFill>
          <a:blip r:embed="rId3">
            <a:extLst/>
          </a:blip>
          <a:stretch>
            <a:fillRect/>
          </a:stretch>
        </p:blipFill>
        <p:spPr>
          <a:xfrm>
            <a:off x="786448" y="-72947"/>
            <a:ext cx="4524376" cy="6400801"/>
          </a:xfrm>
          <a:prstGeom prst="rect">
            <a:avLst/>
          </a:prstGeom>
          <a:ln w="12700">
            <a:miter lim="400000"/>
          </a:ln>
        </p:spPr>
      </p:pic>
    </p:spTree>
  </p:cSld>
  <p:clrMapOvr>
    <a:masterClrMapping/>
  </p:clrMapOvr>
  <p:transition spd="med" advClick="1"/>
</p:sld>
</file>

<file path=ppt/slides/slide1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6" name="Shape 576"/>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Literature (cont.)</a:t>
            </a:r>
          </a:p>
        </p:txBody>
      </p:sp>
      <p:sp>
        <p:nvSpPr>
          <p:cNvPr id="577" name="Shape 577"/>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marL="0" indent="0">
              <a:buSzTx/>
              <a:buNone/>
              <a:defRPr sz="1800"/>
            </a:pPr>
            <a:endParaRPr sz="3000"/>
          </a:p>
          <a:p>
            <a:pPr lvl="1" marL="742950" indent="-285750">
              <a:spcBef>
                <a:spcPts val="600"/>
              </a:spcBef>
              <a:buBlip>
                <a:blip r:embed="rId2"/>
              </a:buBlip>
              <a:defRPr sz="1800"/>
            </a:pPr>
            <a:r>
              <a:rPr sz="2600"/>
              <a:t>William Shakespeare was an English playwright.</a:t>
            </a:r>
            <a:endParaRPr sz="2600"/>
          </a:p>
          <a:p>
            <a:pPr lvl="2" marL="1143000" indent="-228600">
              <a:spcBef>
                <a:spcPts val="500"/>
              </a:spcBef>
              <a:defRPr sz="1800"/>
            </a:pPr>
            <a:r>
              <a:rPr sz="2400"/>
              <a:t>He wrote histories, tragedies, and comedies.</a:t>
            </a:r>
            <a:endParaRPr sz="2400"/>
          </a:p>
          <a:p>
            <a:pPr lvl="2" marL="1143000" indent="-228600">
              <a:spcBef>
                <a:spcPts val="500"/>
              </a:spcBef>
              <a:defRPr sz="1800"/>
            </a:pPr>
            <a:r>
              <a:rPr sz="2400"/>
              <a:t>His work struck universal human themes, many of which were rooted in contemporary religious traditions</a:t>
            </a:r>
            <a:endParaRPr sz="2400"/>
          </a:p>
          <a:p>
            <a:pPr lvl="2" marL="1143000" indent="-228600">
              <a:spcBef>
                <a:spcPts val="500"/>
              </a:spcBef>
              <a:defRPr sz="1800"/>
            </a:pPr>
            <a:r>
              <a:rPr sz="2400"/>
              <a:t>By Modern standards, political conservative</a:t>
            </a:r>
            <a:endParaRPr sz="2400"/>
          </a:p>
          <a:p>
            <a:pPr lvl="2" marL="1143000" indent="-228600">
              <a:spcBef>
                <a:spcPts val="500"/>
              </a:spcBef>
              <a:defRPr sz="1800"/>
            </a:pPr>
            <a:r>
              <a:rPr sz="2400"/>
              <a:t>accepted social ranking &amp; power structure</a:t>
            </a:r>
          </a:p>
        </p:txBody>
      </p:sp>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3" name="Shape 163"/>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Lay Control Over Religious Life (cont.)</a:t>
            </a:r>
          </a:p>
        </p:txBody>
      </p:sp>
      <p:sp>
        <p:nvSpPr>
          <p:cNvPr id="164" name="Shape 164"/>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a:buBlip>
                <a:blip r:embed="rId2"/>
              </a:buBlip>
              <a:defRPr sz="1800"/>
            </a:pPr>
            <a:r>
              <a:rPr sz="3000"/>
              <a:t>Rome’s int’l network of church offices in disarray</a:t>
            </a:r>
            <a:endParaRPr sz="3000"/>
          </a:p>
          <a:p>
            <a:pPr lvl="0">
              <a:buBlip>
                <a:blip r:embed="rId2"/>
              </a:buBlip>
              <a:defRPr sz="1800"/>
            </a:pPr>
            <a:r>
              <a:rPr sz="3000"/>
              <a:t>Other factors contributing to collapse:</a:t>
            </a:r>
            <a:endParaRPr sz="3000"/>
          </a:p>
          <a:p>
            <a:pPr lvl="1" marL="800100" indent="-342900">
              <a:buBlip>
                <a:blip r:embed="rId2"/>
              </a:buBlip>
              <a:defRPr sz="1800"/>
            </a:pPr>
            <a:r>
              <a:rPr sz="3000"/>
              <a:t>growing regional identity</a:t>
            </a:r>
            <a:endParaRPr sz="3000"/>
          </a:p>
          <a:p>
            <a:pPr lvl="1" marL="800100" indent="-342900">
              <a:buBlip>
                <a:blip r:embed="rId2"/>
              </a:buBlip>
              <a:defRPr sz="1800"/>
            </a:pPr>
            <a:r>
              <a:rPr sz="3000"/>
              <a:t>increasingly competent secular local administration</a:t>
            </a:r>
            <a:endParaRPr sz="3000"/>
          </a:p>
          <a:p>
            <a:pPr lvl="1" marL="800100" indent="-342900">
              <a:buBlip>
                <a:blip r:embed="rId2"/>
              </a:buBlip>
              <a:defRPr sz="1800"/>
            </a:pPr>
            <a:r>
              <a:rPr sz="3000"/>
              <a:t>newly emerging nationalism</a:t>
            </a:r>
          </a:p>
        </p:txBody>
      </p:sp>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6" name="Shape 166"/>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Lay Control Over Religious Life (cont.)</a:t>
            </a:r>
          </a:p>
        </p:txBody>
      </p:sp>
      <p:sp>
        <p:nvSpPr>
          <p:cNvPr id="167" name="Shape 167"/>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marL="312039" indent="-312039" defTabSz="832104">
              <a:spcBef>
                <a:spcPts val="600"/>
              </a:spcBef>
              <a:buBlip>
                <a:blip r:embed="rId2"/>
              </a:buBlip>
              <a:defRPr sz="1800"/>
            </a:pPr>
            <a:r>
              <a:rPr sz="2730"/>
              <a:t>Failure of the entrenched Benefice system </a:t>
            </a:r>
            <a:endParaRPr sz="2730"/>
          </a:p>
          <a:p>
            <a:pPr lvl="1" marL="728091" indent="-312039" defTabSz="832104">
              <a:spcBef>
                <a:spcPts val="600"/>
              </a:spcBef>
              <a:buBlip>
                <a:blip r:embed="rId2"/>
              </a:buBlip>
              <a:defRPr sz="1800"/>
            </a:pPr>
            <a:r>
              <a:rPr sz="2730"/>
              <a:t>Important ecclesiastical posts sold to highest bidders</a:t>
            </a:r>
            <a:endParaRPr sz="2730"/>
          </a:p>
          <a:p>
            <a:pPr lvl="1" marL="728091" indent="-312039" defTabSz="832104">
              <a:spcBef>
                <a:spcPts val="600"/>
              </a:spcBef>
              <a:buBlip>
                <a:blip r:embed="rId2"/>
              </a:buBlip>
              <a:defRPr sz="1800"/>
            </a:pPr>
            <a:r>
              <a:rPr sz="2730"/>
              <a:t>requirement of bishops &amp; priests living in parishes/dioceses not enforced</a:t>
            </a:r>
            <a:endParaRPr sz="2730"/>
          </a:p>
          <a:p>
            <a:pPr lvl="1" marL="728091" indent="-312039" defTabSz="832104">
              <a:spcBef>
                <a:spcPts val="600"/>
              </a:spcBef>
              <a:buBlip>
                <a:blip r:embed="rId2"/>
              </a:buBlip>
              <a:defRPr sz="1800"/>
            </a:pPr>
            <a:r>
              <a:rPr sz="2730"/>
              <a:t>ministering to their communities not existent </a:t>
            </a:r>
            <a:endParaRPr sz="2730"/>
          </a:p>
          <a:p>
            <a:pPr lvl="0" marL="312039" indent="-312039" defTabSz="832104">
              <a:spcBef>
                <a:spcPts val="600"/>
              </a:spcBef>
              <a:buBlip>
                <a:blip r:embed="rId2"/>
              </a:buBlip>
              <a:defRPr sz="1800"/>
            </a:pPr>
            <a:r>
              <a:rPr sz="2730"/>
              <a:t>Many complaints about concubinage, maladministration, &amp; financial greed</a:t>
            </a:r>
          </a:p>
        </p:txBody>
      </p:sp>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9" name="Shape 169"/>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Lay Control Over Religious Life (cont.)</a:t>
            </a:r>
          </a:p>
        </p:txBody>
      </p:sp>
      <p:sp>
        <p:nvSpPr>
          <p:cNvPr id="170" name="Shape 170"/>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marL="332613" indent="-332613" defTabSz="886968">
              <a:spcBef>
                <a:spcPts val="600"/>
              </a:spcBef>
              <a:buBlip>
                <a:blip r:embed="rId2"/>
              </a:buBlip>
              <a:defRPr sz="1800"/>
            </a:pPr>
            <a:r>
              <a:rPr sz="2910"/>
              <a:t>Communities loudly protested financial &amp; spiritual abuses long before Luther published Address to the Christian Nobility of the German Nation</a:t>
            </a:r>
            <a:endParaRPr sz="2910"/>
          </a:p>
          <a:p>
            <a:pPr lvl="0" marL="332613" indent="-332613" defTabSz="886968">
              <a:spcBef>
                <a:spcPts val="600"/>
              </a:spcBef>
              <a:buBlip>
                <a:blip r:embed="rId2"/>
              </a:buBlip>
              <a:defRPr sz="1800"/>
            </a:pPr>
            <a:r>
              <a:rPr sz="2910"/>
              <a:t>Sale of indulgences especially</a:t>
            </a:r>
            <a:endParaRPr sz="2910"/>
          </a:p>
          <a:p>
            <a:pPr lvl="1" marL="776097" indent="-332613" defTabSz="886968">
              <a:spcBef>
                <a:spcPts val="600"/>
              </a:spcBef>
              <a:buBlip>
                <a:blip r:embed="rId2"/>
              </a:buBlip>
              <a:defRPr sz="1800"/>
            </a:pPr>
            <a:r>
              <a:rPr sz="2910"/>
              <a:t>rulers &amp; magistrates had little objection provided generous portion of income the sales generated remained in local coffers</a:t>
            </a:r>
          </a:p>
        </p:txBody>
      </p:sp>
    </p:spTree>
  </p:cSld>
  <p:clrMapOvr>
    <a:masterClrMapping/>
  </p:clrMapOvr>
  <p:transitio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2" name="Shape 172"/>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Lay Control Over Religious Life (cont.)</a:t>
            </a:r>
          </a:p>
        </p:txBody>
      </p:sp>
      <p:sp>
        <p:nvSpPr>
          <p:cNvPr id="173" name="Shape 173"/>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marL="318897" indent="-318897" defTabSz="850391">
              <a:spcBef>
                <a:spcPts val="600"/>
              </a:spcBef>
              <a:buBlip>
                <a:blip r:embed="rId2"/>
              </a:buBlip>
              <a:defRPr sz="1800"/>
            </a:pPr>
            <a:r>
              <a:rPr sz="2790"/>
              <a:t>Sale of indulgences</a:t>
            </a:r>
            <a:endParaRPr sz="2790"/>
          </a:p>
          <a:p>
            <a:pPr lvl="1" marL="744093" indent="-318897" defTabSz="850391">
              <a:spcBef>
                <a:spcPts val="600"/>
              </a:spcBef>
              <a:buBlip>
                <a:blip r:embed="rId2"/>
              </a:buBlip>
              <a:defRPr sz="1800"/>
            </a:pPr>
            <a:r>
              <a:rPr sz="2790"/>
              <a:t>When indulgences were sold for distant interests (Saint Peter’s Basilica), resistance stemmed b/c drained local revenues</a:t>
            </a:r>
            <a:endParaRPr sz="2790"/>
          </a:p>
          <a:p>
            <a:pPr lvl="1" marL="744093" indent="-318897" defTabSz="850391">
              <a:spcBef>
                <a:spcPts val="600"/>
              </a:spcBef>
              <a:buBlip>
                <a:blip r:embed="rId2"/>
              </a:buBlip>
              <a:defRPr sz="1800"/>
            </a:pPr>
            <a:r>
              <a:rPr sz="2790"/>
              <a:t>City gov’ts endowed preacherships as a means to improve local religious life</a:t>
            </a:r>
            <a:endParaRPr sz="2790"/>
          </a:p>
          <a:p>
            <a:pPr lvl="1" marL="744093" indent="-318897" defTabSz="850391">
              <a:spcBef>
                <a:spcPts val="600"/>
              </a:spcBef>
              <a:buBlip>
                <a:blip r:embed="rId2"/>
              </a:buBlip>
              <a:defRPr sz="1800"/>
            </a:pPr>
            <a:r>
              <a:rPr sz="2790"/>
              <a:t>Magistrates began to restrict growth of ecclesiastical properties &amp; clerical privileges</a:t>
            </a:r>
          </a:p>
        </p:txBody>
      </p:sp>
    </p:spTree>
  </p:cSld>
  <p:clrMapOvr>
    <a:masterClrMapping/>
  </p:clrMapOvr>
  <p:transitio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5" name="Shape 175"/>
          <p:cNvSpPr/>
          <p:nvPr>
            <p:ph type="title" idx="4294967295"/>
          </p:nvPr>
        </p:nvSpPr>
        <p:spPr>
          <a:xfrm>
            <a:off x="855564" y="786866"/>
            <a:ext cx="3113538" cy="2140017"/>
          </a:xfrm>
          <a:prstGeom prst="rect">
            <a:avLst/>
          </a:prstGeom>
        </p:spPr>
        <p:txBody>
          <a:bodyPr lIns="0" tIns="0" rIns="0" bIns="0">
            <a:normAutofit fontScale="100000" lnSpcReduction="0"/>
          </a:bodyPr>
          <a:lstStyle/>
          <a:p>
            <a:pPr lvl="0" defTabSz="457200">
              <a:defRPr sz="1800">
                <a:solidFill>
                  <a:srgbClr val="000000"/>
                </a:solidFill>
              </a:defRPr>
            </a:pPr>
            <a:r>
              <a:rPr sz="1400">
                <a:solidFill>
                  <a:srgbClr val="482400"/>
                </a:solidFill>
                <a:latin typeface="Arial"/>
                <a:ea typeface="Arial"/>
                <a:cs typeface="Arial"/>
                <a:sym typeface="Arial"/>
              </a:rPr>
              <a:t>Martin Schongauer </a:t>
            </a:r>
            <a:r>
              <a:rPr sz="1400">
                <a:latin typeface="Times New Roman (Headings)"/>
                <a:ea typeface="Times New Roman (Headings)"/>
                <a:cs typeface="Times New Roman (Headings)"/>
                <a:sym typeface="Times New Roman (Headings)"/>
              </a:rPr>
              <a:t>(c. 1430–1491), the best engraver in the Upper Rhine, portrays the devil’s temptation of St. Anthony in the wilderness as a robust physical attack by demons rather than the traditional melancholic introspection. </a:t>
            </a:r>
            <a:br>
              <a:rPr sz="1400">
                <a:latin typeface="Times New Roman (Headings)"/>
                <a:ea typeface="Times New Roman (Headings)"/>
                <a:cs typeface="Times New Roman (Headings)"/>
                <a:sym typeface="Times New Roman (Headings)"/>
              </a:rPr>
            </a:br>
            <a:r>
              <a:rPr sz="1400">
                <a:latin typeface="Times New Roman (Headings)"/>
                <a:ea typeface="Times New Roman (Headings)"/>
                <a:cs typeface="Times New Roman (Headings)"/>
                <a:sym typeface="Times New Roman (Headings)"/>
              </a:rPr>
              <a:t>Martin Schongauer/National Gallery of Art, Washington, DC</a:t>
            </a:r>
          </a:p>
        </p:txBody>
      </p:sp>
      <p:pic>
        <p:nvPicPr>
          <p:cNvPr id="176" name="AABSGYY0.jpeg" descr="AABSGYY0.jpg"/>
          <p:cNvPicPr/>
          <p:nvPr/>
        </p:nvPicPr>
        <p:blipFill>
          <a:blip r:embed="rId3">
            <a:extLst/>
          </a:blip>
          <a:stretch>
            <a:fillRect/>
          </a:stretch>
        </p:blipFill>
        <p:spPr>
          <a:xfrm>
            <a:off x="4138865" y="-39365"/>
            <a:ext cx="4714876" cy="6400801"/>
          </a:xfrm>
          <a:prstGeom prst="rect">
            <a:avLst/>
          </a:prstGeom>
          <a:ln w="12700">
            <a:miter lim="400000"/>
          </a:ln>
        </p:spPr>
      </p:pic>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1" name="Shape 121"/>
          <p:cNvSpPr/>
          <p:nvPr>
            <p:ph type="title" idx="4294967295"/>
          </p:nvPr>
        </p:nvSpPr>
        <p:spPr>
          <a:xfrm>
            <a:off x="3048000" y="2857500"/>
            <a:ext cx="3657600" cy="1143001"/>
          </a:xfrm>
          <a:prstGeom prst="rect">
            <a:avLst/>
          </a:prstGeom>
        </p:spPr>
        <p:txBody>
          <a:bodyPr lIns="0" tIns="0" rIns="0" bIns="0">
            <a:normAutofit fontScale="100000" lnSpcReduction="0"/>
          </a:bodyPr>
          <a:lstStyle/>
          <a:p>
            <a:pPr lvl="0" defTabSz="868680">
              <a:defRPr sz="1800">
                <a:solidFill>
                  <a:srgbClr val="000000"/>
                </a:solidFill>
              </a:defRPr>
            </a:pPr>
            <a:r>
              <a:rPr sz="1045">
                <a:latin typeface="Arial"/>
                <a:ea typeface="Arial"/>
                <a:cs typeface="Arial"/>
                <a:sym typeface="Arial"/>
              </a:rPr>
              <a:t>Painted on the eve of the Reformation, Matthias Grunewald’s (ca. 1480–1528) Crucifixion shows a Christ who takes all the sins of the world into his own body, as his mother, Mary Magdalene, and John the Baptist share the pain of his afflictions.</a:t>
            </a:r>
            <a:br>
              <a:rPr sz="1045">
                <a:latin typeface="Arial"/>
                <a:ea typeface="Arial"/>
                <a:cs typeface="Arial"/>
                <a:sym typeface="Arial"/>
              </a:rPr>
            </a:br>
            <a:r>
              <a:rPr sz="1045">
                <a:latin typeface="Arial"/>
                <a:ea typeface="Arial"/>
                <a:cs typeface="Arial"/>
                <a:sym typeface="Arial"/>
              </a:rPr>
              <a:t>Musée Unterlinden, Colmar, France/The Art Archive/SuperStock</a:t>
            </a:r>
          </a:p>
        </p:txBody>
      </p:sp>
      <p:pic>
        <p:nvPicPr>
          <p:cNvPr id="122" name="AACCVMC0.jpeg" descr="AACCVMC0.jpg"/>
          <p:cNvPicPr/>
          <p:nvPr/>
        </p:nvPicPr>
        <p:blipFill>
          <a:blip r:embed="rId3">
            <a:extLst/>
          </a:blip>
          <a:stretch>
            <a:fillRect/>
          </a:stretch>
        </p:blipFill>
        <p:spPr>
          <a:xfrm>
            <a:off x="666750" y="76200"/>
            <a:ext cx="8477250" cy="6170613"/>
          </a:xfrm>
          <a:prstGeom prst="rect">
            <a:avLst/>
          </a:prstGeom>
          <a:ln w="12700">
            <a:miter lim="400000"/>
          </a:ln>
        </p:spPr>
      </p:pic>
      <p:sp>
        <p:nvSpPr>
          <p:cNvPr id="123" name="Shape 123"/>
          <p:cNvSpPr/>
          <p:nvPr/>
        </p:nvSpPr>
        <p:spPr>
          <a:xfrm>
            <a:off x="5966663" y="189230"/>
            <a:ext cx="3146634" cy="4597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lvl="0">
              <a:defRPr sz="1800">
                <a:solidFill>
                  <a:srgbClr val="000000"/>
                </a:solidFill>
              </a:defRPr>
            </a:pPr>
            <a:r>
              <a:rPr sz="2400">
                <a:solidFill>
                  <a:srgbClr val="FFFFFF"/>
                </a:solidFill>
              </a:rPr>
              <a:t>Matthias Grunewald</a:t>
            </a:r>
          </a:p>
        </p:txBody>
      </p:sp>
    </p:spTree>
  </p:cSld>
  <p:clrMapOvr>
    <a:masterClrMapping/>
  </p:clrMapOvr>
  <p:transitio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0" name="Shape 180"/>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Martin Luther &amp; the German Reformation</a:t>
            </a:r>
          </a:p>
        </p:txBody>
      </p:sp>
      <p:sp>
        <p:nvSpPr>
          <p:cNvPr id="181" name="Shape 181"/>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a:buBlip>
                <a:blip r:embed="rId2"/>
              </a:buBlip>
              <a:defRPr sz="1800"/>
            </a:pPr>
            <a:r>
              <a:rPr sz="3000"/>
              <a:t>Late Medieval Germany lacked the political unity to enforce large-scale religious reforms</a:t>
            </a:r>
            <a:endParaRPr sz="3000"/>
          </a:p>
          <a:p>
            <a:pPr lvl="0">
              <a:buBlip>
                <a:blip r:embed="rId2"/>
              </a:buBlip>
              <a:defRPr sz="1800"/>
            </a:pPr>
            <a:r>
              <a:rPr sz="3000"/>
              <a:t>No lasting Statutes of Provisors &amp; Praemunire (England) or Pragmatic Sanction of Bourges (France)</a:t>
            </a:r>
            <a:endParaRPr sz="3000"/>
          </a:p>
          <a:p>
            <a:pPr lvl="0">
              <a:buBlip>
                <a:blip r:embed="rId2"/>
              </a:buBlip>
              <a:defRPr sz="1800"/>
            </a:pPr>
            <a:r>
              <a:rPr sz="3000"/>
              <a:t>These limited papal jurisdiction &amp; taxation on a national scale</a:t>
            </a:r>
          </a:p>
        </p:txBody>
      </p:sp>
    </p:spTree>
  </p:cSld>
  <p:clrMapOvr>
    <a:masterClrMapping/>
  </p:clrMapOvr>
  <p:transitio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3" name="Shape 183"/>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Martin Luther &amp; the German Reformation</a:t>
            </a:r>
          </a:p>
        </p:txBody>
      </p:sp>
      <p:sp>
        <p:nvSpPr>
          <p:cNvPr id="184" name="Shape 184"/>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a:buBlip>
                <a:blip r:embed="rId2"/>
              </a:buBlip>
              <a:defRPr sz="1800"/>
            </a:pPr>
            <a:r>
              <a:rPr sz="3000"/>
              <a:t>Piecemeal reform &amp; resentment of clerical immunities &amp; ecclesiastical abuses spread among German cities &amp; towns</a:t>
            </a:r>
            <a:endParaRPr sz="3000"/>
          </a:p>
          <a:p>
            <a:pPr lvl="0">
              <a:buBlip>
                <a:blip r:embed="rId2"/>
              </a:buBlip>
              <a:defRPr sz="1800"/>
            </a:pPr>
            <a:r>
              <a:rPr sz="3000"/>
              <a:t>Unorganized national opposition in German humanists</a:t>
            </a:r>
          </a:p>
        </p:txBody>
      </p:sp>
    </p:spTree>
  </p:cSld>
  <p:clrMapOvr>
    <a:masterClrMapping/>
  </p:clrMapOvr>
  <p:transitio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6" name="Shape 186"/>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Martin Luther &amp; the German Reformation (cont.)</a:t>
            </a:r>
          </a:p>
        </p:txBody>
      </p:sp>
      <p:sp>
        <p:nvSpPr>
          <p:cNvPr id="187" name="Shape 187"/>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a:buBlip>
                <a:blip r:embed="rId2"/>
              </a:buBlip>
              <a:defRPr sz="1800"/>
            </a:pPr>
            <a:r>
              <a:rPr sz="3000"/>
              <a:t>Educated by the Brothers of the Common Life</a:t>
            </a:r>
            <a:endParaRPr sz="3000"/>
          </a:p>
          <a:p>
            <a:pPr lvl="1" marL="742950" indent="-285750">
              <a:spcBef>
                <a:spcPts val="600"/>
              </a:spcBef>
              <a:buBlip>
                <a:blip r:embed="rId3"/>
              </a:buBlip>
              <a:defRPr sz="1800"/>
            </a:pPr>
            <a:r>
              <a:rPr sz="2600"/>
              <a:t>Initially prepared for career in law</a:t>
            </a:r>
            <a:endParaRPr sz="2600"/>
          </a:p>
          <a:p>
            <a:pPr lvl="1" marL="742950" indent="-285750">
              <a:spcBef>
                <a:spcPts val="600"/>
              </a:spcBef>
              <a:buBlip>
                <a:blip r:embed="rId3"/>
              </a:buBlip>
              <a:defRPr sz="1800"/>
            </a:pPr>
            <a:r>
              <a:rPr sz="2600"/>
              <a:t>instead entered Order of the Hermits of Saint Augustine </a:t>
            </a:r>
          </a:p>
        </p:txBody>
      </p:sp>
    </p:spTree>
  </p:cSld>
  <p:clrMapOvr>
    <a:masterClrMapping/>
  </p:clrMapOvr>
  <p:transitio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9" name="Shape 189"/>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Martin Luther &amp; the German Reformation (cont.)</a:t>
            </a:r>
          </a:p>
        </p:txBody>
      </p:sp>
      <p:sp>
        <p:nvSpPr>
          <p:cNvPr id="190" name="Shape 190"/>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a:buBlip>
                <a:blip r:embed="rId2"/>
              </a:buBlip>
              <a:defRPr sz="1800"/>
            </a:pPr>
            <a:r>
              <a:rPr sz="3000"/>
              <a:t>By 1517, discontent with the church was ripe enough for Martin Luther’s critiques to take hold.</a:t>
            </a:r>
            <a:endParaRPr sz="3000"/>
          </a:p>
          <a:p>
            <a:pPr lvl="1" marL="742950" indent="-285750">
              <a:spcBef>
                <a:spcPts val="600"/>
              </a:spcBef>
              <a:buBlip>
                <a:blip r:embed="rId3"/>
              </a:buBlip>
              <a:defRPr sz="1800"/>
            </a:pPr>
            <a:r>
              <a:rPr sz="2600"/>
              <a:t>1507, Luther was ordained</a:t>
            </a:r>
            <a:endParaRPr sz="2600"/>
          </a:p>
          <a:p>
            <a:pPr lvl="1" marL="742950" indent="-285750">
              <a:spcBef>
                <a:spcPts val="600"/>
              </a:spcBef>
              <a:buBlip>
                <a:blip r:embed="rId3"/>
              </a:buBlip>
              <a:defRPr sz="1800"/>
            </a:pPr>
            <a:r>
              <a:rPr sz="2600"/>
              <a:t>1510, on his visit to Rome, he found the German complaints about the Church to be accurate</a:t>
            </a:r>
            <a:endParaRPr sz="2600"/>
          </a:p>
          <a:p>
            <a:pPr lvl="1" marL="742950" indent="-285750">
              <a:spcBef>
                <a:spcPts val="600"/>
              </a:spcBef>
              <a:buBlip>
                <a:blip r:embed="rId3"/>
              </a:buBlip>
              <a:defRPr sz="1800"/>
            </a:pPr>
            <a:r>
              <a:rPr sz="2600"/>
              <a:t>1512, he earned his doctorate in Theology at the Augustinian Monastery in Wittenberg</a:t>
            </a:r>
          </a:p>
        </p:txBody>
      </p:sp>
    </p:spTree>
  </p:cSld>
  <p:clrMapOvr>
    <a:masterClrMapping/>
  </p:clrMapOvr>
  <p:transitio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2" name="Shape 192"/>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Justification by Faith Alone</a:t>
            </a:r>
          </a:p>
        </p:txBody>
      </p:sp>
      <p:sp>
        <p:nvSpPr>
          <p:cNvPr id="193" name="Shape 193"/>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a:buBlip>
                <a:blip r:embed="rId2"/>
              </a:buBlip>
              <a:defRPr sz="1800"/>
            </a:pPr>
            <a:r>
              <a:rPr sz="3000"/>
              <a:t>Luther especially plagued by disproportion between sense of sinfulness &amp; perfect righteousness God required for salvation</a:t>
            </a:r>
            <a:endParaRPr sz="3000"/>
          </a:p>
          <a:p>
            <a:pPr lvl="0">
              <a:buBlip>
                <a:blip r:embed="rId2"/>
              </a:buBlip>
              <a:defRPr sz="1800"/>
            </a:pPr>
            <a:r>
              <a:rPr sz="3000"/>
              <a:t>Felt this could never be attained</a:t>
            </a:r>
            <a:endParaRPr sz="3000"/>
          </a:p>
          <a:p>
            <a:pPr lvl="0">
              <a:buBlip>
                <a:blip r:embed="rId2"/>
              </a:buBlip>
              <a:defRPr sz="1800"/>
            </a:pPr>
            <a:r>
              <a:rPr sz="3000"/>
              <a:t>Studied sola fide to conclude that righteousness achieved not thru charitable acts &amp; religious ceremonies but by belief &amp; faith alone</a:t>
            </a:r>
          </a:p>
        </p:txBody>
      </p:sp>
    </p:spTree>
  </p:cSld>
  <p:clrMapOvr>
    <a:masterClrMapping/>
  </p:clrMapOvr>
  <p:transitio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5" name="Shape 195"/>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Justification by Faith Alone</a:t>
            </a:r>
          </a:p>
        </p:txBody>
      </p:sp>
      <p:sp>
        <p:nvSpPr>
          <p:cNvPr id="196" name="Shape 196"/>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a:buBlip>
                <a:blip r:embed="rId2"/>
              </a:buBlip>
              <a:defRPr sz="1800"/>
            </a:pPr>
            <a:r>
              <a:rPr sz="3000"/>
              <a:t>Medieval church always taught that salvation was joint venture</a:t>
            </a:r>
            <a:endParaRPr sz="3000"/>
          </a:p>
          <a:p>
            <a:pPr lvl="0">
              <a:buBlip>
                <a:blip r:embed="rId2"/>
              </a:buBlip>
              <a:defRPr sz="1800"/>
            </a:pPr>
            <a:r>
              <a:rPr sz="3000"/>
              <a:t>Luther discounted the issue of whether or not good works should be done but how it should be regarded</a:t>
            </a:r>
            <a:endParaRPr sz="3000"/>
          </a:p>
          <a:p>
            <a:pPr lvl="0">
              <a:buBlip>
                <a:blip r:embed="rId2"/>
              </a:buBlip>
              <a:defRPr sz="1800"/>
            </a:pPr>
            <a:r>
              <a:rPr sz="3000"/>
              <a:t>conditioning of salvation on good works led to counting merits &amp; demerits</a:t>
            </a:r>
          </a:p>
        </p:txBody>
      </p:sp>
    </p:spTree>
  </p:cSld>
  <p:clrMapOvr>
    <a:masterClrMapping/>
  </p:clrMapOvr>
  <p:transitio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8" name="Shape 198"/>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Justification by Faith Alone</a:t>
            </a:r>
          </a:p>
        </p:txBody>
      </p:sp>
      <p:sp>
        <p:nvSpPr>
          <p:cNvPr id="199" name="Shape 199"/>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a:buBlip>
                <a:blip r:embed="rId2"/>
              </a:buBlip>
              <a:defRPr sz="1800"/>
            </a:pPr>
            <a:r>
              <a:rPr sz="3000"/>
              <a:t>Good works to be expected over a lifetime</a:t>
            </a:r>
            <a:endParaRPr sz="3000"/>
          </a:p>
          <a:p>
            <a:pPr lvl="0">
              <a:buBlip>
                <a:blip r:embed="rId2"/>
              </a:buBlip>
              <a:defRPr sz="1800"/>
            </a:pPr>
            <a:r>
              <a:rPr sz="3000"/>
              <a:t>Posited that faith sets narcissistic souls free to serve others selflessly</a:t>
            </a:r>
          </a:p>
        </p:txBody>
      </p:sp>
    </p:spTree>
  </p:cSld>
  <p:clrMapOvr>
    <a:masterClrMapping/>
  </p:clrMapOvr>
  <p:transitio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1" name="Shape 201"/>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Indulgences</a:t>
            </a:r>
          </a:p>
        </p:txBody>
      </p:sp>
      <p:sp>
        <p:nvSpPr>
          <p:cNvPr id="202" name="Shape 202"/>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marL="277749" indent="-277749" defTabSz="740663">
              <a:spcBef>
                <a:spcPts val="500"/>
              </a:spcBef>
              <a:buBlip>
                <a:blip r:embed="rId2"/>
              </a:buBlip>
              <a:defRPr sz="1800"/>
            </a:pPr>
            <a:r>
              <a:rPr sz="2430"/>
              <a:t>Indulgence - remission of the temporal penalty imposed on penitents by priests as a “work of satisfaction” for confessed mortal sins</a:t>
            </a:r>
            <a:endParaRPr sz="2430"/>
          </a:p>
          <a:p>
            <a:pPr lvl="0" marL="277749" indent="-277749" defTabSz="740663">
              <a:spcBef>
                <a:spcPts val="500"/>
              </a:spcBef>
              <a:buBlip>
                <a:blip r:embed="rId2"/>
              </a:buBlip>
              <a:defRPr sz="1800"/>
            </a:pPr>
            <a:r>
              <a:rPr sz="2430"/>
              <a:t>Though a priest could absolve a penitent of guilt, the sinner still had an eternal penalty to pay. </a:t>
            </a:r>
            <a:endParaRPr sz="2430"/>
          </a:p>
          <a:p>
            <a:pPr lvl="0" marL="277749" indent="-277749" defTabSz="740663">
              <a:spcBef>
                <a:spcPts val="500"/>
              </a:spcBef>
              <a:buBlip>
                <a:blip r:embed="rId2"/>
              </a:buBlip>
              <a:defRPr sz="1800"/>
            </a:pPr>
            <a:r>
              <a:rPr sz="2430"/>
              <a:t>Absolution could turn the eternal penalty into a temporal penalty - manageable work of satisfaction</a:t>
            </a:r>
            <a:endParaRPr sz="2430"/>
          </a:p>
          <a:p>
            <a:pPr lvl="0" marL="277749" indent="-277749" defTabSz="740663">
              <a:spcBef>
                <a:spcPts val="500"/>
              </a:spcBef>
              <a:buBlip>
                <a:blip r:embed="rId2"/>
              </a:buBlip>
              <a:defRPr sz="1800"/>
            </a:pPr>
            <a:r>
              <a:rPr sz="2430"/>
              <a:t>The remission of that temporal penalty was an indulgence.</a:t>
            </a:r>
          </a:p>
        </p:txBody>
      </p:sp>
    </p:spTree>
  </p:cSld>
  <p:clrMapOvr>
    <a:masterClrMapping/>
  </p:clrMapOvr>
  <p:transitio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4" name="Shape 204"/>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Indulgences</a:t>
            </a:r>
          </a:p>
        </p:txBody>
      </p:sp>
      <p:sp>
        <p:nvSpPr>
          <p:cNvPr id="205" name="Shape 205"/>
          <p:cNvSpPr/>
          <p:nvPr>
            <p:ph type="body" idx="4294967295"/>
          </p:nvPr>
        </p:nvSpPr>
        <p:spPr>
          <a:xfrm>
            <a:off x="1068387" y="1547177"/>
            <a:ext cx="7769226" cy="4727576"/>
          </a:xfrm>
          <a:prstGeom prst="rect">
            <a:avLst/>
          </a:prstGeom>
        </p:spPr>
        <p:txBody>
          <a:bodyPr lIns="0" tIns="0" rIns="0" bIns="0">
            <a:normAutofit fontScale="100000" lnSpcReduction="0"/>
          </a:bodyPr>
          <a:lstStyle/>
          <a:p>
            <a:pPr lvl="0" marL="322325" indent="-322325" defTabSz="859536">
              <a:spcBef>
                <a:spcPts val="600"/>
              </a:spcBef>
              <a:buBlip>
                <a:blip r:embed="rId2"/>
              </a:buBlip>
              <a:defRPr sz="1800"/>
            </a:pPr>
            <a:r>
              <a:rPr sz="2820"/>
              <a:t>Indulgences began for Crusaders who could not complete penance for having fallen in battle</a:t>
            </a:r>
            <a:endParaRPr sz="2820"/>
          </a:p>
          <a:p>
            <a:pPr lvl="0" marL="322325" indent="-322325" defTabSz="859536">
              <a:spcBef>
                <a:spcPts val="600"/>
              </a:spcBef>
              <a:buBlip>
                <a:blip r:embed="rId2"/>
              </a:buBlip>
              <a:defRPr sz="1800"/>
            </a:pPr>
            <a:r>
              <a:rPr sz="2820"/>
              <a:t>late Middle Ages - granted to laypeole who were anxious about a possible future of suffering </a:t>
            </a:r>
            <a:endParaRPr sz="2820"/>
          </a:p>
          <a:p>
            <a:pPr lvl="0" marL="322325" indent="-322325" defTabSz="859536">
              <a:spcBef>
                <a:spcPts val="600"/>
              </a:spcBef>
              <a:buBlip>
                <a:blip r:embed="rId2"/>
              </a:buBlip>
              <a:defRPr sz="1800"/>
            </a:pPr>
            <a:r>
              <a:rPr sz="2820"/>
              <a:t>Starting in 1343, Pope Clement VI started selling “letters of indulgence.”</a:t>
            </a:r>
            <a:endParaRPr sz="2820"/>
          </a:p>
          <a:p>
            <a:pPr lvl="0" marL="322325" indent="-322325" defTabSz="859536">
              <a:spcBef>
                <a:spcPts val="600"/>
              </a:spcBef>
              <a:buBlip>
                <a:blip r:embed="rId2"/>
              </a:buBlip>
              <a:defRPr sz="1800"/>
            </a:pPr>
            <a:r>
              <a:rPr sz="2820"/>
              <a:t>Pope Sixtus IV expanded to unrepented sins of all Christians in purgatory</a:t>
            </a:r>
          </a:p>
        </p:txBody>
      </p:sp>
    </p:spTree>
  </p:cSld>
  <p:clrMapOvr>
    <a:masterClrMapping/>
  </p:clrMapOvr>
  <p:transition spd="med"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7" name="Shape 207"/>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Indulgences (cont.)</a:t>
            </a:r>
          </a:p>
        </p:txBody>
      </p:sp>
      <p:sp>
        <p:nvSpPr>
          <p:cNvPr id="208" name="Shape 208"/>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a:buBlip>
                <a:blip r:embed="rId2"/>
              </a:buBlip>
              <a:defRPr sz="1800"/>
            </a:pPr>
            <a:r>
              <a:rPr sz="3000"/>
              <a:t>By Luther’s time, they were often sold for small cash payments which were regarded as almsgiving</a:t>
            </a:r>
            <a:endParaRPr sz="3000"/>
          </a:p>
          <a:p>
            <a:pPr lvl="0">
              <a:buBlip>
                <a:blip r:embed="rId2"/>
              </a:buBlip>
              <a:defRPr sz="1800"/>
            </a:pPr>
            <a:r>
              <a:rPr sz="3000"/>
              <a:t>Pope Leo X revived a plennary Jubilee Indulgence, proceeds to rebuild St. Peter’s Basilica</a:t>
            </a: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7" name="Shape 127"/>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Society and Religion</a:t>
            </a:r>
          </a:p>
        </p:txBody>
      </p:sp>
      <p:sp>
        <p:nvSpPr>
          <p:cNvPr id="128" name="Shape 128"/>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marL="332613" indent="-332613" defTabSz="886968">
              <a:spcBef>
                <a:spcPts val="600"/>
              </a:spcBef>
              <a:buBlip>
                <a:blip r:embed="rId2"/>
              </a:buBlip>
              <a:defRPr sz="1800"/>
            </a:pPr>
            <a:r>
              <a:rPr sz="2910"/>
              <a:t>Social and political conflict</a:t>
            </a:r>
            <a:endParaRPr sz="2910"/>
          </a:p>
          <a:p>
            <a:pPr lvl="0" marL="332613" indent="-332613" defTabSz="886968">
              <a:spcBef>
                <a:spcPts val="600"/>
              </a:spcBef>
              <a:buBlip>
                <a:blip r:embed="rId2"/>
              </a:buBlip>
              <a:defRPr sz="1800"/>
            </a:pPr>
            <a:r>
              <a:rPr sz="2910"/>
              <a:t>Reformation occurred at a time of sharp conflict btwn emerging nation-states &amp; self-governing towns &amp; villages</a:t>
            </a:r>
            <a:endParaRPr sz="2910"/>
          </a:p>
          <a:p>
            <a:pPr lvl="0" marL="332613" indent="-332613" defTabSz="886968">
              <a:spcBef>
                <a:spcPts val="600"/>
              </a:spcBef>
              <a:buBlip>
                <a:blip r:embed="rId2"/>
              </a:buBlip>
              <a:defRPr sz="1800"/>
            </a:pPr>
            <a:r>
              <a:rPr sz="2910"/>
              <a:t>The Reformation first broke out in the free imperial cities in Germany and Switzerland.</a:t>
            </a:r>
            <a:endParaRPr sz="2522"/>
          </a:p>
          <a:p>
            <a:pPr lvl="1" marL="720661" indent="-277177" defTabSz="886968">
              <a:spcBef>
                <a:spcPts val="600"/>
              </a:spcBef>
              <a:buBlip>
                <a:blip r:embed="rId3"/>
              </a:buBlip>
              <a:defRPr sz="1800"/>
            </a:pPr>
            <a:r>
              <a:rPr sz="2522"/>
              <a:t>Lutheran &amp; Zwinglian Protestantism was visible in future movements</a:t>
            </a:r>
          </a:p>
        </p:txBody>
      </p:sp>
    </p:spTree>
  </p:cSld>
  <p:clrMapOvr>
    <a:masterClrMapping/>
  </p:clrMapOvr>
  <p:transition spd="med" advClick="1"/>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0" name="Shape 210"/>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Indulgences (cont.)</a:t>
            </a:r>
          </a:p>
        </p:txBody>
      </p:sp>
      <p:sp>
        <p:nvSpPr>
          <p:cNvPr id="211" name="Shape 211"/>
          <p:cNvSpPr/>
          <p:nvPr>
            <p:ph type="body" idx="4294967295"/>
          </p:nvPr>
        </p:nvSpPr>
        <p:spPr>
          <a:xfrm>
            <a:off x="903694" y="1582102"/>
            <a:ext cx="7769226" cy="4727576"/>
          </a:xfrm>
          <a:prstGeom prst="rect">
            <a:avLst/>
          </a:prstGeom>
        </p:spPr>
        <p:txBody>
          <a:bodyPr lIns="0" tIns="0" rIns="0" bIns="0">
            <a:normAutofit fontScale="100000" lnSpcReduction="0"/>
          </a:bodyPr>
          <a:lstStyle/>
          <a:p>
            <a:pPr lvl="0" marL="332613" indent="-332613" defTabSz="886968">
              <a:spcBef>
                <a:spcPts val="600"/>
              </a:spcBef>
              <a:buBlip>
                <a:blip r:embed="rId2"/>
              </a:buBlip>
              <a:defRPr sz="1800"/>
            </a:pPr>
            <a:r>
              <a:rPr sz="2910"/>
              <a:t>Martin Luther objected to the impression created by Tetzel that indulgences remitted sins &amp; released unrepentant sinners from punishment in purgatory</a:t>
            </a:r>
            <a:endParaRPr sz="2910"/>
          </a:p>
          <a:p>
            <a:pPr lvl="0" marL="332613" indent="-332613" defTabSz="886968">
              <a:spcBef>
                <a:spcPts val="600"/>
              </a:spcBef>
              <a:buBlip>
                <a:blip r:embed="rId2"/>
              </a:buBlip>
              <a:defRPr sz="1800"/>
            </a:pPr>
            <a:r>
              <a:rPr sz="2910"/>
              <a:t>Disliked idea that salvation could be bought &amp; sold</a:t>
            </a:r>
            <a:endParaRPr sz="2910"/>
          </a:p>
          <a:p>
            <a:pPr lvl="0" marL="332613" indent="-332613" defTabSz="886968">
              <a:spcBef>
                <a:spcPts val="600"/>
              </a:spcBef>
              <a:buBlip>
                <a:blip r:embed="rId2"/>
              </a:buBlip>
              <a:defRPr sz="1800"/>
            </a:pPr>
            <a:r>
              <a:rPr sz="2910"/>
              <a:t>Luther’s ninety-five theses against indulgences expressed discontent w/ idea that it could be bought &amp; sold</a:t>
            </a:r>
          </a:p>
        </p:txBody>
      </p:sp>
    </p:spTree>
  </p:cSld>
  <p:clrMapOvr>
    <a:masterClrMapping/>
  </p:clrMapOvr>
  <p:transition spd="med" advClick="1"/>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3" name="Shape 213"/>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Indulgences (cont.)</a:t>
            </a:r>
          </a:p>
        </p:txBody>
      </p:sp>
      <p:sp>
        <p:nvSpPr>
          <p:cNvPr id="214" name="Shape 214"/>
          <p:cNvSpPr/>
          <p:nvPr>
            <p:ph type="body" idx="4294967295"/>
          </p:nvPr>
        </p:nvSpPr>
        <p:spPr>
          <a:xfrm>
            <a:off x="903694" y="1582102"/>
            <a:ext cx="7769226" cy="4727576"/>
          </a:xfrm>
          <a:prstGeom prst="rect">
            <a:avLst/>
          </a:prstGeom>
        </p:spPr>
        <p:txBody>
          <a:bodyPr lIns="0" tIns="0" rIns="0" bIns="0">
            <a:normAutofit fontScale="100000" lnSpcReduction="0"/>
          </a:bodyPr>
          <a:lstStyle/>
          <a:p>
            <a:pPr lvl="0">
              <a:buBlip>
                <a:blip r:embed="rId2"/>
              </a:buBlip>
              <a:defRPr sz="1800"/>
            </a:pPr>
            <a:r>
              <a:rPr sz="3000"/>
              <a:t>Archbishop Albrecht of Mainz also preached the indulgence as he had incurred debt for a papal dispensation </a:t>
            </a:r>
            <a:endParaRPr sz="3000"/>
          </a:p>
          <a:p>
            <a:pPr lvl="0">
              <a:buBlip>
                <a:blip r:embed="rId2"/>
              </a:buBlip>
              <a:defRPr sz="1800"/>
            </a:pPr>
            <a:r>
              <a:rPr sz="3000"/>
              <a:t>Selling of indulgence became joint venture btwn Albrecht of Mainz, Pope Leo X, &amp; the Augsburg Banking House of Fugger (Jacob Fugger)</a:t>
            </a:r>
            <a:endParaRPr sz="3000"/>
          </a:p>
          <a:p>
            <a:pPr lvl="0">
              <a:buBlip>
                <a:blip r:embed="rId2"/>
              </a:buBlip>
              <a:defRPr sz="1800"/>
            </a:pPr>
            <a:r>
              <a:rPr sz="3000"/>
              <a:t>John Tetzel was enlisted to preach indulgence in Albrecht territories</a:t>
            </a:r>
          </a:p>
        </p:txBody>
      </p:sp>
    </p:spTree>
  </p:cSld>
  <p:clrMapOvr>
    <a:masterClrMapping/>
  </p:clrMapOvr>
  <p:transition spd="med" advClick="1"/>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6" name="Shape 216"/>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Indulgences (cont.)</a:t>
            </a:r>
          </a:p>
        </p:txBody>
      </p:sp>
      <p:sp>
        <p:nvSpPr>
          <p:cNvPr id="217" name="Shape 217"/>
          <p:cNvSpPr/>
          <p:nvPr>
            <p:ph type="body" idx="4294967295"/>
          </p:nvPr>
        </p:nvSpPr>
        <p:spPr>
          <a:xfrm>
            <a:off x="903694" y="1582102"/>
            <a:ext cx="7769226" cy="4727576"/>
          </a:xfrm>
          <a:prstGeom prst="rect">
            <a:avLst/>
          </a:prstGeom>
        </p:spPr>
        <p:txBody>
          <a:bodyPr lIns="0" tIns="0" rIns="0" bIns="0">
            <a:normAutofit fontScale="100000" lnSpcReduction="0"/>
          </a:bodyPr>
          <a:lstStyle/>
          <a:p>
            <a:pPr lvl="0">
              <a:buBlip>
                <a:blip r:embed="rId2"/>
              </a:buBlip>
              <a:defRPr sz="1800"/>
            </a:pPr>
            <a:r>
              <a:rPr sz="3000"/>
              <a:t>Archbishop Albrecht of Mainz also preached the indulgence as he had incurred debt for a papal dispensation </a:t>
            </a:r>
            <a:endParaRPr sz="3000"/>
          </a:p>
          <a:p>
            <a:pPr lvl="0">
              <a:buBlip>
                <a:blip r:embed="rId2"/>
              </a:buBlip>
              <a:defRPr sz="1800"/>
            </a:pPr>
            <a:r>
              <a:rPr sz="3000"/>
              <a:t>Selling of indulgence became joint venture btwn Albrecht of Mainz, Pope Leo X, &amp; the Augsburg Banking House of Fugger (Jacob Fugger)</a:t>
            </a:r>
            <a:endParaRPr sz="3000"/>
          </a:p>
          <a:p>
            <a:pPr lvl="0">
              <a:buBlip>
                <a:blip r:embed="rId2"/>
              </a:buBlip>
              <a:defRPr sz="1800"/>
            </a:pPr>
            <a:r>
              <a:rPr sz="3000"/>
              <a:t>John Tetzel was enlisted to preach indulgence in Albrecht territories</a:t>
            </a:r>
          </a:p>
        </p:txBody>
      </p:sp>
    </p:spTree>
  </p:cSld>
  <p:clrMapOvr>
    <a:masterClrMapping/>
  </p:clrMapOvr>
  <p:transition spd="med" advClick="1"/>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9" name="Shape 219"/>
          <p:cNvSpPr/>
          <p:nvPr>
            <p:ph type="title" idx="4294967295"/>
          </p:nvPr>
        </p:nvSpPr>
        <p:spPr>
          <a:xfrm>
            <a:off x="3048000" y="2857500"/>
            <a:ext cx="3657600" cy="1143001"/>
          </a:xfrm>
          <a:prstGeom prst="rect">
            <a:avLst/>
          </a:prstGeom>
        </p:spPr>
        <p:txBody>
          <a:bodyPr lIns="0" tIns="0" rIns="0" bIns="0">
            <a:normAutofit fontScale="100000" lnSpcReduction="0"/>
          </a:bodyPr>
          <a:lstStyle/>
          <a:p>
            <a:pPr lvl="0">
              <a:defRPr sz="1800">
                <a:solidFill>
                  <a:srgbClr val="000000"/>
                </a:solidFill>
              </a:defRPr>
            </a:pPr>
            <a:r>
              <a:rPr sz="1100">
                <a:latin typeface="Arial"/>
                <a:ea typeface="Arial"/>
                <a:cs typeface="Arial"/>
                <a:sym typeface="Arial"/>
              </a:rPr>
              <a:t>A contemporary caricature depicts John Tetzel, the famous indulgence preacher. The last lines of the jingle read, “As soon as gold in the basin rings, right then the soul to Heaven springs.” It was Tetzel’s preaching that spurred Luther to publish his ninety-five theses.</a:t>
            </a:r>
            <a:br>
              <a:rPr sz="1100">
                <a:latin typeface="Arial"/>
                <a:ea typeface="Arial"/>
                <a:cs typeface="Arial"/>
                <a:sym typeface="Arial"/>
              </a:rPr>
            </a:br>
            <a:r>
              <a:rPr sz="1100">
                <a:latin typeface="Arial"/>
                <a:ea typeface="Arial"/>
                <a:cs typeface="Arial"/>
                <a:sym typeface="Arial"/>
              </a:rPr>
              <a:t>akg-images</a:t>
            </a:r>
          </a:p>
        </p:txBody>
      </p:sp>
      <p:pic>
        <p:nvPicPr>
          <p:cNvPr id="220" name="AAACJNC0.jpeg" descr="AAACJNC0.jpg"/>
          <p:cNvPicPr/>
          <p:nvPr/>
        </p:nvPicPr>
        <p:blipFill>
          <a:blip r:embed="rId3">
            <a:extLst/>
          </a:blip>
          <a:stretch>
            <a:fillRect/>
          </a:stretch>
        </p:blipFill>
        <p:spPr>
          <a:xfrm>
            <a:off x="703978" y="-39012"/>
            <a:ext cx="6080126" cy="6400801"/>
          </a:xfrm>
          <a:prstGeom prst="rect">
            <a:avLst/>
          </a:prstGeom>
          <a:ln w="12700">
            <a:miter lim="400000"/>
          </a:ln>
        </p:spPr>
      </p:pic>
      <p:sp>
        <p:nvSpPr>
          <p:cNvPr id="221" name="Shape 221"/>
          <p:cNvSpPr/>
          <p:nvPr/>
        </p:nvSpPr>
        <p:spPr>
          <a:xfrm>
            <a:off x="6802283" y="982059"/>
            <a:ext cx="2393266" cy="2301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defRPr sz="1800"/>
            </a:pPr>
            <a:r>
              <a:rPr sz="2400"/>
              <a:t>Contemporary</a:t>
            </a:r>
            <a:endParaRPr sz="2400"/>
          </a:p>
          <a:p>
            <a:pPr lvl="0">
              <a:defRPr sz="1800"/>
            </a:pPr>
            <a:r>
              <a:rPr sz="2400"/>
              <a:t>Caricature</a:t>
            </a:r>
            <a:endParaRPr sz="2400"/>
          </a:p>
          <a:p>
            <a:pPr lvl="0">
              <a:defRPr sz="1800"/>
            </a:pPr>
            <a:endParaRPr sz="2400"/>
          </a:p>
          <a:p>
            <a:pPr lvl="0">
              <a:defRPr sz="1800"/>
            </a:pPr>
            <a:r>
              <a:rPr sz="2400"/>
              <a:t>Depicts John</a:t>
            </a:r>
            <a:endParaRPr sz="2400"/>
          </a:p>
          <a:p>
            <a:pPr lvl="0">
              <a:defRPr sz="1800"/>
            </a:pPr>
            <a:r>
              <a:rPr sz="2400"/>
              <a:t>Tetzel</a:t>
            </a:r>
            <a:endParaRPr sz="2400"/>
          </a:p>
        </p:txBody>
      </p:sp>
    </p:spTree>
  </p:cSld>
  <p:clrMapOvr>
    <a:masterClrMapping/>
  </p:clrMapOvr>
  <p:transition spd="med" advClick="1"/>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5" name="Shape 225"/>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Charles V</a:t>
            </a:r>
          </a:p>
        </p:txBody>
      </p:sp>
      <p:sp>
        <p:nvSpPr>
          <p:cNvPr id="226" name="Shape 226"/>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marL="288035" indent="-288035" defTabSz="768095">
              <a:spcBef>
                <a:spcPts val="600"/>
              </a:spcBef>
              <a:buBlip>
                <a:blip r:embed="rId2"/>
              </a:buBlip>
              <a:defRPr sz="1800"/>
            </a:pPr>
            <a:r>
              <a:rPr sz="2520"/>
              <a:t>The </a:t>
            </a:r>
            <a:r>
              <a:rPr i="1" sz="2520"/>
              <a:t>Ninety-five Theses </a:t>
            </a:r>
            <a:r>
              <a:rPr sz="2520"/>
              <a:t>were embraced by Nuremberg humanists, which made Luther a central figure in an already organized national German cultural movement against foreign influence &amp; competition - esp. Italians</a:t>
            </a:r>
            <a:endParaRPr sz="2520"/>
          </a:p>
          <a:p>
            <a:pPr lvl="1" marL="624077" indent="-240029" defTabSz="768095">
              <a:spcBef>
                <a:spcPts val="500"/>
              </a:spcBef>
              <a:buBlip>
                <a:blip r:embed="rId3"/>
              </a:buBlip>
              <a:defRPr sz="1800"/>
            </a:pPr>
            <a:r>
              <a:rPr sz="2184"/>
              <a:t>He was called before the general of the Dominican order in Ausburg to answer for his criticisms.</a:t>
            </a:r>
            <a:endParaRPr sz="2184"/>
          </a:p>
          <a:p>
            <a:pPr lvl="1" marL="624077" indent="-240029" defTabSz="768095">
              <a:spcBef>
                <a:spcPts val="500"/>
              </a:spcBef>
              <a:buBlip>
                <a:blip r:embed="rId3"/>
              </a:buBlip>
              <a:defRPr sz="1800"/>
            </a:pPr>
            <a:r>
              <a:rPr sz="2184"/>
              <a:t>As sanctions were being prepared against him, Emperor Maximillian I died (1519), which turned attention away from Luther &amp; &amp; heresy in Saxony</a:t>
            </a:r>
          </a:p>
        </p:txBody>
      </p:sp>
    </p:spTree>
  </p:cSld>
  <p:clrMapOvr>
    <a:masterClrMapping/>
  </p:clrMapOvr>
  <p:transition spd="med" advClick="1"/>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8" name="Shape 228"/>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Charles V (cont.)</a:t>
            </a:r>
          </a:p>
        </p:txBody>
      </p:sp>
      <p:sp>
        <p:nvSpPr>
          <p:cNvPr id="229" name="Shape 229"/>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marL="298322" indent="-298322" defTabSz="795527">
              <a:spcBef>
                <a:spcPts val="600"/>
              </a:spcBef>
              <a:buBlip>
                <a:blip r:embed="rId2"/>
              </a:buBlip>
              <a:defRPr sz="1800"/>
            </a:pPr>
            <a:r>
              <a:rPr sz="2610"/>
              <a:t>In contest for new emperor, Charles I of Spain succeeded his Grandfather and became Emperor Charles V.</a:t>
            </a:r>
            <a:endParaRPr sz="2610"/>
          </a:p>
          <a:p>
            <a:pPr lvl="0" marL="298322" indent="-298322" defTabSz="795527">
              <a:spcBef>
                <a:spcPts val="600"/>
              </a:spcBef>
              <a:buBlip>
                <a:blip r:embed="rId2"/>
              </a:buBlip>
              <a:defRPr sz="1800"/>
            </a:pPr>
            <a:r>
              <a:rPr sz="2610"/>
              <a:t>Pope had backed the French king, Francis I</a:t>
            </a:r>
            <a:endParaRPr sz="2610"/>
          </a:p>
          <a:p>
            <a:pPr lvl="0" marL="298322" indent="-298322" defTabSz="795527">
              <a:spcBef>
                <a:spcPts val="600"/>
              </a:spcBef>
              <a:buBlip>
                <a:blip r:embed="rId2"/>
              </a:buBlip>
              <a:defRPr sz="1800"/>
            </a:pPr>
            <a:r>
              <a:rPr sz="2610"/>
              <a:t>Charles backed by long tradition of Hapsburg imperial rule &amp; massive Fugger campaign chest that secured votes of 7 imperial electors</a:t>
            </a:r>
            <a:endParaRPr sz="2610"/>
          </a:p>
          <a:p>
            <a:pPr lvl="0" marL="298322" indent="-298322" defTabSz="795527">
              <a:spcBef>
                <a:spcPts val="600"/>
              </a:spcBef>
              <a:buBlip>
                <a:blip r:embed="rId2"/>
              </a:buBlip>
              <a:defRPr sz="1800"/>
            </a:pPr>
            <a:r>
              <a:rPr sz="2610"/>
              <a:t>The most prominent was Frederick the Wise, Luther’s lord &amp; protector</a:t>
            </a:r>
          </a:p>
        </p:txBody>
      </p:sp>
    </p:spTree>
  </p:cSld>
  <p:clrMapOvr>
    <a:masterClrMapping/>
  </p:clrMapOvr>
  <p:transition spd="med" advClick="1"/>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1" name="Shape 231"/>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Charles V (cont.)</a:t>
            </a:r>
          </a:p>
        </p:txBody>
      </p:sp>
      <p:sp>
        <p:nvSpPr>
          <p:cNvPr id="232" name="Shape 232"/>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marL="322325" indent="-322325" defTabSz="859536">
              <a:spcBef>
                <a:spcPts val="600"/>
              </a:spcBef>
              <a:buBlip>
                <a:blip r:embed="rId2"/>
              </a:buBlip>
              <a:defRPr sz="1800"/>
            </a:pPr>
            <a:r>
              <a:rPr sz="2820"/>
              <a:t>Electors secured # of concessions from Spanish favorable to Germans:</a:t>
            </a:r>
            <a:endParaRPr sz="2820"/>
          </a:p>
          <a:p>
            <a:pPr lvl="1" marL="752094" indent="-322325" defTabSz="859536">
              <a:spcBef>
                <a:spcPts val="600"/>
              </a:spcBef>
              <a:buBlip>
                <a:blip r:embed="rId2"/>
              </a:buBlip>
              <a:defRPr sz="1800"/>
            </a:pPr>
            <a:r>
              <a:rPr sz="2820"/>
              <a:t>revived German-based Imperial Supreme Court &amp; Council of Regency</a:t>
            </a:r>
            <a:endParaRPr sz="2820"/>
          </a:p>
          <a:p>
            <a:pPr lvl="1" marL="752094" indent="-322325" defTabSz="859536">
              <a:spcBef>
                <a:spcPts val="600"/>
              </a:spcBef>
              <a:buBlip>
                <a:blip r:embed="rId2"/>
              </a:buBlip>
              <a:defRPr sz="1800"/>
            </a:pPr>
            <a:r>
              <a:rPr sz="2820"/>
              <a:t>Promise to consult w/ a diet of the empire on all major domestic &amp; foreign affairs</a:t>
            </a:r>
            <a:endParaRPr sz="2820"/>
          </a:p>
          <a:p>
            <a:pPr lvl="1" marL="752094" indent="-322325" defTabSz="859536">
              <a:spcBef>
                <a:spcPts val="600"/>
              </a:spcBef>
              <a:buBlip>
                <a:blip r:embed="rId2"/>
              </a:buBlip>
              <a:defRPr sz="1800"/>
            </a:pPr>
            <a:r>
              <a:rPr sz="2820"/>
              <a:t>helped Reformation b/c prevented unilateral imperial action against Germans</a:t>
            </a:r>
          </a:p>
        </p:txBody>
      </p:sp>
    </p:spTree>
  </p:cSld>
  <p:clrMapOvr>
    <a:masterClrMapping/>
  </p:clrMapOvr>
  <p:transition spd="med" advClick="1"/>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4" name="Shape 234"/>
          <p:cNvSpPr/>
          <p:nvPr>
            <p:ph type="title" idx="4294967295"/>
          </p:nvPr>
        </p:nvSpPr>
        <p:spPr>
          <a:xfrm>
            <a:off x="3048000" y="2857500"/>
            <a:ext cx="3657600" cy="1143001"/>
          </a:xfrm>
          <a:prstGeom prst="rect">
            <a:avLst/>
          </a:prstGeom>
        </p:spPr>
        <p:txBody>
          <a:bodyPr lIns="0" tIns="0" rIns="0" bIns="0">
            <a:normAutofit fontScale="100000" lnSpcReduction="0"/>
          </a:bodyPr>
          <a:lstStyle/>
          <a:p>
            <a:pPr lvl="0">
              <a:defRPr sz="1800">
                <a:solidFill>
                  <a:srgbClr val="000000"/>
                </a:solidFill>
              </a:defRPr>
            </a:pPr>
            <a:r>
              <a:rPr sz="1100">
                <a:latin typeface="Arial"/>
                <a:ea typeface="Arial"/>
                <a:cs typeface="Arial"/>
                <a:sym typeface="Arial"/>
              </a:rPr>
              <a:t>Map 11–1 </a:t>
            </a:r>
            <a:r>
              <a:rPr sz="1100">
                <a:latin typeface="Arial Bold"/>
                <a:ea typeface="Arial Bold"/>
                <a:cs typeface="Arial Bold"/>
                <a:sym typeface="Arial Bold"/>
              </a:rPr>
              <a:t>THE EMPIRE OF CHARLES I</a:t>
            </a:r>
            <a:r>
              <a:rPr sz="1100">
                <a:latin typeface="Arial"/>
                <a:ea typeface="Arial"/>
                <a:cs typeface="Arial"/>
                <a:sym typeface="Arial"/>
              </a:rPr>
              <a:t> Dynastic marriages and simple chance concentrated into Charles’s hands rule over the lands shown here, plus Spain’s overseas possessions. Crowns and titles rained down on him; his election in 1519 as emperor gave him new distractions and responsibilities.</a:t>
            </a:r>
          </a:p>
        </p:txBody>
      </p:sp>
      <p:pic>
        <p:nvPicPr>
          <p:cNvPr id="235" name="KNB11M01.jpeg" descr="KNB11M01.jpg"/>
          <p:cNvPicPr/>
          <p:nvPr/>
        </p:nvPicPr>
        <p:blipFill>
          <a:blip r:embed="rId3">
            <a:extLst/>
          </a:blip>
          <a:stretch>
            <a:fillRect/>
          </a:stretch>
        </p:blipFill>
        <p:spPr>
          <a:xfrm>
            <a:off x="685800" y="192087"/>
            <a:ext cx="8477250" cy="6056313"/>
          </a:xfrm>
          <a:prstGeom prst="rect">
            <a:avLst/>
          </a:prstGeom>
          <a:ln w="12700">
            <a:miter lim="400000"/>
          </a:ln>
        </p:spPr>
      </p:pic>
      <p:sp>
        <p:nvSpPr>
          <p:cNvPr id="236" name="Shape 236"/>
          <p:cNvSpPr/>
          <p:nvPr/>
        </p:nvSpPr>
        <p:spPr>
          <a:xfrm>
            <a:off x="7455141" y="1438817"/>
            <a:ext cx="1792150" cy="828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defRPr sz="1800"/>
            </a:pPr>
            <a:r>
              <a:rPr sz="2400"/>
              <a:t>Empire of </a:t>
            </a:r>
            <a:endParaRPr sz="2400"/>
          </a:p>
          <a:p>
            <a:pPr lvl="0">
              <a:defRPr sz="1800"/>
            </a:pPr>
            <a:r>
              <a:rPr sz="2400"/>
              <a:t>Charles I</a:t>
            </a:r>
          </a:p>
        </p:txBody>
      </p:sp>
    </p:spTree>
  </p:cSld>
  <p:clrMapOvr>
    <a:masterClrMapping/>
  </p:clrMapOvr>
  <p:transition spd="med" advClick="1"/>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0" name="Shape 240"/>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Luther’s Excommunication </a:t>
            </a:r>
            <a:br>
              <a:rPr sz="4000">
                <a:solidFill>
                  <a:srgbClr val="482400"/>
                </a:solidFill>
              </a:rPr>
            </a:br>
            <a:r>
              <a:rPr sz="4000">
                <a:solidFill>
                  <a:srgbClr val="482400"/>
                </a:solidFill>
              </a:rPr>
              <a:t>and the Diet of Worms</a:t>
            </a:r>
          </a:p>
        </p:txBody>
      </p:sp>
      <p:sp>
        <p:nvSpPr>
          <p:cNvPr id="241" name="Shape 241"/>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marL="322325" indent="-322325" defTabSz="859536">
              <a:spcBef>
                <a:spcPts val="600"/>
              </a:spcBef>
              <a:buBlip>
                <a:blip r:embed="rId2"/>
              </a:buBlip>
              <a:defRPr sz="1800"/>
            </a:pPr>
            <a:r>
              <a:rPr sz="2820"/>
              <a:t>June 27, 1519, Luther debated the Ingolstadt professor John Eck in Leipzig.</a:t>
            </a:r>
            <a:endParaRPr sz="2820"/>
          </a:p>
          <a:p>
            <a:pPr lvl="1" marL="698373" indent="-268604" defTabSz="859536">
              <a:spcBef>
                <a:spcPts val="500"/>
              </a:spcBef>
              <a:buBlip>
                <a:blip r:embed="rId3"/>
              </a:buBlip>
              <a:defRPr sz="1800"/>
            </a:pPr>
            <a:r>
              <a:rPr sz="2444"/>
              <a:t>Questioned the infallibility of the pope and the inerrancy of church councils.</a:t>
            </a:r>
            <a:endParaRPr sz="2444"/>
          </a:p>
          <a:p>
            <a:pPr lvl="1" marL="698373" indent="-268604" defTabSz="859536">
              <a:spcBef>
                <a:spcPts val="500"/>
              </a:spcBef>
              <a:buBlip>
                <a:blip r:embed="rId3"/>
              </a:buBlip>
              <a:defRPr sz="1800"/>
            </a:pPr>
            <a:r>
              <a:rPr sz="2444"/>
              <a:t>Appealed to the authority of scripture alone for the 1st time</a:t>
            </a:r>
            <a:endParaRPr sz="2444"/>
          </a:p>
          <a:p>
            <a:pPr lvl="1" marL="698373" indent="-268604" defTabSz="859536">
              <a:spcBef>
                <a:spcPts val="500"/>
              </a:spcBef>
              <a:buBlip>
                <a:blip r:embed="rId3"/>
              </a:buBlip>
              <a:defRPr sz="1800"/>
            </a:pPr>
            <a:r>
              <a:rPr sz="2444"/>
              <a:t>defended certain teachings of John Huss - burned all bridges since Huss condemned to death for heresy at Council of Constance</a:t>
            </a:r>
            <a:endParaRPr sz="2444"/>
          </a:p>
          <a:p>
            <a:pPr lvl="1" marL="698373" indent="-268604" defTabSz="859536">
              <a:spcBef>
                <a:spcPts val="500"/>
              </a:spcBef>
              <a:buBlip>
                <a:blip r:embed="rId3"/>
              </a:buBlip>
              <a:defRPr sz="1800"/>
            </a:pPr>
            <a:r>
              <a:rPr sz="2444"/>
              <a:t>These views were published in 1520.</a:t>
            </a:r>
          </a:p>
        </p:txBody>
      </p:sp>
    </p:spTree>
  </p:cSld>
  <p:clrMapOvr>
    <a:masterClrMapping/>
  </p:clrMapOvr>
  <p:transition spd="med" advClick="1"/>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3" name="Shape 243"/>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Luther’s Excommunication </a:t>
            </a:r>
            <a:br>
              <a:rPr sz="4000">
                <a:solidFill>
                  <a:srgbClr val="482400"/>
                </a:solidFill>
              </a:rPr>
            </a:br>
            <a:r>
              <a:rPr sz="4000">
                <a:solidFill>
                  <a:srgbClr val="482400"/>
                </a:solidFill>
              </a:rPr>
              <a:t>and the Diet of Worms</a:t>
            </a:r>
          </a:p>
        </p:txBody>
      </p:sp>
      <p:sp>
        <p:nvSpPr>
          <p:cNvPr id="244" name="Shape 244"/>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a:buBlip>
                <a:blip r:embed="rId2"/>
              </a:buBlip>
              <a:defRPr sz="1800"/>
            </a:pPr>
            <a:r>
              <a:rPr sz="3000"/>
              <a:t>3 famous pamphlets:</a:t>
            </a:r>
            <a:endParaRPr sz="3000"/>
          </a:p>
          <a:p>
            <a:pPr lvl="1" marL="742950" indent="-285750">
              <a:buBlip>
                <a:blip r:embed="rId2"/>
              </a:buBlip>
              <a:defRPr sz="1800"/>
            </a:pPr>
            <a:r>
              <a:rPr sz="2500"/>
              <a:t>Address to the </a:t>
            </a:r>
            <a:r>
              <a:rPr i="1" sz="2500"/>
              <a:t>Christian Nobility of the German Nation</a:t>
            </a:r>
            <a:r>
              <a:rPr sz="2500"/>
              <a:t> - urging princes to force reform thru curtailing of pol. &amp; econ. power </a:t>
            </a:r>
            <a:endParaRPr sz="2500"/>
          </a:p>
          <a:p>
            <a:pPr lvl="1" marL="742950" indent="-285750">
              <a:buBlip>
                <a:blip r:embed="rId2"/>
              </a:buBlip>
              <a:defRPr sz="1800"/>
            </a:pPr>
            <a:r>
              <a:rPr sz="2500"/>
              <a:t>The</a:t>
            </a:r>
            <a:r>
              <a:rPr i="1" sz="2500"/>
              <a:t> Babylonian Captivity of the Church </a:t>
            </a:r>
            <a:r>
              <a:rPr sz="2500"/>
              <a:t>a) attacked traditional 7 sacraments arguing that only two, baptism &amp; Eucharist, were unquestionably Biblical; b) exalted authority of Scripture, church councils, &amp; secular princes over the pope</a:t>
            </a:r>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0" name="Shape 130"/>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Society and Religion</a:t>
            </a:r>
          </a:p>
        </p:txBody>
      </p:sp>
      <p:sp>
        <p:nvSpPr>
          <p:cNvPr id="131" name="Shape 131"/>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a:buBlip>
                <a:blip r:embed="rId2"/>
              </a:buBlip>
              <a:defRPr sz="1800"/>
            </a:pPr>
            <a:r>
              <a:rPr sz="3000"/>
              <a:t>Deep social &amp; political divisions:</a:t>
            </a:r>
            <a:endParaRPr sz="3000"/>
          </a:p>
          <a:p>
            <a:pPr lvl="1" marL="800100" indent="-342900">
              <a:buBlip>
                <a:blip r:embed="rId2"/>
              </a:buBlip>
              <a:defRPr sz="1800"/>
            </a:pPr>
            <a:r>
              <a:rPr sz="3000"/>
              <a:t>groups favoring Reformation:</a:t>
            </a:r>
            <a:endParaRPr sz="3000"/>
          </a:p>
          <a:p>
            <a:pPr lvl="2" marL="1257300" indent="-342900">
              <a:buBlip>
                <a:blip r:embed="rId2"/>
              </a:buBlip>
              <a:defRPr sz="1800"/>
            </a:pPr>
            <a:r>
              <a:rPr sz="3000"/>
              <a:t>guilds whose members were economically prospering &amp; socially rising</a:t>
            </a:r>
            <a:endParaRPr sz="3000"/>
          </a:p>
          <a:p>
            <a:pPr lvl="2" marL="1257300" indent="-342900">
              <a:buBlip>
                <a:blip r:embed="rId2"/>
              </a:buBlip>
              <a:defRPr sz="1800"/>
            </a:pPr>
            <a:r>
              <a:rPr sz="3000"/>
              <a:t>printer’s guild is an example</a:t>
            </a:r>
            <a:endParaRPr sz="3000"/>
          </a:p>
          <a:p>
            <a:pPr lvl="2" marL="1257300" indent="-342900">
              <a:buBlip>
                <a:blip r:embed="rId2"/>
              </a:buBlip>
              <a:defRPr sz="1800"/>
            </a:pPr>
            <a:r>
              <a:rPr sz="3000"/>
              <a:t>members literate &amp; sophisticated</a:t>
            </a:r>
            <a:endParaRPr sz="3000"/>
          </a:p>
          <a:p>
            <a:pPr lvl="2" marL="1257300" indent="-342900">
              <a:buBlip>
                <a:blip r:embed="rId2"/>
              </a:buBlip>
              <a:defRPr sz="1800"/>
            </a:pPr>
            <a:r>
              <a:rPr sz="3000"/>
              <a:t>rapidly growing industry</a:t>
            </a:r>
          </a:p>
        </p:txBody>
      </p:sp>
    </p:spTree>
  </p:cSld>
  <p:clrMapOvr>
    <a:masterClrMapping/>
  </p:clrMapOvr>
  <p:transition spd="med" advClick="1"/>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6" name="Shape 246"/>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Luther’s Excommunication </a:t>
            </a:r>
            <a:br>
              <a:rPr sz="4000">
                <a:solidFill>
                  <a:srgbClr val="482400"/>
                </a:solidFill>
              </a:rPr>
            </a:br>
            <a:r>
              <a:rPr sz="4000">
                <a:solidFill>
                  <a:srgbClr val="482400"/>
                </a:solidFill>
              </a:rPr>
              <a:t>and the Diet of Worms</a:t>
            </a:r>
          </a:p>
        </p:txBody>
      </p:sp>
      <p:sp>
        <p:nvSpPr>
          <p:cNvPr id="247" name="Shape 247"/>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marL="250317" indent="-250317" defTabSz="667512">
              <a:spcBef>
                <a:spcPts val="500"/>
              </a:spcBef>
              <a:buBlip>
                <a:blip r:embed="rId2"/>
              </a:buBlip>
              <a:defRPr sz="1800"/>
            </a:pPr>
            <a:r>
              <a:rPr sz="2190"/>
              <a:t>3 famous pamphlets (cont.):</a:t>
            </a:r>
            <a:endParaRPr sz="2190"/>
          </a:p>
          <a:p>
            <a:pPr lvl="1" marL="542353" indent="-208597" defTabSz="667512">
              <a:spcBef>
                <a:spcPts val="500"/>
              </a:spcBef>
              <a:buBlip>
                <a:blip r:embed="rId2"/>
              </a:buBlip>
              <a:defRPr sz="1800"/>
            </a:pPr>
            <a:r>
              <a:rPr i="1" sz="1825"/>
              <a:t>Freedom of a Christian</a:t>
            </a:r>
            <a:r>
              <a:rPr sz="1825"/>
              <a:t> summarized new teaching of salvation by faith alone - sola fide</a:t>
            </a:r>
            <a:endParaRPr sz="1825"/>
          </a:p>
          <a:p>
            <a:pPr lvl="1" marL="542353" indent="-208597" defTabSz="667512">
              <a:spcBef>
                <a:spcPts val="500"/>
              </a:spcBef>
              <a:buBlip>
                <a:blip r:embed="rId2"/>
              </a:buBlip>
              <a:defRPr sz="1800"/>
            </a:pPr>
            <a:endParaRPr sz="1825"/>
          </a:p>
          <a:p>
            <a:pPr lvl="1" marL="0" indent="166878" defTabSz="667512">
              <a:spcBef>
                <a:spcPts val="500"/>
              </a:spcBef>
              <a:buSzTx/>
              <a:buNone/>
              <a:defRPr sz="1800"/>
            </a:pPr>
            <a:r>
              <a:rPr sz="1825"/>
              <a:t>June 1520 - Leo’s papal bull </a:t>
            </a:r>
            <a:r>
              <a:rPr i="1" sz="1825"/>
              <a:t>Exsurge Domine</a:t>
            </a:r>
            <a:r>
              <a:rPr sz="1825"/>
              <a:t> (“Arise, O Lord”) condemned Luther for heresy &amp; gave 60 days to retract</a:t>
            </a:r>
            <a:endParaRPr sz="1825"/>
          </a:p>
          <a:p>
            <a:pPr lvl="1" marL="0" indent="166878" defTabSz="667512">
              <a:spcBef>
                <a:spcPts val="500"/>
              </a:spcBef>
              <a:buSzTx/>
              <a:buNone/>
              <a:defRPr sz="1800"/>
            </a:pPr>
            <a:endParaRPr sz="1825"/>
          </a:p>
          <a:p>
            <a:pPr lvl="1" marL="0" indent="166878" defTabSz="667512">
              <a:spcBef>
                <a:spcPts val="500"/>
              </a:spcBef>
              <a:buSzTx/>
              <a:buNone/>
              <a:defRPr sz="1800"/>
            </a:pPr>
            <a:r>
              <a:rPr sz="1825"/>
              <a:t>April 1521 - Luther presented views to the Diet of Worms</a:t>
            </a:r>
            <a:endParaRPr sz="1825"/>
          </a:p>
          <a:p>
            <a:pPr lvl="1" marL="0" indent="166878" defTabSz="667512">
              <a:spcBef>
                <a:spcPts val="500"/>
              </a:spcBef>
              <a:buSzTx/>
              <a:buNone/>
              <a:defRPr sz="1800"/>
            </a:pPr>
            <a:r>
              <a:rPr sz="1825"/>
              <a:t>1) refused to recant on basis that it would violate Scripture, reason &amp; his conscience</a:t>
            </a:r>
            <a:endParaRPr sz="1825"/>
          </a:p>
          <a:p>
            <a:pPr lvl="1" marL="0" indent="166878" defTabSz="667512">
              <a:spcBef>
                <a:spcPts val="500"/>
              </a:spcBef>
              <a:buSzTx/>
              <a:buNone/>
              <a:defRPr sz="1800"/>
            </a:pPr>
            <a:r>
              <a:rPr sz="1825"/>
              <a:t>2) Imperial ban issued - made him an outlaw to secular as well as religious authority</a:t>
            </a:r>
            <a:endParaRPr sz="1825"/>
          </a:p>
          <a:p>
            <a:pPr lvl="1" marL="0" indent="166878" defTabSz="667512">
              <a:spcBef>
                <a:spcPts val="500"/>
              </a:spcBef>
              <a:buSzTx/>
              <a:buNone/>
              <a:defRPr sz="1800"/>
            </a:pPr>
            <a:endParaRPr sz="1825"/>
          </a:p>
        </p:txBody>
      </p:sp>
    </p:spTree>
  </p:cSld>
  <p:clrMapOvr>
    <a:masterClrMapping/>
  </p:clrMapOvr>
  <p:transition spd="med" advClick="1"/>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9" name="Shape 249"/>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Luther’s Excommunication </a:t>
            </a:r>
            <a:br>
              <a:rPr sz="4000">
                <a:solidFill>
                  <a:srgbClr val="482400"/>
                </a:solidFill>
              </a:rPr>
            </a:br>
            <a:r>
              <a:rPr sz="4000">
                <a:solidFill>
                  <a:srgbClr val="482400"/>
                </a:solidFill>
              </a:rPr>
              <a:t>and the Diet of Worms (cont.)</a:t>
            </a:r>
          </a:p>
        </p:txBody>
      </p:sp>
      <p:sp>
        <p:nvSpPr>
          <p:cNvPr id="250" name="Shape 250"/>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a:buBlip>
                <a:blip r:embed="rId2"/>
              </a:buBlip>
              <a:defRPr sz="1800"/>
            </a:pPr>
            <a:r>
              <a:rPr sz="3000"/>
              <a:t>Luther was forced into hiding, protected by the Elector Frederick</a:t>
            </a:r>
            <a:endParaRPr sz="3000"/>
          </a:p>
          <a:p>
            <a:pPr lvl="0">
              <a:buBlip>
                <a:blip r:embed="rId2"/>
              </a:buBlip>
              <a:defRPr sz="1800"/>
            </a:pPr>
            <a:r>
              <a:rPr sz="3000"/>
              <a:t>Hid for a year</a:t>
            </a:r>
            <a:endParaRPr sz="3000"/>
          </a:p>
          <a:p>
            <a:pPr lvl="1" marL="800100" indent="-342900">
              <a:buBlip>
                <a:blip r:embed="rId2"/>
              </a:buBlip>
              <a:defRPr sz="1800"/>
            </a:pPr>
            <a:r>
              <a:rPr sz="3000"/>
              <a:t>Translated New Testament into German using Erasmus’s new Greek text &amp; Latin translation</a:t>
            </a:r>
            <a:endParaRPr sz="3000"/>
          </a:p>
          <a:p>
            <a:pPr lvl="1" marL="800100" indent="-342900">
              <a:buBlip>
                <a:blip r:embed="rId2"/>
              </a:buBlip>
              <a:defRPr sz="1800"/>
            </a:pPr>
            <a:r>
              <a:rPr sz="3000"/>
              <a:t>oversaw by correspondance the 1st steps of the Reformation</a:t>
            </a:r>
          </a:p>
        </p:txBody>
      </p:sp>
    </p:spTree>
  </p:cSld>
  <p:clrMapOvr>
    <a:masterClrMapping/>
  </p:clrMapOvr>
  <p:transition spd="med" advClick="1"/>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2" name="Shape 252"/>
          <p:cNvSpPr/>
          <p:nvPr>
            <p:ph type="title" idx="4294967295"/>
          </p:nvPr>
        </p:nvSpPr>
        <p:spPr>
          <a:xfrm>
            <a:off x="5423138" y="1517678"/>
            <a:ext cx="3657601" cy="4025616"/>
          </a:xfrm>
          <a:prstGeom prst="rect">
            <a:avLst/>
          </a:prstGeom>
        </p:spPr>
        <p:txBody>
          <a:bodyPr lIns="0" tIns="0" rIns="0" bIns="0">
            <a:normAutofit fontScale="100000" lnSpcReduction="0"/>
          </a:bodyPr>
          <a:lstStyle/>
          <a:p>
            <a:pPr lvl="0" defTabSz="868680">
              <a:defRPr sz="1800">
                <a:solidFill>
                  <a:srgbClr val="000000"/>
                </a:solidFill>
              </a:defRPr>
            </a:pPr>
            <a:r>
              <a:rPr sz="1710">
                <a:latin typeface="Arial"/>
                <a:ea typeface="Arial"/>
                <a:cs typeface="Arial"/>
                <a:sym typeface="Arial"/>
              </a:rPr>
              <a:t>In 1520, Luther’s first portrait, shown here, depicted him as a tough, steely-eyed monk. Afraid that this portrayal might convey defiance rather than reform to Emperor Charles V, Elector Frederick the Wise of Saxony, Luther’s protector, ordered court painter Lucas Cranach to soften the image. The result was a Luther placed within a traditional monk’s niche reading an open Bible, a reformer, unlike the one depicted here, who was prepared to listen as well as to instruct.</a:t>
            </a:r>
            <a:br>
              <a:rPr sz="1710">
                <a:latin typeface="Arial"/>
                <a:ea typeface="Arial"/>
                <a:cs typeface="Arial"/>
                <a:sym typeface="Arial"/>
              </a:rPr>
            </a:br>
            <a:r>
              <a:rPr sz="1710">
                <a:latin typeface="Arial"/>
                <a:ea typeface="Arial"/>
                <a:cs typeface="Arial"/>
                <a:sym typeface="Arial"/>
              </a:rPr>
              <a:t>© Foto Marburg/Art Resource, NY</a:t>
            </a:r>
          </a:p>
        </p:txBody>
      </p:sp>
      <p:pic>
        <p:nvPicPr>
          <p:cNvPr id="253" name="AADSURR0.jpeg" descr="AADSURR0.jpg"/>
          <p:cNvPicPr/>
          <p:nvPr/>
        </p:nvPicPr>
        <p:blipFill>
          <a:blip r:embed="rId3">
            <a:extLst/>
          </a:blip>
          <a:stretch>
            <a:fillRect/>
          </a:stretch>
        </p:blipFill>
        <p:spPr>
          <a:xfrm>
            <a:off x="708144" y="-15004"/>
            <a:ext cx="4692651" cy="6400801"/>
          </a:xfrm>
          <a:prstGeom prst="rect">
            <a:avLst/>
          </a:prstGeom>
          <a:ln w="12700">
            <a:miter lim="400000"/>
          </a:ln>
        </p:spPr>
      </p:pic>
    </p:spTree>
  </p:cSld>
  <p:clrMapOvr>
    <a:masterClrMapping/>
  </p:clrMapOvr>
  <p:transition spd="med" advClick="1"/>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7" name="Shape 257"/>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Catholic Response to Reformation</a:t>
            </a:r>
          </a:p>
        </p:txBody>
      </p:sp>
      <p:sp>
        <p:nvSpPr>
          <p:cNvPr id="258" name="Shape 258"/>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marL="0" indent="0" defTabSz="182880">
              <a:spcBef>
                <a:spcPts val="500"/>
              </a:spcBef>
              <a:buSzTx/>
              <a:buNone/>
              <a:defRPr sz="1800"/>
            </a:pPr>
            <a:r>
              <a:rPr sz="1600"/>
              <a:t>What was the Reformation's main principle? Not, as many Catholics and even some Protestants think, "private judgment" in religion. </a:t>
            </a:r>
            <a:endParaRPr sz="1600"/>
          </a:p>
          <a:p>
            <a:pPr lvl="0" marL="0" indent="0" defTabSz="182880">
              <a:spcBef>
                <a:spcPts val="500"/>
              </a:spcBef>
              <a:buSzTx/>
              <a:buNone/>
              <a:defRPr sz="1800"/>
            </a:pPr>
            <a:r>
              <a:rPr b="1" sz="1600"/>
              <a:t>Sola Gratia:</a:t>
            </a:r>
            <a:endParaRPr b="1" sz="1600"/>
          </a:p>
          <a:p>
            <a:pPr lvl="0" marL="0" indent="0" defTabSz="182880">
              <a:spcBef>
                <a:spcPts val="500"/>
              </a:spcBef>
              <a:buSzTx/>
              <a:buNone/>
              <a:defRPr sz="1800"/>
            </a:pPr>
            <a:r>
              <a:rPr sz="1600"/>
              <a:t>According to Bouyer, "the true fundamental principle of Protestantism is the gratuitousness of salvation" — </a:t>
            </a:r>
            <a:r>
              <a:rPr i="1" sz="1600"/>
              <a:t>sola gratia</a:t>
            </a:r>
            <a:r>
              <a:rPr sz="1600"/>
              <a:t>.</a:t>
            </a:r>
            <a:endParaRPr sz="1600"/>
          </a:p>
          <a:p>
            <a:pPr lvl="0" marL="0" indent="0" defTabSz="182880">
              <a:spcBef>
                <a:spcPts val="500"/>
              </a:spcBef>
              <a:buSzTx/>
              <a:buNone/>
              <a:defRPr sz="1800"/>
            </a:pPr>
            <a:r>
              <a:rPr b="1" sz="1600"/>
              <a:t>Sola Fide:</a:t>
            </a:r>
            <a:endParaRPr b="1" sz="1600"/>
          </a:p>
          <a:p>
            <a:pPr lvl="0" marL="0" indent="0" defTabSz="182880">
              <a:spcBef>
                <a:spcPts val="500"/>
              </a:spcBef>
              <a:buSzTx/>
              <a:buNone/>
              <a:defRPr sz="1800"/>
            </a:pPr>
            <a:r>
              <a:rPr sz="1600"/>
              <a:t>the claim that justification by grace comes through faith </a:t>
            </a:r>
            <a:r>
              <a:rPr i="1" sz="1600"/>
              <a:t>alone (sola fide) </a:t>
            </a:r>
            <a:r>
              <a:rPr sz="1600"/>
              <a:t>?</a:t>
            </a:r>
            <a:endParaRPr sz="1600"/>
          </a:p>
          <a:p>
            <a:pPr lvl="0" marL="0" indent="0" defTabSz="182880">
              <a:spcBef>
                <a:spcPts val="500"/>
              </a:spcBef>
              <a:buSzTx/>
              <a:buNone/>
              <a:defRPr sz="1800"/>
            </a:pPr>
            <a:r>
              <a:rPr sz="1600"/>
              <a:t>Affirms that justification was wholly the work of God and denies any positive human contribution apart from grace. </a:t>
            </a:r>
            <a:endParaRPr sz="1600"/>
          </a:p>
          <a:p>
            <a:pPr lvl="0" marL="0" indent="0" defTabSz="182880">
              <a:spcBef>
                <a:spcPts val="500"/>
              </a:spcBef>
              <a:buSzTx/>
              <a:buNone/>
              <a:defRPr sz="1800"/>
            </a:pPr>
            <a:r>
              <a:rPr sz="1600"/>
              <a:t>God's gift to man, with man contributing nothing of his own to receive salvation.</a:t>
            </a:r>
            <a:endParaRPr sz="1600"/>
          </a:p>
          <a:p>
            <a:pPr lvl="0" marL="0" indent="0" defTabSz="182880">
              <a:spcBef>
                <a:spcPts val="500"/>
              </a:spcBef>
              <a:buSzTx/>
              <a:buNone/>
              <a:defRPr sz="1800"/>
            </a:pPr>
            <a:r>
              <a:rPr b="1" sz="1600"/>
              <a:t>Sola Scriptura:</a:t>
            </a:r>
            <a:endParaRPr b="1" sz="1600"/>
          </a:p>
          <a:p>
            <a:pPr lvl="0" marL="0" indent="0" defTabSz="182880">
              <a:spcBef>
                <a:spcPts val="500"/>
              </a:spcBef>
              <a:buSzTx/>
              <a:buNone/>
              <a:defRPr sz="1800"/>
            </a:pPr>
            <a:r>
              <a:rPr sz="1600"/>
              <a:t>The Word of God, rather than a human word, must govern the life of the Christian and of the Church. And the Word of God is found in a unique and supreme form in the Bible, the inspired Word of God. The inspiration of the Bible means that God is the primary author of Scripture. </a:t>
            </a:r>
            <a:endParaRPr sz="1600"/>
          </a:p>
          <a:p>
            <a:pPr lvl="0" marL="0" indent="0" defTabSz="182880">
              <a:spcBef>
                <a:spcPts val="500"/>
              </a:spcBef>
              <a:buSzTx/>
              <a:buNone/>
              <a:defRPr sz="1800"/>
            </a:pPr>
            <a:endParaRPr sz="1600"/>
          </a:p>
          <a:p>
            <a:pPr lvl="0" marL="0" indent="0" defTabSz="182880">
              <a:spcBef>
                <a:spcPts val="500"/>
              </a:spcBef>
              <a:buSzTx/>
              <a:buNone/>
              <a:defRPr sz="1800"/>
            </a:pPr>
            <a:endParaRPr sz="1600"/>
          </a:p>
        </p:txBody>
      </p:sp>
    </p:spTree>
  </p:cSld>
  <p:clrMapOvr>
    <a:masterClrMapping/>
  </p:clrMapOvr>
  <p:transition spd="med" advClick="1"/>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2" name="Shape 262"/>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Catholic Response to Reformation</a:t>
            </a:r>
          </a:p>
        </p:txBody>
      </p:sp>
      <p:sp>
        <p:nvSpPr>
          <p:cNvPr id="263" name="Shape 263"/>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marL="0" indent="0" defTabSz="457200">
              <a:spcBef>
                <a:spcPts val="1300"/>
              </a:spcBef>
              <a:buSzTx/>
              <a:buNone/>
              <a:defRPr sz="1800"/>
            </a:pPr>
            <a:r>
              <a:rPr sz="2100"/>
              <a:t>So if Catholic doctrine supports all of the three Solas, what is the dilemna?</a:t>
            </a:r>
            <a:endParaRPr sz="2100"/>
          </a:p>
          <a:p>
            <a:pPr lvl="0" marL="0" indent="0" defTabSz="457200">
              <a:spcBef>
                <a:spcPts val="1300"/>
              </a:spcBef>
              <a:buSzTx/>
              <a:buNone/>
              <a:defRPr sz="1800"/>
            </a:pPr>
            <a:endParaRPr sz="2100"/>
          </a:p>
          <a:p>
            <a:pPr lvl="0" marL="0" indent="0" defTabSz="457200">
              <a:spcBef>
                <a:spcPts val="1300"/>
              </a:spcBef>
              <a:buSzTx/>
              <a:buNone/>
              <a:defRPr sz="1800"/>
            </a:pPr>
            <a:r>
              <a:rPr sz="2100"/>
              <a:t>The linkage to certain negative elements, which the Catholic Church had to reject. </a:t>
            </a:r>
            <a:endParaRPr sz="2100"/>
          </a:p>
          <a:p>
            <a:pPr lvl="0" marL="0" indent="0" defTabSz="457200">
              <a:spcBef>
                <a:spcPts val="1300"/>
              </a:spcBef>
              <a:buSzTx/>
              <a:buNone/>
              <a:defRPr sz="1800"/>
            </a:pPr>
            <a:r>
              <a:rPr sz="2100"/>
              <a:t>Two of those elements: 1) the doctrine of extrinsic justification and the nature of justifying faith and 2) the authority of the Bible.</a:t>
            </a:r>
            <a:endParaRPr sz="2100"/>
          </a:p>
        </p:txBody>
      </p:sp>
    </p:spTree>
  </p:cSld>
  <p:clrMapOvr>
    <a:masterClrMapping/>
  </p:clrMapOvr>
  <p:transition spd="med" advClick="1"/>
</p:sld>
</file>

<file path=ppt/slides/slide4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7" name="Shape 267"/>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Spread of the Reformation</a:t>
            </a:r>
          </a:p>
        </p:txBody>
      </p:sp>
      <p:sp>
        <p:nvSpPr>
          <p:cNvPr id="268" name="Shape 268"/>
          <p:cNvSpPr/>
          <p:nvPr>
            <p:ph type="body" idx="4294967295"/>
          </p:nvPr>
        </p:nvSpPr>
        <p:spPr>
          <a:xfrm>
            <a:off x="1062037" y="1524000"/>
            <a:ext cx="7769226" cy="4727575"/>
          </a:xfrm>
          <a:prstGeom prst="rect">
            <a:avLst/>
          </a:prstGeom>
        </p:spPr>
        <p:txBody>
          <a:bodyPr lIns="0" tIns="0" rIns="0" bIns="0">
            <a:normAutofit fontScale="100000" lnSpcReduction="0"/>
          </a:bodyPr>
          <a:lstStyle>
            <a:lvl1pPr>
              <a:buBlip>
                <a:blip r:embed="rId2"/>
              </a:buBlip>
            </a:lvl1pPr>
            <a:lvl2pPr marL="742950" indent="-285750">
              <a:spcBef>
                <a:spcPts val="600"/>
              </a:spcBef>
              <a:buBlip>
                <a:blip r:embed="rId3"/>
              </a:buBlip>
              <a:defRPr sz="2600"/>
            </a:lvl2pPr>
          </a:lstStyle>
          <a:p>
            <a:pPr lvl="0">
              <a:defRPr sz="1800"/>
            </a:pPr>
            <a:r>
              <a:rPr sz="3000"/>
              <a:t>The emperor was distracted by war with the French and the Turks.</a:t>
            </a:r>
            <a:endParaRPr sz="3000"/>
          </a:p>
          <a:p>
            <a:pPr lvl="1">
              <a:defRPr sz="1800"/>
            </a:pPr>
            <a:r>
              <a:rPr sz="2600"/>
              <a:t>Permitted each local prince to enforce the ban as he saw fit, essentially giving them each religious authority in their own domain.</a:t>
            </a:r>
          </a:p>
        </p:txBody>
      </p:sp>
    </p:spTree>
  </p:cSld>
  <p:clrMapOvr>
    <a:masterClrMapping/>
  </p:clrMapOvr>
  <p:transition spd="med" advClick="1"/>
</p:sld>
</file>

<file path=ppt/slides/slide4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0" name="Shape 270"/>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Spread of the Reformation (cont.)</a:t>
            </a:r>
          </a:p>
        </p:txBody>
      </p:sp>
      <p:sp>
        <p:nvSpPr>
          <p:cNvPr id="271" name="Shape 271"/>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a:buBlip>
                <a:blip r:embed="rId2"/>
              </a:buBlip>
              <a:defRPr sz="1800"/>
            </a:pPr>
            <a:r>
              <a:rPr sz="3000"/>
              <a:t>In many cities, princes began to enact religious reforms, and they welcomed Lutheran preachers.</a:t>
            </a:r>
            <a:endParaRPr sz="3000"/>
          </a:p>
          <a:p>
            <a:pPr lvl="1" marL="742950" indent="-285750">
              <a:spcBef>
                <a:spcPts val="600"/>
              </a:spcBef>
              <a:buBlip>
                <a:blip r:embed="rId3"/>
              </a:buBlip>
              <a:defRPr sz="1800"/>
            </a:pPr>
            <a:r>
              <a:rPr sz="2600"/>
              <a:t>The Elector of Saxony and the prince of Hesse both instated Protestantism in their lands.</a:t>
            </a:r>
            <a:endParaRPr sz="2600"/>
          </a:p>
          <a:p>
            <a:pPr lvl="1" marL="742950" indent="-285750">
              <a:spcBef>
                <a:spcPts val="600"/>
              </a:spcBef>
              <a:buBlip>
                <a:blip r:embed="rId3"/>
              </a:buBlip>
              <a:defRPr sz="1800"/>
            </a:pPr>
            <a:r>
              <a:rPr sz="2600"/>
              <a:t>By the 1530s German Protestant lands formed the Schmaldkaldic League and prepared for war with the emperor.</a:t>
            </a:r>
          </a:p>
        </p:txBody>
      </p:sp>
    </p:spTree>
  </p:cSld>
  <p:clrMapOvr>
    <a:masterClrMapping/>
  </p:clrMapOvr>
  <p:transition spd="med" advClick="1"/>
</p:sld>
</file>

<file path=ppt/slides/slide4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3" name="Shape 273"/>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Peasants’ Revolt</a:t>
            </a:r>
          </a:p>
        </p:txBody>
      </p:sp>
      <p:sp>
        <p:nvSpPr>
          <p:cNvPr id="274" name="Shape 274"/>
          <p:cNvSpPr/>
          <p:nvPr>
            <p:ph type="body" idx="4294967295"/>
          </p:nvPr>
        </p:nvSpPr>
        <p:spPr>
          <a:xfrm>
            <a:off x="1062037" y="1524000"/>
            <a:ext cx="7769226" cy="4727575"/>
          </a:xfrm>
          <a:prstGeom prst="rect">
            <a:avLst/>
          </a:prstGeom>
        </p:spPr>
        <p:txBody>
          <a:bodyPr lIns="0" tIns="0" rIns="0" bIns="0">
            <a:normAutofit fontScale="100000" lnSpcReduction="0"/>
          </a:bodyPr>
          <a:lstStyle>
            <a:lvl1pPr>
              <a:buBlip>
                <a:blip r:embed="rId2"/>
              </a:buBlip>
            </a:lvl1pPr>
          </a:lstStyle>
          <a:p>
            <a:pPr lvl="0">
              <a:defRPr sz="1800"/>
            </a:pPr>
            <a:r>
              <a:rPr sz="3000"/>
              <a:t>The peasants initially saw Luther as an ally, asking him for support in their demands to end serfdom and for other economic reforms.</a:t>
            </a:r>
          </a:p>
        </p:txBody>
      </p:sp>
    </p:spTree>
  </p:cSld>
  <p:clrMapOvr>
    <a:masterClrMapping/>
  </p:clrMapOvr>
  <p:transition spd="med" advClick="1"/>
</p:sld>
</file>

<file path=ppt/slides/slide4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6" name="Shape 276"/>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Peasants’ Revolt (cont.)</a:t>
            </a:r>
          </a:p>
        </p:txBody>
      </p:sp>
      <p:sp>
        <p:nvSpPr>
          <p:cNvPr id="277" name="Shape 277"/>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a:buBlip>
                <a:blip r:embed="rId2"/>
              </a:buBlip>
              <a:defRPr sz="1800"/>
            </a:pPr>
            <a:r>
              <a:rPr sz="3000"/>
              <a:t>Luther initially had sympathy for them, but when they invoked his name in their revolt he called them “unChristian.”</a:t>
            </a:r>
            <a:endParaRPr sz="3000"/>
          </a:p>
          <a:p>
            <a:pPr lvl="1" marL="742950" indent="-285750">
              <a:spcBef>
                <a:spcPts val="600"/>
              </a:spcBef>
              <a:buBlip>
                <a:blip r:embed="rId3"/>
              </a:buBlip>
              <a:defRPr sz="1800"/>
            </a:pPr>
            <a:r>
              <a:rPr sz="2600"/>
              <a:t>For Luther, the freedom of Christianity lay in inner spiritual release, not revolutionary politics.</a:t>
            </a:r>
            <a:endParaRPr sz="2600"/>
          </a:p>
          <a:p>
            <a:pPr lvl="0">
              <a:buBlip>
                <a:blip r:embed="rId2"/>
              </a:buBlip>
              <a:defRPr sz="1800"/>
            </a:pPr>
            <a:r>
              <a:rPr sz="3000"/>
              <a:t>The revolt was crushed, killing tens of thousands of peasants.</a:t>
            </a:r>
          </a:p>
        </p:txBody>
      </p:sp>
    </p:spTree>
  </p:cSld>
  <p:clrMapOvr>
    <a:masterClrMapping/>
  </p:clrMapOvr>
  <p:transition spd="med" advClick="1"/>
</p:sld>
</file>

<file path=ppt/slides/slide4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9" name="Shape 279"/>
          <p:cNvSpPr/>
          <p:nvPr>
            <p:ph type="title" idx="4294967295"/>
          </p:nvPr>
        </p:nvSpPr>
        <p:spPr>
          <a:xfrm>
            <a:off x="3048000" y="2857500"/>
            <a:ext cx="3657600" cy="1143001"/>
          </a:xfrm>
          <a:prstGeom prst="rect">
            <a:avLst/>
          </a:prstGeom>
        </p:spPr>
        <p:txBody>
          <a:bodyPr lIns="0" tIns="0" rIns="0" bIns="0">
            <a:normAutofit fontScale="100000" lnSpcReduction="0"/>
          </a:bodyPr>
          <a:lstStyle/>
          <a:p>
            <a:pPr lvl="0">
              <a:defRPr sz="1800">
                <a:solidFill>
                  <a:srgbClr val="000000"/>
                </a:solidFill>
              </a:defRPr>
            </a:pPr>
            <a:r>
              <a:rPr sz="1100">
                <a:latin typeface="Arial"/>
                <a:ea typeface="Arial"/>
                <a:cs typeface="Arial"/>
                <a:sym typeface="Arial"/>
              </a:rPr>
              <a:t>The punishment of a peasant leader in a village near Heilbronn. After the defeat of rebellious peasants in and around the city of Heilbronn, Jacob Rorbach, a well-to-do peasant leader from a nearby village, was tied to a stake and slowly roasted to death.</a:t>
            </a:r>
            <a:br>
              <a:rPr sz="1100">
                <a:latin typeface="Arial"/>
                <a:ea typeface="Arial"/>
                <a:cs typeface="Arial"/>
                <a:sym typeface="Arial"/>
              </a:rPr>
            </a:br>
            <a:r>
              <a:rPr sz="1100">
                <a:latin typeface="Arial"/>
                <a:ea typeface="Arial"/>
                <a:cs typeface="Arial"/>
                <a:sym typeface="Arial"/>
              </a:rPr>
              <a:t>Courtesy of the Library of Congress</a:t>
            </a:r>
          </a:p>
        </p:txBody>
      </p:sp>
      <p:pic>
        <p:nvPicPr>
          <p:cNvPr id="280" name="AAAZKBK0.jpeg" descr="AAAZKBK0.jpg"/>
          <p:cNvPicPr/>
          <p:nvPr/>
        </p:nvPicPr>
        <p:blipFill>
          <a:blip r:embed="rId3">
            <a:extLst/>
          </a:blip>
          <a:stretch>
            <a:fillRect/>
          </a:stretch>
        </p:blipFill>
        <p:spPr>
          <a:xfrm>
            <a:off x="2162165" y="38150"/>
            <a:ext cx="5786439" cy="6400801"/>
          </a:xfrm>
          <a:prstGeom prst="rect">
            <a:avLst/>
          </a:prstGeom>
          <a:ln w="12700">
            <a:miter lim="400000"/>
          </a:ln>
        </p:spPr>
      </p:pic>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3" name="Shape 133"/>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Society and Religion</a:t>
            </a:r>
          </a:p>
        </p:txBody>
      </p:sp>
      <p:sp>
        <p:nvSpPr>
          <p:cNvPr id="134" name="Shape 134"/>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a:buBlip>
                <a:blip r:embed="rId2"/>
              </a:buBlip>
              <a:defRPr sz="1800"/>
            </a:pPr>
            <a:r>
              <a:rPr sz="3000"/>
              <a:t>Economic stake as well as sincere belief</a:t>
            </a:r>
            <a:endParaRPr sz="3000"/>
          </a:p>
          <a:p>
            <a:pPr lvl="1" marL="800100" indent="-342900">
              <a:buBlip>
                <a:blip r:embed="rId2"/>
              </a:buBlip>
              <a:defRPr sz="1800"/>
            </a:pPr>
            <a:r>
              <a:rPr sz="3000"/>
              <a:t>guilds had history of opposition to reigning gov’tal authority</a:t>
            </a:r>
            <a:endParaRPr sz="3000"/>
          </a:p>
          <a:p>
            <a:pPr lvl="1" marL="800100" indent="-342900">
              <a:buBlip>
                <a:blip r:embed="rId2"/>
              </a:buBlip>
              <a:defRPr sz="1800"/>
            </a:pPr>
            <a:r>
              <a:rPr sz="3000"/>
              <a:t>dissatisfaction w/ local or distant authority, guild by an aristocratic local gov’t,or city or region by powerful prince/king</a:t>
            </a:r>
          </a:p>
        </p:txBody>
      </p:sp>
    </p:spTree>
  </p:cSld>
  <p:clrMapOvr>
    <a:masterClrMapping/>
  </p:clrMapOvr>
  <p:transition spd="med" advClick="1"/>
</p:sld>
</file>

<file path=ppt/slides/slide5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4" name="Shape 284"/>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The Swiss Reformation</a:t>
            </a:r>
          </a:p>
        </p:txBody>
      </p:sp>
      <p:sp>
        <p:nvSpPr>
          <p:cNvPr id="285" name="Shape 285"/>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a:buBlip>
                <a:blip r:embed="rId2"/>
              </a:buBlip>
              <a:defRPr sz="1800"/>
            </a:pPr>
            <a:r>
              <a:rPr sz="3000"/>
              <a:t>Switzerland</a:t>
            </a:r>
            <a:endParaRPr sz="3000"/>
          </a:p>
          <a:p>
            <a:pPr lvl="1" marL="742950" indent="-285750">
              <a:spcBef>
                <a:spcPts val="600"/>
              </a:spcBef>
              <a:buBlip>
                <a:blip r:embed="rId3"/>
              </a:buBlip>
              <a:defRPr sz="1800"/>
            </a:pPr>
            <a:r>
              <a:rPr sz="2600"/>
              <a:t> loose confederacy of 13 autonomous cantons (states) &amp; allied areas</a:t>
            </a:r>
            <a:endParaRPr sz="2600"/>
          </a:p>
          <a:p>
            <a:pPr lvl="1" marL="742950" indent="-285750">
              <a:spcBef>
                <a:spcPts val="600"/>
              </a:spcBef>
              <a:buBlip>
                <a:blip r:embed="rId3"/>
              </a:buBlip>
              <a:defRPr sz="1800"/>
            </a:pPr>
            <a:r>
              <a:rPr sz="2600"/>
              <a:t> Some Catholic &amp; some Protestant</a:t>
            </a:r>
            <a:endParaRPr sz="2600"/>
          </a:p>
          <a:p>
            <a:pPr lvl="1" marL="742950" indent="-285750">
              <a:spcBef>
                <a:spcPts val="600"/>
              </a:spcBef>
              <a:buBlip>
                <a:blip r:embed="rId3"/>
              </a:buBlip>
              <a:defRPr sz="1800"/>
            </a:pPr>
            <a:r>
              <a:rPr sz="2600"/>
              <a:t> </a:t>
            </a:r>
            <a:r>
              <a:rPr sz="2600"/>
              <a:t>few managed a compromise</a:t>
            </a:r>
            <a:endParaRPr sz="2600"/>
          </a:p>
          <a:p>
            <a:pPr lvl="0">
              <a:buBlip>
                <a:blip r:embed="rId2"/>
              </a:buBlip>
              <a:defRPr sz="1800"/>
            </a:pPr>
            <a:r>
              <a:rPr sz="3000"/>
              <a:t>Two conditions for Reformation:</a:t>
            </a:r>
            <a:endParaRPr sz="3000"/>
          </a:p>
          <a:p>
            <a:pPr lvl="1" marL="742950" indent="-285750">
              <a:spcBef>
                <a:spcPts val="600"/>
              </a:spcBef>
              <a:buBlip>
                <a:blip r:embed="rId3"/>
              </a:buBlip>
              <a:defRPr sz="1800"/>
            </a:pPr>
            <a:r>
              <a:rPr sz="2600"/>
              <a:t> growth of national sentiment &amp; popular opposition to foreign mercenary service</a:t>
            </a:r>
            <a:endParaRPr sz="2600"/>
          </a:p>
          <a:p>
            <a:pPr lvl="1" marL="742950" indent="-285750">
              <a:spcBef>
                <a:spcPts val="600"/>
              </a:spcBef>
              <a:buBlip>
                <a:blip r:embed="rId3"/>
              </a:buBlip>
              <a:defRPr sz="1800"/>
            </a:pPr>
            <a:r>
              <a:rPr sz="2600"/>
              <a:t> desire for church reform dating to the councils of Constance &amp; Basel</a:t>
            </a:r>
          </a:p>
        </p:txBody>
      </p:sp>
    </p:spTree>
  </p:cSld>
  <p:clrMapOvr>
    <a:masterClrMapping/>
  </p:clrMapOvr>
  <p:transition spd="med" advClick="1"/>
</p:sld>
</file>

<file path=ppt/slides/slide5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7" name="Shape 287"/>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The Swiss Reformation</a:t>
            </a:r>
          </a:p>
        </p:txBody>
      </p:sp>
      <p:sp>
        <p:nvSpPr>
          <p:cNvPr id="288" name="Shape 288"/>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a:buBlip>
                <a:blip r:embed="rId2"/>
              </a:buBlip>
              <a:defRPr sz="1800"/>
            </a:pPr>
            <a:r>
              <a:rPr sz="3000"/>
              <a:t>Ulrich Zwingli</a:t>
            </a:r>
            <a:endParaRPr sz="3000"/>
          </a:p>
          <a:p>
            <a:pPr lvl="1" marL="742950" indent="-285750">
              <a:spcBef>
                <a:spcPts val="600"/>
              </a:spcBef>
              <a:buBlip>
                <a:blip r:embed="rId3"/>
              </a:buBlip>
              <a:defRPr sz="1800"/>
            </a:pPr>
            <a:r>
              <a:rPr sz="2600"/>
              <a:t>Humanistically educated, he credited Erasmus as setting him on the path to reform.</a:t>
            </a:r>
            <a:endParaRPr sz="2600"/>
          </a:p>
          <a:p>
            <a:pPr lvl="1" marL="742950" indent="-285750">
              <a:spcBef>
                <a:spcPts val="600"/>
              </a:spcBef>
              <a:buBlip>
                <a:blip r:embed="rId3"/>
              </a:buBlip>
              <a:defRPr sz="1800"/>
            </a:pPr>
            <a:r>
              <a:rPr sz="2600"/>
              <a:t>By 1518, he was known for his opposition to the sale of indulgences and religious superstition.</a:t>
            </a:r>
          </a:p>
        </p:txBody>
      </p:sp>
    </p:spTree>
  </p:cSld>
  <p:clrMapOvr>
    <a:masterClrMapping/>
  </p:clrMapOvr>
  <p:transition spd="med" advClick="1"/>
</p:sld>
</file>

<file path=ppt/slides/slide5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0" name="Shape 290"/>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The Swiss Reformation (cont.)</a:t>
            </a:r>
          </a:p>
        </p:txBody>
      </p:sp>
      <p:sp>
        <p:nvSpPr>
          <p:cNvPr id="291" name="Shape 291"/>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a:buBlip>
                <a:blip r:embed="rId2"/>
              </a:buBlip>
              <a:defRPr sz="1800"/>
            </a:pPr>
            <a:r>
              <a:rPr sz="3000"/>
              <a:t>In 1519, Zwingli became the people’s priest in main church of Zurich.</a:t>
            </a:r>
            <a:endParaRPr sz="3000"/>
          </a:p>
          <a:p>
            <a:pPr lvl="1" marL="742950" indent="-285750">
              <a:spcBef>
                <a:spcPts val="600"/>
              </a:spcBef>
              <a:buBlip>
                <a:blip r:embed="rId3"/>
              </a:buBlip>
              <a:defRPr sz="1800"/>
            </a:pPr>
            <a:r>
              <a:rPr sz="2600"/>
              <a:t>Ended priestly celibacy</a:t>
            </a:r>
            <a:endParaRPr sz="2600"/>
          </a:p>
          <a:p>
            <a:pPr lvl="2">
              <a:spcBef>
                <a:spcPts val="600"/>
              </a:spcBef>
              <a:buBlip>
                <a:blip r:embed="rId3"/>
              </a:buBlip>
              <a:defRPr sz="1800"/>
            </a:pPr>
            <a:r>
              <a:rPr sz="2600"/>
              <a:t>had a child out of wedlock but denied paternity &amp; claimed she seduced him</a:t>
            </a:r>
            <a:endParaRPr sz="2600"/>
          </a:p>
          <a:p>
            <a:pPr lvl="1" marL="742950" indent="-285750">
              <a:spcBef>
                <a:spcPts val="600"/>
              </a:spcBef>
              <a:buBlip>
                <a:blip r:embed="rId3"/>
              </a:buBlip>
              <a:defRPr sz="1800"/>
            </a:pPr>
            <a:r>
              <a:rPr sz="2600"/>
              <a:t>March 1522, broke the Lenten fast</a:t>
            </a:r>
            <a:endParaRPr sz="2600"/>
          </a:p>
          <a:p>
            <a:pPr lvl="1" marL="742950" indent="-285750">
              <a:spcBef>
                <a:spcPts val="600"/>
              </a:spcBef>
              <a:buBlip>
                <a:blip r:embed="rId3"/>
              </a:buBlip>
              <a:defRPr sz="1800"/>
            </a:pPr>
            <a:r>
              <a:rPr sz="2600"/>
              <a:t>Preached the authority of Scripture alone &amp; used this as justification</a:t>
            </a:r>
          </a:p>
        </p:txBody>
      </p:sp>
    </p:spTree>
  </p:cSld>
  <p:clrMapOvr>
    <a:masterClrMapping/>
  </p:clrMapOvr>
  <p:transition spd="med" advClick="1"/>
</p:sld>
</file>

<file path=ppt/slides/slide5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3" name="Shape 293"/>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The Swiss Reformation (cont.)</a:t>
            </a:r>
          </a:p>
        </p:txBody>
      </p:sp>
      <p:sp>
        <p:nvSpPr>
          <p:cNvPr id="294" name="Shape 294"/>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marL="332613" indent="-332613" defTabSz="886968">
              <a:spcBef>
                <a:spcPts val="600"/>
              </a:spcBef>
              <a:buBlip>
                <a:blip r:embed="rId2"/>
              </a:buBlip>
              <a:defRPr sz="1800"/>
            </a:pPr>
            <a:r>
              <a:rPr sz="2910"/>
              <a:t>Led to questioning fasting, transubstantiation, saints, pilgrimages, some sacraments, &amp; purgatory</a:t>
            </a:r>
            <a:endParaRPr sz="2910"/>
          </a:p>
          <a:p>
            <a:pPr lvl="0" marL="332613" indent="-332613" defTabSz="886968">
              <a:spcBef>
                <a:spcPts val="600"/>
              </a:spcBef>
              <a:buBlip>
                <a:blip r:embed="rId2"/>
              </a:buBlip>
              <a:defRPr sz="1800"/>
            </a:pPr>
            <a:r>
              <a:rPr sz="2910"/>
              <a:t>Though a Protestant, he had significant theological differences with Luther, which prevented an alliance with the German Protestants.</a:t>
            </a:r>
            <a:endParaRPr sz="2910"/>
          </a:p>
          <a:p>
            <a:pPr lvl="0" marL="332613" indent="-332613" defTabSz="886968">
              <a:spcBef>
                <a:spcPts val="600"/>
              </a:spcBef>
              <a:buBlip>
                <a:blip r:embed="rId2"/>
              </a:buBlip>
              <a:defRPr sz="1800"/>
            </a:pPr>
            <a:r>
              <a:rPr sz="2910"/>
              <a:t>The Swiss Civil war forced the Swiss Catholics to recognize the Protestants.</a:t>
            </a:r>
          </a:p>
        </p:txBody>
      </p:sp>
    </p:spTree>
  </p:cSld>
  <p:clrMapOvr>
    <a:masterClrMapping/>
  </p:clrMapOvr>
  <p:transition spd="med" advClick="1"/>
</p:sld>
</file>

<file path=ppt/slides/slide5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6" name="Shape 296"/>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The Swiss Reformation (cont.)</a:t>
            </a:r>
          </a:p>
        </p:txBody>
      </p:sp>
      <p:sp>
        <p:nvSpPr>
          <p:cNvPr id="297" name="Shape 297"/>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a:buBlip>
                <a:blip r:embed="rId2"/>
              </a:buBlip>
              <a:defRPr sz="1800"/>
            </a:pPr>
            <a:r>
              <a:rPr sz="3000"/>
              <a:t>Led to questioning fasting, transubstantiation, saints, pilgrimages, some sacraments, &amp; purgatory</a:t>
            </a:r>
            <a:endParaRPr sz="3000"/>
          </a:p>
          <a:p>
            <a:pPr lvl="0">
              <a:buBlip>
                <a:blip r:embed="rId2"/>
              </a:buBlip>
              <a:defRPr sz="1800"/>
            </a:pPr>
            <a:r>
              <a:rPr sz="3000"/>
              <a:t>City gov’t sanctioned Zwingli’s scripture test</a:t>
            </a:r>
            <a:endParaRPr sz="3000"/>
          </a:p>
          <a:p>
            <a:pPr lvl="0">
              <a:buBlip>
                <a:blip r:embed="rId2"/>
              </a:buBlip>
              <a:defRPr sz="1800"/>
            </a:pPr>
            <a:r>
              <a:rPr sz="3000" u="sng">
                <a:solidFill>
                  <a:srgbClr val="993300"/>
                </a:solidFill>
                <a:uFill>
                  <a:solidFill>
                    <a:srgbClr val="993300"/>
                  </a:solidFill>
                </a:uFill>
                <a:hlinkClick r:id="rId3" invalidUrl="" action="" tgtFrame="" tooltip="" history="1" highlightClick="0" endSnd="0"/>
              </a:rPr>
              <a:t>http://www.thecaveonline.com/APEH/reformdocument.html#anchorzwingli</a:t>
            </a:r>
          </a:p>
        </p:txBody>
      </p:sp>
    </p:spTree>
  </p:cSld>
  <p:clrMapOvr>
    <a:masterClrMapping/>
  </p:clrMapOvr>
  <p:transition spd="med" advClick="1"/>
</p:sld>
</file>

<file path=ppt/slides/slide5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9" name="Shape 299"/>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The Swiss Reformation (cont.)</a:t>
            </a:r>
          </a:p>
        </p:txBody>
      </p:sp>
      <p:sp>
        <p:nvSpPr>
          <p:cNvPr id="300" name="Shape 300"/>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marL="264032" indent="-264032" defTabSz="704087">
              <a:spcBef>
                <a:spcPts val="500"/>
              </a:spcBef>
              <a:buBlip>
                <a:blip r:embed="rId2"/>
              </a:buBlip>
              <a:defRPr sz="1800"/>
            </a:pPr>
            <a:r>
              <a:rPr sz="2309"/>
              <a:t>Zwingli favored an abstract,spiritualized Christ while Luther insisted that Christ could be both spiritually &amp; bodily present</a:t>
            </a:r>
            <a:endParaRPr sz="2309"/>
          </a:p>
          <a:p>
            <a:pPr lvl="0" marL="264032" indent="-264032" defTabSz="704087">
              <a:spcBef>
                <a:spcPts val="500"/>
              </a:spcBef>
              <a:buBlip>
                <a:blip r:embed="rId2"/>
              </a:buBlip>
              <a:defRPr sz="1800"/>
            </a:pPr>
            <a:r>
              <a:rPr sz="2309"/>
              <a:t>Philip of Hesse brought the two together in Marburg</a:t>
            </a:r>
            <a:endParaRPr sz="2309"/>
          </a:p>
          <a:p>
            <a:pPr lvl="0" marL="264032" indent="-264032" defTabSz="704087">
              <a:spcBef>
                <a:spcPts val="500"/>
              </a:spcBef>
              <a:buBlip>
                <a:blip r:embed="rId2"/>
              </a:buBlip>
              <a:defRPr sz="1800"/>
            </a:pPr>
            <a:r>
              <a:rPr sz="2309"/>
              <a:t>Luther felt Zwingli a dangerous fanatic</a:t>
            </a:r>
            <a:endParaRPr sz="2309"/>
          </a:p>
          <a:p>
            <a:pPr lvl="0" marL="264032" indent="-264032" defTabSz="704087">
              <a:spcBef>
                <a:spcPts val="500"/>
              </a:spcBef>
              <a:buBlip>
                <a:blip r:embed="rId2"/>
              </a:buBlip>
              <a:defRPr sz="1800"/>
            </a:pPr>
            <a:r>
              <a:rPr sz="2309"/>
              <a:t>Theological &amp; spiritual split in the Protestant movement</a:t>
            </a:r>
            <a:endParaRPr sz="2309"/>
          </a:p>
          <a:p>
            <a:pPr lvl="1" marL="616076" indent="-264032" defTabSz="704087">
              <a:spcBef>
                <a:spcPts val="500"/>
              </a:spcBef>
              <a:buBlip>
                <a:blip r:embed="rId2"/>
              </a:buBlip>
              <a:defRPr sz="1800"/>
            </a:pPr>
            <a:r>
              <a:rPr sz="2309"/>
              <a:t>non-Lutheran </a:t>
            </a:r>
            <a:r>
              <a:rPr i="1" sz="2309"/>
              <a:t>Tetrapolitan Confession</a:t>
            </a:r>
            <a:r>
              <a:rPr sz="2309"/>
              <a:t> embodies semi Zwinglian ideas</a:t>
            </a:r>
            <a:endParaRPr sz="2309"/>
          </a:p>
          <a:p>
            <a:pPr lvl="1" marL="616076" indent="-264032" defTabSz="704087">
              <a:spcBef>
                <a:spcPts val="500"/>
              </a:spcBef>
              <a:buBlip>
                <a:blip r:embed="rId2"/>
              </a:buBlip>
              <a:defRPr sz="1800"/>
            </a:pPr>
            <a:r>
              <a:rPr sz="2309"/>
              <a:t>prepared by Strasbourg reformers Martin Bucer &amp; Caspar Hedio </a:t>
            </a:r>
          </a:p>
        </p:txBody>
      </p:sp>
    </p:spTree>
  </p:cSld>
  <p:clrMapOvr>
    <a:masterClrMapping/>
  </p:clrMapOvr>
  <p:transition spd="med" advClick="1"/>
</p:sld>
</file>

<file path=ppt/slides/slide5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2" name="Shape 302"/>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Swiss Civil Wars</a:t>
            </a:r>
          </a:p>
        </p:txBody>
      </p:sp>
      <p:sp>
        <p:nvSpPr>
          <p:cNvPr id="303" name="Shape 303"/>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marL="243459" indent="-243459" defTabSz="649223">
              <a:spcBef>
                <a:spcPts val="500"/>
              </a:spcBef>
              <a:buBlip>
                <a:blip r:embed="rId2"/>
              </a:buBlip>
              <a:defRPr sz="1800"/>
            </a:pPr>
            <a:r>
              <a:rPr sz="2130"/>
              <a:t>Cantons divided themselves between Protestants &amp; Catholics - erupted in civil wars</a:t>
            </a:r>
            <a:endParaRPr sz="2130"/>
          </a:p>
          <a:p>
            <a:pPr lvl="0" marL="243459" indent="-243459" defTabSz="649223">
              <a:spcBef>
                <a:spcPts val="500"/>
              </a:spcBef>
              <a:buBlip>
                <a:blip r:embed="rId2"/>
              </a:buBlip>
              <a:defRPr sz="1800"/>
            </a:pPr>
            <a:r>
              <a:rPr sz="2130"/>
              <a:t>2 Major battles:</a:t>
            </a:r>
            <a:endParaRPr sz="2130"/>
          </a:p>
          <a:p>
            <a:pPr lvl="1" marL="568070" indent="-243459" defTabSz="649223">
              <a:spcBef>
                <a:spcPts val="500"/>
              </a:spcBef>
              <a:buBlip>
                <a:blip r:embed="rId2"/>
              </a:buBlip>
              <a:defRPr sz="1800"/>
            </a:pPr>
            <a:r>
              <a:rPr sz="2130"/>
              <a:t>Kappel - June 1529; ended in Protestant victory &amp; forced Catholic cantons to break foreign alliances &amp; recognize rights of Swiss Protestants</a:t>
            </a:r>
            <a:endParaRPr sz="2130"/>
          </a:p>
          <a:p>
            <a:pPr lvl="1" marL="568070" indent="-243459" defTabSz="649223">
              <a:spcBef>
                <a:spcPts val="500"/>
              </a:spcBef>
              <a:buBlip>
                <a:blip r:embed="rId2"/>
              </a:buBlip>
              <a:defRPr sz="1800"/>
            </a:pPr>
            <a:r>
              <a:rPr sz="2130"/>
              <a:t>Kappel - October 1531; Zwingli wounded &amp; executed</a:t>
            </a:r>
            <a:endParaRPr sz="2130"/>
          </a:p>
          <a:p>
            <a:pPr lvl="2" marL="892683" indent="-243459" defTabSz="649223">
              <a:spcBef>
                <a:spcPts val="500"/>
              </a:spcBef>
              <a:buBlip>
                <a:blip r:embed="rId2"/>
              </a:buBlip>
              <a:defRPr sz="1800"/>
            </a:pPr>
            <a:r>
              <a:rPr sz="2130"/>
              <a:t>Subsequent treaty confirmed right of each canton to determine own religion</a:t>
            </a:r>
            <a:endParaRPr sz="2130"/>
          </a:p>
          <a:p>
            <a:pPr lvl="2" marL="892683" indent="-243459" defTabSz="649223">
              <a:spcBef>
                <a:spcPts val="500"/>
              </a:spcBef>
              <a:buBlip>
                <a:blip r:embed="rId2"/>
              </a:buBlip>
              <a:defRPr sz="1800"/>
            </a:pPr>
            <a:r>
              <a:rPr sz="2130"/>
              <a:t>Heinrich Bullinger — new leader of Swiss Reformation guided development &amp; eventual merging with Calvinism</a:t>
            </a:r>
          </a:p>
        </p:txBody>
      </p:sp>
    </p:spTree>
  </p:cSld>
  <p:clrMapOvr>
    <a:masterClrMapping/>
  </p:clrMapOvr>
  <p:transition spd="med" advClick="1"/>
</p:sld>
</file>

<file path=ppt/slides/slide5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5" name="Shape 305"/>
          <p:cNvSpPr/>
          <p:nvPr>
            <p:ph type="title" idx="4294967295"/>
          </p:nvPr>
        </p:nvSpPr>
        <p:spPr>
          <a:xfrm>
            <a:off x="3048000" y="2857500"/>
            <a:ext cx="3657600" cy="1143001"/>
          </a:xfrm>
          <a:prstGeom prst="rect">
            <a:avLst/>
          </a:prstGeom>
        </p:spPr>
        <p:txBody>
          <a:bodyPr lIns="0" tIns="0" rIns="0" bIns="0">
            <a:normAutofit fontScale="100000" lnSpcReduction="0"/>
          </a:bodyPr>
          <a:lstStyle/>
          <a:p>
            <a:pPr lvl="0" defTabSz="868680">
              <a:defRPr sz="1800">
                <a:solidFill>
                  <a:srgbClr val="000000"/>
                </a:solidFill>
              </a:defRPr>
            </a:pPr>
            <a:r>
              <a:rPr sz="1045">
                <a:latin typeface="Arial"/>
                <a:ea typeface="Arial"/>
                <a:cs typeface="Arial"/>
                <a:sym typeface="Arial"/>
              </a:rPr>
              <a:t>Map 11–2</a:t>
            </a:r>
            <a:r>
              <a:rPr sz="1045">
                <a:latin typeface="Arial Bold"/>
                <a:ea typeface="Arial Bold"/>
                <a:cs typeface="Arial Bold"/>
                <a:sym typeface="Arial Bold"/>
              </a:rPr>
              <a:t> THE SWISS CONFEDERATION</a:t>
            </a:r>
            <a:r>
              <a:rPr sz="1045">
                <a:latin typeface="Arial"/>
                <a:ea typeface="Arial"/>
                <a:cs typeface="Arial"/>
                <a:sym typeface="Arial"/>
              </a:rPr>
              <a:t> Although nominally still a part of the Holy Roman Empire, Switzerland grew from a loose defensive union of the central “forest cantons” in the thirteenth century into a fiercely independent association of regions with different languages, histories, and, finally, religions.</a:t>
            </a:r>
            <a:br>
              <a:rPr sz="1045">
                <a:latin typeface="Arial"/>
                <a:ea typeface="Arial"/>
                <a:cs typeface="Arial"/>
                <a:sym typeface="Arial"/>
              </a:rPr>
            </a:br>
          </a:p>
        </p:txBody>
      </p:sp>
      <p:pic>
        <p:nvPicPr>
          <p:cNvPr id="306" name="KNB11M02.jpeg" descr="KNB11M02.jpg"/>
          <p:cNvPicPr/>
          <p:nvPr/>
        </p:nvPicPr>
        <p:blipFill>
          <a:blip r:embed="rId3">
            <a:extLst/>
          </a:blip>
          <a:stretch>
            <a:fillRect/>
          </a:stretch>
        </p:blipFill>
        <p:spPr>
          <a:xfrm>
            <a:off x="685800" y="304800"/>
            <a:ext cx="8477250" cy="5864225"/>
          </a:xfrm>
          <a:prstGeom prst="rect">
            <a:avLst/>
          </a:prstGeom>
          <a:ln w="12700">
            <a:miter lim="400000"/>
          </a:ln>
        </p:spPr>
      </p:pic>
    </p:spTree>
  </p:cSld>
  <p:clrMapOvr>
    <a:masterClrMapping/>
  </p:clrMapOvr>
  <p:transition spd="med" advClick="1"/>
</p:sld>
</file>

<file path=ppt/slides/slide5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0" name="Shape 310"/>
          <p:cNvSpPr/>
          <p:nvPr>
            <p:ph type="title" idx="4294967295"/>
          </p:nvPr>
        </p:nvSpPr>
        <p:spPr>
          <a:xfrm>
            <a:off x="3048000" y="2857500"/>
            <a:ext cx="3657600" cy="1143001"/>
          </a:xfrm>
          <a:prstGeom prst="rect">
            <a:avLst/>
          </a:prstGeom>
        </p:spPr>
        <p:txBody>
          <a:bodyPr lIns="0" tIns="0" rIns="0" bIns="0">
            <a:normAutofit fontScale="100000" lnSpcReduction="0"/>
          </a:bodyPr>
          <a:lstStyle/>
          <a:p>
            <a:pPr lvl="0">
              <a:defRPr sz="1800">
                <a:solidFill>
                  <a:srgbClr val="000000"/>
                </a:solidFill>
              </a:defRPr>
            </a:pPr>
            <a:r>
              <a:rPr sz="1100">
                <a:latin typeface="Arial"/>
                <a:ea typeface="Arial"/>
                <a:cs typeface="Arial"/>
                <a:sym typeface="Arial"/>
              </a:rPr>
              <a:t>This 1525 woodcut shows Swiss peasants hanging a seller of indulgences during the Reformation.</a:t>
            </a:r>
            <a:br>
              <a:rPr sz="1100">
                <a:latin typeface="Arial"/>
                <a:ea typeface="Arial"/>
                <a:cs typeface="Arial"/>
                <a:sym typeface="Arial"/>
              </a:rPr>
            </a:br>
            <a:r>
              <a:rPr sz="1100">
                <a:latin typeface="Arial"/>
                <a:ea typeface="Arial"/>
                <a:cs typeface="Arial"/>
                <a:sym typeface="Arial"/>
              </a:rPr>
              <a:t>The Granger Collection, NYC—All rights reserved</a:t>
            </a:r>
          </a:p>
        </p:txBody>
      </p:sp>
      <p:pic>
        <p:nvPicPr>
          <p:cNvPr id="311" name="0071471.jpeg" descr="0071471.jpg"/>
          <p:cNvPicPr/>
          <p:nvPr/>
        </p:nvPicPr>
        <p:blipFill>
          <a:blip r:embed="rId3">
            <a:extLst/>
          </a:blip>
          <a:stretch>
            <a:fillRect/>
          </a:stretch>
        </p:blipFill>
        <p:spPr>
          <a:xfrm>
            <a:off x="2851262" y="-267965"/>
            <a:ext cx="4343401" cy="6400801"/>
          </a:xfrm>
          <a:prstGeom prst="rect">
            <a:avLst/>
          </a:prstGeom>
          <a:ln w="12700">
            <a:miter lim="400000"/>
          </a:ln>
        </p:spPr>
      </p:pic>
    </p:spTree>
  </p:cSld>
  <p:clrMapOvr>
    <a:masterClrMapping/>
  </p:clrMapOvr>
  <p:transition spd="med" advClick="1"/>
</p:sld>
</file>

<file path=ppt/slides/slide5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5" name="Shape 315"/>
          <p:cNvSpPr/>
          <p:nvPr>
            <p:ph type="title" idx="4294967295"/>
          </p:nvPr>
        </p:nvSpPr>
        <p:spPr>
          <a:xfrm>
            <a:off x="3886200" y="1140615"/>
            <a:ext cx="3342697" cy="2859886"/>
          </a:xfrm>
          <a:prstGeom prst="rect">
            <a:avLst/>
          </a:prstGeom>
        </p:spPr>
        <p:txBody>
          <a:bodyPr lIns="0" tIns="0" rIns="0" bIns="0">
            <a:normAutofit fontScale="100000" lnSpcReduction="0"/>
          </a:bodyPr>
          <a:lstStyle/>
          <a:p>
            <a:pPr lvl="0" defTabSz="640079">
              <a:defRPr sz="1800">
                <a:solidFill>
                  <a:srgbClr val="000000"/>
                </a:solidFill>
              </a:defRPr>
            </a:pPr>
            <a:r>
              <a:rPr sz="2100">
                <a:latin typeface="Arial"/>
                <a:ea typeface="Arial"/>
                <a:cs typeface="Arial"/>
                <a:sym typeface="Arial"/>
              </a:rPr>
              <a:t>The caption reads: “He who wants to commemorate his victory over the rebellious peasants might use to that end a structure such as I portray here.”</a:t>
            </a:r>
            <a:br>
              <a:rPr sz="2100">
                <a:latin typeface="Arial"/>
                <a:ea typeface="Arial"/>
                <a:cs typeface="Arial"/>
                <a:sym typeface="Arial"/>
              </a:rPr>
            </a:br>
            <a:r>
              <a:rPr sz="2100">
                <a:latin typeface="Arial"/>
                <a:ea typeface="Arial"/>
                <a:cs typeface="Arial"/>
                <a:sym typeface="Arial"/>
              </a:rPr>
              <a:t>Foto Marburg/Art Resource, NY</a:t>
            </a:r>
          </a:p>
        </p:txBody>
      </p:sp>
      <p:pic>
        <p:nvPicPr>
          <p:cNvPr id="316" name="AAIIDIA0.jpeg" descr="AAIIDIA0.jpg"/>
          <p:cNvPicPr/>
          <p:nvPr/>
        </p:nvPicPr>
        <p:blipFill>
          <a:blip r:embed="rId3">
            <a:extLst/>
          </a:blip>
          <a:stretch>
            <a:fillRect/>
          </a:stretch>
        </p:blipFill>
        <p:spPr>
          <a:xfrm>
            <a:off x="1349107" y="-60902"/>
            <a:ext cx="2259014" cy="6400801"/>
          </a:xfrm>
          <a:prstGeom prst="rect">
            <a:avLst/>
          </a:prstGeom>
          <a:ln w="12700">
            <a:miter lim="400000"/>
          </a:ln>
        </p:spPr>
      </p:pic>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6" name="Shape 136"/>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Society and Religion</a:t>
            </a:r>
          </a:p>
        </p:txBody>
      </p:sp>
      <p:sp>
        <p:nvSpPr>
          <p:cNvPr id="137" name="Shape 137"/>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a:buBlip>
                <a:blip r:embed="rId2"/>
              </a:buBlip>
              <a:defRPr sz="1800"/>
            </a:pPr>
            <a:r>
              <a:rPr sz="3000"/>
              <a:t>Influenced religious &amp; political change in town &amp; countryside</a:t>
            </a:r>
            <a:endParaRPr sz="3000"/>
          </a:p>
          <a:p>
            <a:pPr lvl="1" marL="800100" indent="-342900">
              <a:buBlip>
                <a:blip r:embed="rId2"/>
              </a:buBlip>
              <a:defRPr sz="1800"/>
            </a:pPr>
            <a:r>
              <a:rPr sz="3000"/>
              <a:t>townspeople facing incorporation into territory of powerful local prince chafed at being looked at as subjects not free citizens</a:t>
            </a:r>
            <a:endParaRPr sz="3000"/>
          </a:p>
          <a:p>
            <a:pPr lvl="1" marL="800100" indent="-342900">
              <a:buBlip>
                <a:blip r:embed="rId2"/>
              </a:buBlip>
              <a:defRPr sz="1800"/>
            </a:pPr>
            <a:r>
              <a:rPr sz="3000"/>
              <a:t>Luther encouraged scorn of authority of ecclesiastical landlords</a:t>
            </a:r>
            <a:endParaRPr sz="3000"/>
          </a:p>
          <a:p>
            <a:pPr lvl="1" marL="800100" indent="-342900">
              <a:buBlip>
                <a:blip r:embed="rId2"/>
              </a:buBlip>
              <a:defRPr sz="1800"/>
            </a:pPr>
            <a:r>
              <a:rPr sz="3000"/>
              <a:t>ridiculed papal laws as arbitrary </a:t>
            </a:r>
          </a:p>
        </p:txBody>
      </p:sp>
    </p:spTree>
  </p:cSld>
  <p:clrMapOvr>
    <a:masterClrMapping/>
  </p:clrMapOvr>
  <p:transition spd="med" advClick="1"/>
</p:sld>
</file>

<file path=ppt/slides/slide6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0" name="Shape 320"/>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Anabaptists &amp; Radical Protestants</a:t>
            </a:r>
          </a:p>
        </p:txBody>
      </p:sp>
      <p:sp>
        <p:nvSpPr>
          <p:cNvPr id="321" name="Shape 321"/>
          <p:cNvSpPr/>
          <p:nvPr>
            <p:ph type="body" idx="4294967295"/>
          </p:nvPr>
        </p:nvSpPr>
        <p:spPr>
          <a:xfrm>
            <a:off x="854974" y="1426558"/>
            <a:ext cx="7769226" cy="4727576"/>
          </a:xfrm>
          <a:prstGeom prst="rect">
            <a:avLst/>
          </a:prstGeom>
        </p:spPr>
        <p:txBody>
          <a:bodyPr lIns="0" tIns="0" rIns="0" bIns="0">
            <a:normAutofit fontScale="100000" lnSpcReduction="0"/>
          </a:bodyPr>
          <a:lstStyle/>
          <a:p>
            <a:pPr lvl="0">
              <a:buBlip>
                <a:blip r:embed="rId2"/>
              </a:buBlip>
              <a:defRPr sz="1800"/>
            </a:pPr>
            <a:r>
              <a:rPr sz="3000"/>
              <a:t>Moderate pace &amp; seemingly low ethical results of Luther &amp; Zwingli movements bred discontent</a:t>
            </a:r>
            <a:endParaRPr sz="3000"/>
          </a:p>
          <a:p>
            <a:pPr lvl="0">
              <a:buBlip>
                <a:blip r:embed="rId2"/>
              </a:buBlip>
              <a:defRPr sz="1800"/>
            </a:pPr>
            <a:r>
              <a:rPr sz="3000"/>
              <a:t>devout fundamentalists that believed Apostolic Christianity must be implemented thoroughly &amp; rapidly</a:t>
            </a:r>
            <a:endParaRPr sz="3000"/>
          </a:p>
          <a:p>
            <a:pPr lvl="0">
              <a:buBlip>
                <a:blip r:embed="rId2"/>
              </a:buBlip>
              <a:defRPr sz="1800"/>
            </a:pPr>
            <a:r>
              <a:rPr sz="3000"/>
              <a:t>Most impt of the radical groups were the Anabaptists (16th c. ancestors of modern Mennonites &amp; Amish)</a:t>
            </a:r>
          </a:p>
        </p:txBody>
      </p:sp>
    </p:spTree>
  </p:cSld>
  <p:clrMapOvr>
    <a:masterClrMapping/>
  </p:clrMapOvr>
  <p:transition spd="med" advClick="1"/>
</p:sld>
</file>

<file path=ppt/slides/slide6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3" name="Shape 323"/>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Anabaptists &amp; Radical Protestants</a:t>
            </a:r>
          </a:p>
        </p:txBody>
      </p:sp>
      <p:sp>
        <p:nvSpPr>
          <p:cNvPr id="324" name="Shape 324"/>
          <p:cNvSpPr/>
          <p:nvPr>
            <p:ph type="body" idx="4294967295"/>
          </p:nvPr>
        </p:nvSpPr>
        <p:spPr>
          <a:xfrm>
            <a:off x="854974" y="1426558"/>
            <a:ext cx="7769226" cy="4727576"/>
          </a:xfrm>
          <a:prstGeom prst="rect">
            <a:avLst/>
          </a:prstGeom>
        </p:spPr>
        <p:txBody>
          <a:bodyPr lIns="0" tIns="0" rIns="0" bIns="0">
            <a:normAutofit fontScale="100000" lnSpcReduction="0"/>
          </a:bodyPr>
          <a:lstStyle/>
          <a:p>
            <a:pPr lvl="1" marL="638937" indent="-245745" defTabSz="786384">
              <a:spcBef>
                <a:spcPts val="500"/>
              </a:spcBef>
              <a:buBlip>
                <a:blip r:embed="rId2"/>
              </a:buBlip>
              <a:defRPr sz="1800"/>
            </a:pPr>
            <a:r>
              <a:rPr sz="2236"/>
              <a:t>Rejected infant baptism</a:t>
            </a:r>
            <a:endParaRPr sz="2236"/>
          </a:p>
          <a:p>
            <a:pPr lvl="1" marL="638937" indent="-245745" defTabSz="786384">
              <a:spcBef>
                <a:spcPts val="500"/>
              </a:spcBef>
              <a:buBlip>
                <a:blip r:embed="rId2"/>
              </a:buBlip>
              <a:defRPr sz="1800"/>
            </a:pPr>
            <a:r>
              <a:rPr sz="2236"/>
              <a:t>belief that only a consenting adult can accept Christ</a:t>
            </a:r>
            <a:endParaRPr sz="2236"/>
          </a:p>
          <a:p>
            <a:pPr lvl="1" marL="638937" indent="-245745" defTabSz="786384">
              <a:spcBef>
                <a:spcPts val="500"/>
              </a:spcBef>
              <a:buBlip>
                <a:blip r:embed="rId2"/>
              </a:buBlip>
              <a:defRPr sz="1800"/>
            </a:pPr>
            <a:r>
              <a:rPr sz="2236"/>
              <a:t>Anabaptism derives from Greek - means to rebaptize</a:t>
            </a:r>
            <a:endParaRPr sz="2236"/>
          </a:p>
          <a:p>
            <a:pPr lvl="1" marL="638937" indent="-245745" defTabSz="786384">
              <a:spcBef>
                <a:spcPts val="500"/>
              </a:spcBef>
              <a:buBlip>
                <a:blip r:embed="rId2"/>
              </a:buBlip>
              <a:defRPr sz="1800"/>
            </a:pPr>
            <a:r>
              <a:rPr sz="2236"/>
              <a:t>both Luther &amp; Zwingli agreed that believers must believe for themselves but retained tradition of infant baptism</a:t>
            </a:r>
            <a:endParaRPr sz="2236"/>
          </a:p>
          <a:p>
            <a:pPr lvl="1" marL="638937" indent="-245745" defTabSz="786384">
              <a:spcBef>
                <a:spcPts val="500"/>
              </a:spcBef>
              <a:buBlip>
                <a:blip r:embed="rId2"/>
              </a:buBlip>
              <a:defRPr sz="1800"/>
            </a:pPr>
            <a:r>
              <a:rPr sz="2236"/>
              <a:t>even though no clear biblical mandate</a:t>
            </a:r>
            <a:endParaRPr sz="2236"/>
          </a:p>
          <a:p>
            <a:pPr lvl="1" marL="638937" indent="-245745" defTabSz="786384">
              <a:spcBef>
                <a:spcPts val="500"/>
              </a:spcBef>
              <a:buBlip>
                <a:blip r:embed="rId2"/>
              </a:buBlip>
              <a:defRPr sz="1800"/>
            </a:pPr>
            <a:r>
              <a:rPr sz="2236"/>
              <a:t>argued congregation “believed” for infant</a:t>
            </a:r>
            <a:endParaRPr sz="2236"/>
          </a:p>
          <a:p>
            <a:pPr lvl="1" marL="638937" indent="-245745" defTabSz="786384">
              <a:spcBef>
                <a:spcPts val="500"/>
              </a:spcBef>
              <a:buBlip>
                <a:blip r:embed="rId2"/>
              </a:buBlip>
              <a:defRPr sz="1800"/>
            </a:pPr>
            <a:r>
              <a:rPr sz="2236"/>
              <a:t>emphasis on communal nature &amp; responsibility of the church</a:t>
            </a:r>
          </a:p>
        </p:txBody>
      </p:sp>
    </p:spTree>
  </p:cSld>
  <p:clrMapOvr>
    <a:masterClrMapping/>
  </p:clrMapOvr>
  <p:transition spd="med" advClick="1"/>
</p:sld>
</file>

<file path=ppt/slides/slide6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6" name="Shape 326"/>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Anabaptists &amp; Radical Protestants</a:t>
            </a:r>
          </a:p>
        </p:txBody>
      </p:sp>
      <p:sp>
        <p:nvSpPr>
          <p:cNvPr id="327" name="Shape 327"/>
          <p:cNvSpPr/>
          <p:nvPr>
            <p:ph type="body" idx="4294967295"/>
          </p:nvPr>
        </p:nvSpPr>
        <p:spPr>
          <a:xfrm>
            <a:off x="854974" y="1426558"/>
            <a:ext cx="7769226" cy="4727576"/>
          </a:xfrm>
          <a:prstGeom prst="rect">
            <a:avLst/>
          </a:prstGeom>
        </p:spPr>
        <p:txBody>
          <a:bodyPr lIns="0" tIns="0" rIns="0" bIns="0">
            <a:normAutofit fontScale="100000" lnSpcReduction="0"/>
          </a:bodyPr>
          <a:lstStyle/>
          <a:p>
            <a:pPr lvl="0">
              <a:buBlip>
                <a:blip r:embed="rId2"/>
              </a:buBlip>
              <a:defRPr sz="1800"/>
            </a:pPr>
            <a:r>
              <a:rPr sz="3000"/>
              <a:t>Conrad Grebel and the Swiss Brethren</a:t>
            </a:r>
            <a:endParaRPr sz="3000"/>
          </a:p>
          <a:p>
            <a:pPr lvl="1" marL="742950" indent="-285750">
              <a:spcBef>
                <a:spcPts val="600"/>
              </a:spcBef>
              <a:buBlip>
                <a:blip r:embed="rId3"/>
              </a:buBlip>
              <a:defRPr sz="1800"/>
            </a:pPr>
            <a:r>
              <a:rPr sz="2600"/>
              <a:t>Performed 1st adult rebaptism in Zurich</a:t>
            </a:r>
            <a:endParaRPr sz="2600"/>
          </a:p>
          <a:p>
            <a:pPr lvl="1" marL="742950" indent="-285750">
              <a:spcBef>
                <a:spcPts val="600"/>
              </a:spcBef>
              <a:buBlip>
                <a:blip r:embed="rId3"/>
              </a:buBlip>
              <a:defRPr sz="1800"/>
            </a:pPr>
            <a:r>
              <a:rPr sz="2600"/>
              <a:t>Originally a co-worker of Zwingli’s, openly broke with Zwingli</a:t>
            </a:r>
            <a:endParaRPr sz="2600"/>
          </a:p>
          <a:p>
            <a:pPr lvl="1" marL="742950" indent="-285750">
              <a:spcBef>
                <a:spcPts val="600"/>
              </a:spcBef>
              <a:buBlip>
                <a:blip r:embed="rId3"/>
              </a:buBlip>
              <a:defRPr sz="1800"/>
            </a:pPr>
            <a:r>
              <a:rPr sz="2600"/>
              <a:t>Biblical literalist</a:t>
            </a:r>
            <a:endParaRPr sz="2600"/>
          </a:p>
          <a:p>
            <a:pPr lvl="1" marL="742950" indent="-285750">
              <a:spcBef>
                <a:spcPts val="600"/>
              </a:spcBef>
              <a:buBlip>
                <a:blip r:embed="rId3"/>
              </a:buBlip>
              <a:defRPr sz="1800"/>
            </a:pPr>
            <a:r>
              <a:rPr sz="2600"/>
              <a:t>Disagreed w/ Zwingli’s </a:t>
            </a:r>
            <a:r>
              <a:rPr sz="2600"/>
              <a:t>support of gov’ts plea for peaceful  gradual removal of resented traditional religious practices</a:t>
            </a:r>
          </a:p>
        </p:txBody>
      </p:sp>
    </p:spTree>
  </p:cSld>
  <p:clrMapOvr>
    <a:masterClrMapping/>
  </p:clrMapOvr>
  <p:transition spd="med" advClick="1"/>
</p:sld>
</file>

<file path=ppt/slides/slide6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9" name="Shape 329"/>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Anabaptists &amp; Radical Protestants</a:t>
            </a:r>
          </a:p>
        </p:txBody>
      </p:sp>
      <p:sp>
        <p:nvSpPr>
          <p:cNvPr id="330" name="Shape 330"/>
          <p:cNvSpPr/>
          <p:nvPr>
            <p:ph type="body" idx="4294967295"/>
          </p:nvPr>
        </p:nvSpPr>
        <p:spPr>
          <a:xfrm>
            <a:off x="854974" y="1426558"/>
            <a:ext cx="7769226" cy="4727576"/>
          </a:xfrm>
          <a:prstGeom prst="rect">
            <a:avLst/>
          </a:prstGeom>
        </p:spPr>
        <p:txBody>
          <a:bodyPr lIns="0" tIns="0" rIns="0" bIns="0">
            <a:normAutofit fontScale="100000" lnSpcReduction="0"/>
          </a:bodyPr>
          <a:lstStyle/>
          <a:p>
            <a:pPr lvl="0" marL="329184" indent="-329184" defTabSz="877823">
              <a:spcBef>
                <a:spcPts val="600"/>
              </a:spcBef>
              <a:buBlip>
                <a:blip r:embed="rId2"/>
              </a:buBlip>
              <a:defRPr sz="1800"/>
            </a:pPr>
            <a:r>
              <a:rPr sz="2880"/>
              <a:t>Alternative of the Swiss Brethren embodied in the Schleitheim Confession</a:t>
            </a:r>
            <a:endParaRPr sz="2880"/>
          </a:p>
          <a:p>
            <a:pPr lvl="0" marL="329184" indent="-329184" defTabSz="877823">
              <a:spcBef>
                <a:spcPts val="600"/>
              </a:spcBef>
              <a:buBlip>
                <a:blip r:embed="rId2"/>
              </a:buBlip>
              <a:defRPr sz="1800"/>
            </a:pPr>
            <a:r>
              <a:rPr sz="2880"/>
              <a:t>distinguished Anabaptists </a:t>
            </a:r>
            <a:endParaRPr sz="2880"/>
          </a:p>
          <a:p>
            <a:pPr lvl="1" marL="713231" indent="-274320" defTabSz="877823">
              <a:spcBef>
                <a:spcPts val="500"/>
              </a:spcBef>
              <a:buBlip>
                <a:blip r:embed="rId3"/>
              </a:buBlip>
              <a:defRPr sz="1800"/>
            </a:pPr>
            <a:r>
              <a:rPr sz="2496"/>
              <a:t>practice of adult baptism</a:t>
            </a:r>
            <a:endParaRPr sz="2496"/>
          </a:p>
          <a:p>
            <a:pPr lvl="1" marL="713231" indent="-274320" defTabSz="877823">
              <a:spcBef>
                <a:spcPts val="500"/>
              </a:spcBef>
              <a:buBlip>
                <a:blip r:embed="rId3"/>
              </a:buBlip>
              <a:defRPr sz="1800"/>
            </a:pPr>
            <a:r>
              <a:rPr sz="2496"/>
              <a:t>pacifism</a:t>
            </a:r>
            <a:endParaRPr sz="2496"/>
          </a:p>
          <a:p>
            <a:pPr lvl="1" marL="713231" indent="-274320" defTabSz="877823">
              <a:spcBef>
                <a:spcPts val="500"/>
              </a:spcBef>
              <a:buBlip>
                <a:blip r:embed="rId3"/>
              </a:buBlip>
              <a:defRPr sz="1800"/>
            </a:pPr>
            <a:r>
              <a:rPr sz="2496"/>
              <a:t>refusal to swear oaths</a:t>
            </a:r>
            <a:endParaRPr sz="2496"/>
          </a:p>
          <a:p>
            <a:pPr lvl="1" marL="713231" indent="-274320" defTabSz="877823">
              <a:spcBef>
                <a:spcPts val="500"/>
              </a:spcBef>
              <a:buBlip>
                <a:blip r:embed="rId3"/>
              </a:buBlip>
              <a:defRPr sz="1800"/>
            </a:pPr>
            <a:r>
              <a:rPr sz="2496"/>
              <a:t>non-participation in offices of secular gov’t</a:t>
            </a:r>
            <a:endParaRPr sz="2496"/>
          </a:p>
          <a:p>
            <a:pPr lvl="1" marL="713231" indent="-274320" defTabSz="877823">
              <a:spcBef>
                <a:spcPts val="500"/>
              </a:spcBef>
              <a:buBlip>
                <a:blip r:embed="rId3"/>
              </a:buBlip>
              <a:defRPr sz="1800"/>
            </a:pPr>
            <a:r>
              <a:rPr sz="2496"/>
              <a:t>physically separated from established society</a:t>
            </a:r>
          </a:p>
        </p:txBody>
      </p:sp>
    </p:spTree>
  </p:cSld>
  <p:clrMapOvr>
    <a:masterClrMapping/>
  </p:clrMapOvr>
  <p:transition spd="med" advClick="1"/>
</p:sld>
</file>

<file path=ppt/slides/slide6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2" name="Shape 332"/>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Anabaptists &amp; Radical Protestants (cont.)</a:t>
            </a:r>
          </a:p>
        </p:txBody>
      </p:sp>
      <p:sp>
        <p:nvSpPr>
          <p:cNvPr id="333" name="Shape 333"/>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a:buBlip>
                <a:blip r:embed="rId2"/>
              </a:buBlip>
              <a:defRPr sz="1800"/>
            </a:pPr>
            <a:r>
              <a:rPr sz="3000"/>
              <a:t>A more rural agrarian class came to characterize Anabaptists as Lutherans &amp; Zwinglians joined Catholics in opposition </a:t>
            </a:r>
            <a:endParaRPr sz="3000"/>
          </a:p>
          <a:p>
            <a:pPr lvl="0">
              <a:buBlip>
                <a:blip r:embed="rId2"/>
              </a:buBlip>
              <a:defRPr sz="1800"/>
            </a:pPr>
            <a:r>
              <a:rPr sz="3000"/>
              <a:t>Rebaptism became capital offense w/in the HRE</a:t>
            </a:r>
            <a:endParaRPr sz="3000"/>
          </a:p>
          <a:p>
            <a:pPr lvl="0">
              <a:buBlip>
                <a:blip r:embed="rId2"/>
              </a:buBlip>
              <a:defRPr sz="1800"/>
            </a:pPr>
            <a:r>
              <a:rPr sz="3000"/>
              <a:t>Executions between 1525 &amp; 1618 for rebaptism</a:t>
            </a:r>
          </a:p>
        </p:txBody>
      </p:sp>
    </p:spTree>
  </p:cSld>
  <p:clrMapOvr>
    <a:masterClrMapping/>
  </p:clrMapOvr>
  <p:transition spd="med" advClick="1"/>
</p:sld>
</file>

<file path=ppt/slides/slide6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5" name="Shape 335"/>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Anabaptists &amp; Radical Protestants (cont.)</a:t>
            </a:r>
          </a:p>
        </p:txBody>
      </p:sp>
      <p:sp>
        <p:nvSpPr>
          <p:cNvPr id="336" name="Shape 336"/>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marL="294894" indent="-294894" defTabSz="786384">
              <a:spcBef>
                <a:spcPts val="600"/>
              </a:spcBef>
              <a:buBlip>
                <a:blip r:embed="rId2"/>
              </a:buBlip>
              <a:defRPr sz="1800"/>
            </a:pPr>
            <a:r>
              <a:rPr sz="2580"/>
              <a:t>The Anabaptist Reign in Munster</a:t>
            </a:r>
            <a:endParaRPr sz="2580"/>
          </a:p>
          <a:p>
            <a:pPr lvl="1" marL="638937" indent="-245745" defTabSz="786384">
              <a:spcBef>
                <a:spcPts val="500"/>
              </a:spcBef>
              <a:buBlip>
                <a:blip r:embed="rId3"/>
              </a:buBlip>
              <a:defRPr sz="1800"/>
            </a:pPr>
            <a:r>
              <a:rPr sz="2236"/>
              <a:t>Dutch emigrants, Jan Beukelsz &amp; Jan Matthys, led an Anabaptist takeover in 1534-1535.</a:t>
            </a:r>
            <a:endParaRPr sz="2236"/>
          </a:p>
          <a:p>
            <a:pPr lvl="1" marL="638937" indent="-245745" defTabSz="786384">
              <a:spcBef>
                <a:spcPts val="500"/>
              </a:spcBef>
              <a:buBlip>
                <a:blip r:embed="rId3"/>
              </a:buBlip>
              <a:defRPr sz="1800"/>
            </a:pPr>
            <a:r>
              <a:rPr sz="2236"/>
              <a:t>forced Lutherans &amp; Catholics to convert or emigrate</a:t>
            </a:r>
            <a:endParaRPr sz="2236"/>
          </a:p>
          <a:p>
            <a:pPr lvl="1" marL="638937" indent="-245745" defTabSz="786384">
              <a:spcBef>
                <a:spcPts val="500"/>
              </a:spcBef>
              <a:buBlip>
                <a:blip r:embed="rId3"/>
              </a:buBlip>
              <a:defRPr sz="1800"/>
            </a:pPr>
            <a:r>
              <a:rPr sz="2236"/>
              <a:t>City blockaded </a:t>
            </a:r>
            <a:endParaRPr sz="2236"/>
          </a:p>
          <a:p>
            <a:pPr lvl="1" marL="638937" indent="-245745" defTabSz="786384">
              <a:spcBef>
                <a:spcPts val="500"/>
              </a:spcBef>
              <a:buBlip>
                <a:blip r:embed="rId3"/>
              </a:buBlip>
              <a:defRPr sz="1800"/>
            </a:pPr>
            <a:r>
              <a:rPr sz="2236"/>
              <a:t>Munster transformed into Old Testament theocracy</a:t>
            </a:r>
            <a:endParaRPr sz="2236"/>
          </a:p>
          <a:p>
            <a:pPr lvl="1" marL="638937" indent="-245745" defTabSz="786384">
              <a:spcBef>
                <a:spcPts val="500"/>
              </a:spcBef>
              <a:buBlip>
                <a:blip r:embed="rId3"/>
              </a:buBlip>
              <a:defRPr sz="1800"/>
            </a:pPr>
            <a:r>
              <a:rPr sz="2236"/>
              <a:t>The features of the regime included charismatic leaders and polygamy.</a:t>
            </a:r>
            <a:endParaRPr sz="2236"/>
          </a:p>
          <a:p>
            <a:pPr lvl="1" marL="638937" indent="-245745" defTabSz="786384">
              <a:spcBef>
                <a:spcPts val="500"/>
              </a:spcBef>
              <a:buBlip>
                <a:blip r:embed="rId3"/>
              </a:buBlip>
              <a:defRPr sz="1800"/>
            </a:pPr>
            <a:r>
              <a:rPr sz="2236"/>
              <a:t>It was crushed by united Protestant and Catholic armies.</a:t>
            </a:r>
          </a:p>
        </p:txBody>
      </p:sp>
    </p:spTree>
  </p:cSld>
  <p:clrMapOvr>
    <a:masterClrMapping/>
  </p:clrMapOvr>
  <p:transition spd="med" advClick="1"/>
</p:sld>
</file>

<file path=ppt/slides/slide6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8" name="Shape 338"/>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Anabaptists &amp; Radical Protestants (cont.)</a:t>
            </a:r>
          </a:p>
        </p:txBody>
      </p:sp>
      <p:sp>
        <p:nvSpPr>
          <p:cNvPr id="339" name="Shape 339"/>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a:buBlip>
                <a:blip r:embed="rId2"/>
              </a:buBlip>
              <a:defRPr sz="1800"/>
            </a:pPr>
            <a:r>
              <a:rPr sz="3000"/>
              <a:t>Following this tragedy, moderate &amp; pacifist Anabaptists became the norm among most nonconformists</a:t>
            </a:r>
            <a:endParaRPr sz="3000"/>
          </a:p>
          <a:p>
            <a:pPr lvl="0">
              <a:buBlip>
                <a:blip r:embed="rId2"/>
              </a:buBlip>
              <a:defRPr sz="1800"/>
            </a:pPr>
            <a:r>
              <a:rPr sz="3000"/>
              <a:t>Menno Simons, founder of the Mennonites, set ex. for non-provocative separatist Anabaptism</a:t>
            </a:r>
          </a:p>
        </p:txBody>
      </p:sp>
    </p:spTree>
  </p:cSld>
  <p:clrMapOvr>
    <a:masterClrMapping/>
  </p:clrMapOvr>
  <p:transition spd="med" advClick="1"/>
</p:sld>
</file>

<file path=ppt/slides/slide6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1" name="Shape 341"/>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Anabaptists &amp; Radical Protestants (cont.)</a:t>
            </a:r>
          </a:p>
        </p:txBody>
      </p:sp>
      <p:sp>
        <p:nvSpPr>
          <p:cNvPr id="342" name="Shape 342"/>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marL="277749" indent="-277749" defTabSz="740663">
              <a:spcBef>
                <a:spcPts val="500"/>
              </a:spcBef>
              <a:buBlip>
                <a:blip r:embed="rId2"/>
              </a:buBlip>
              <a:defRPr sz="1800"/>
            </a:pPr>
            <a:r>
              <a:rPr sz="2430"/>
              <a:t>Other Radical Groups</a:t>
            </a:r>
            <a:endParaRPr sz="2430"/>
          </a:p>
          <a:p>
            <a:pPr lvl="1" marL="601789" indent="-231457" defTabSz="740663">
              <a:spcBef>
                <a:spcPts val="500"/>
              </a:spcBef>
              <a:buBlip>
                <a:blip r:embed="rId3"/>
              </a:buBlip>
              <a:defRPr sz="1800"/>
            </a:pPr>
            <a:r>
              <a:rPr sz="2106"/>
              <a:t>Spiritualists rejected institutional religion</a:t>
            </a:r>
            <a:endParaRPr sz="2106"/>
          </a:p>
          <a:p>
            <a:pPr lvl="1" marL="601789" indent="-231457" defTabSz="740663">
              <a:spcBef>
                <a:spcPts val="500"/>
              </a:spcBef>
              <a:buBlip>
                <a:blip r:embed="rId3"/>
              </a:buBlip>
              <a:defRPr sz="1800"/>
            </a:pPr>
            <a:r>
              <a:rPr sz="2106"/>
              <a:t>mostly isolated individuals distinguished by disdain for external, institutional religion</a:t>
            </a:r>
            <a:endParaRPr sz="2106"/>
          </a:p>
          <a:p>
            <a:pPr lvl="1" marL="601789" indent="-231457" defTabSz="740663">
              <a:spcBef>
                <a:spcPts val="500"/>
              </a:spcBef>
              <a:buBlip>
                <a:blip r:embed="rId3"/>
              </a:buBlip>
              <a:defRPr sz="1800"/>
            </a:pPr>
            <a:r>
              <a:rPr sz="2106"/>
              <a:t>only religious authority - Spirit of God</a:t>
            </a:r>
            <a:endParaRPr sz="2106"/>
          </a:p>
          <a:p>
            <a:pPr lvl="1" marL="601789" indent="-231457" defTabSz="740663">
              <a:spcBef>
                <a:spcPts val="500"/>
              </a:spcBef>
              <a:buBlip>
                <a:blip r:embed="rId3"/>
              </a:buBlip>
              <a:defRPr sz="1800"/>
            </a:pPr>
            <a:r>
              <a:rPr sz="2106"/>
              <a:t>Renegade Lutherans:</a:t>
            </a:r>
            <a:endParaRPr sz="2106"/>
          </a:p>
          <a:p>
            <a:pPr lvl="2" marL="972121" indent="-231457" defTabSz="740663">
              <a:spcBef>
                <a:spcPts val="500"/>
              </a:spcBef>
              <a:buBlip>
                <a:blip r:embed="rId3"/>
              </a:buBlip>
              <a:defRPr sz="1800"/>
            </a:pPr>
            <a:r>
              <a:rPr sz="2106"/>
              <a:t>Thomas Muntzer - died as a leader of a peasant’s revolt in Frankenhausen</a:t>
            </a:r>
            <a:endParaRPr sz="2106"/>
          </a:p>
          <a:p>
            <a:pPr lvl="2" marL="972121" indent="-231457" defTabSz="740663">
              <a:spcBef>
                <a:spcPts val="500"/>
              </a:spcBef>
              <a:buBlip>
                <a:blip r:embed="rId3"/>
              </a:buBlip>
              <a:defRPr sz="1800"/>
            </a:pPr>
            <a:r>
              <a:rPr sz="2106"/>
              <a:t>Sebastian Franck - critic of all dogmatic religion, proclaimed religious autonomy, &amp; freedom of every individual soul</a:t>
            </a:r>
            <a:endParaRPr sz="2106"/>
          </a:p>
          <a:p>
            <a:pPr lvl="2" marL="972121" indent="-231457" defTabSz="740663">
              <a:spcBef>
                <a:spcPts val="500"/>
              </a:spcBef>
              <a:buBlip>
                <a:blip r:embed="rId3"/>
              </a:buBlip>
              <a:defRPr sz="1800"/>
            </a:pPr>
            <a:r>
              <a:rPr sz="2106"/>
              <a:t>Caspar Schwenckfeld - prolific writer &amp; wanderer</a:t>
            </a:r>
          </a:p>
        </p:txBody>
      </p:sp>
    </p:spTree>
  </p:cSld>
  <p:clrMapOvr>
    <a:masterClrMapping/>
  </p:clrMapOvr>
  <p:transition spd="med" advClick="1"/>
</p:sld>
</file>

<file path=ppt/slides/slide6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4" name="Shape 344"/>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Anabaptists &amp; Radical Protestants (cont.)</a:t>
            </a:r>
          </a:p>
        </p:txBody>
      </p:sp>
      <p:sp>
        <p:nvSpPr>
          <p:cNvPr id="345" name="Shape 345"/>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marL="294894" indent="-294894" defTabSz="786384">
              <a:spcBef>
                <a:spcPts val="600"/>
              </a:spcBef>
              <a:buBlip>
                <a:blip r:embed="rId2"/>
              </a:buBlip>
              <a:defRPr sz="1800"/>
            </a:pPr>
            <a:r>
              <a:rPr sz="2580"/>
              <a:t>Other Radical Groups</a:t>
            </a:r>
            <a:endParaRPr sz="2236"/>
          </a:p>
          <a:p>
            <a:pPr lvl="1" marL="638937" indent="-245745" defTabSz="786384">
              <a:spcBef>
                <a:spcPts val="500"/>
              </a:spcBef>
              <a:buBlip>
                <a:blip r:embed="rId3"/>
              </a:buBlip>
              <a:defRPr sz="1800"/>
            </a:pPr>
            <a:r>
              <a:rPr sz="2236"/>
              <a:t>Antitrinitarians </a:t>
            </a:r>
            <a:endParaRPr sz="2236"/>
          </a:p>
          <a:p>
            <a:pPr lvl="2" marL="1032129" indent="-245745" defTabSz="786384">
              <a:spcBef>
                <a:spcPts val="500"/>
              </a:spcBef>
              <a:buBlip>
                <a:blip r:embed="rId3"/>
              </a:buBlip>
              <a:defRPr sz="1800"/>
            </a:pPr>
            <a:r>
              <a:rPr sz="2236"/>
              <a:t>exponents of commonsense, rational, &amp; ethical religion</a:t>
            </a:r>
            <a:endParaRPr sz="2236"/>
          </a:p>
          <a:p>
            <a:pPr lvl="2" marL="1032129" indent="-245745" defTabSz="786384">
              <a:spcBef>
                <a:spcPts val="500"/>
              </a:spcBef>
              <a:buBlip>
                <a:blip r:embed="rId3"/>
              </a:buBlip>
              <a:defRPr sz="1800"/>
            </a:pPr>
            <a:r>
              <a:rPr sz="2236"/>
              <a:t>rejected the Trinity</a:t>
            </a:r>
            <a:endParaRPr sz="2236"/>
          </a:p>
          <a:p>
            <a:pPr lvl="2" marL="1032129" indent="-245745" defTabSz="786384">
              <a:spcBef>
                <a:spcPts val="500"/>
              </a:spcBef>
              <a:buBlip>
                <a:blip r:embed="rId3"/>
              </a:buBlip>
              <a:defRPr sz="1800"/>
            </a:pPr>
            <a:r>
              <a:rPr sz="2236"/>
              <a:t>Spaniard Michael Servetus - executed in Geneva at the encouragement of Calvin for blasphemies of the Holy Trinity</a:t>
            </a:r>
            <a:endParaRPr sz="2236"/>
          </a:p>
          <a:p>
            <a:pPr lvl="2" marL="1032129" indent="-245745" defTabSz="786384">
              <a:spcBef>
                <a:spcPts val="500"/>
              </a:spcBef>
              <a:buBlip>
                <a:blip r:embed="rId3"/>
              </a:buBlip>
              <a:defRPr sz="1800"/>
            </a:pPr>
            <a:r>
              <a:rPr sz="2236"/>
              <a:t>Lelio &amp; Faustus Sozzini (Italians) - founders of Socinianism</a:t>
            </a:r>
            <a:endParaRPr sz="2236"/>
          </a:p>
          <a:p>
            <a:pPr lvl="3" marL="1425321" indent="-245745" defTabSz="786384">
              <a:spcBef>
                <a:spcPts val="500"/>
              </a:spcBef>
              <a:buBlip>
                <a:blip r:embed="rId3"/>
              </a:buBlip>
              <a:defRPr sz="1800"/>
            </a:pPr>
            <a:r>
              <a:rPr sz="2236"/>
              <a:t>strongest opponents of Calvinism, esp. original sin &amp; predestination</a:t>
            </a:r>
          </a:p>
        </p:txBody>
      </p:sp>
    </p:spTree>
  </p:cSld>
  <p:clrMapOvr>
    <a:masterClrMapping/>
  </p:clrMapOvr>
  <p:transition spd="med" advClick="1"/>
</p:sld>
</file>

<file path=ppt/slides/slide6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7" name="Shape 347"/>
          <p:cNvSpPr/>
          <p:nvPr>
            <p:ph type="title" idx="4294967295"/>
          </p:nvPr>
        </p:nvSpPr>
        <p:spPr>
          <a:xfrm>
            <a:off x="6005554" y="129135"/>
            <a:ext cx="2835092" cy="3738383"/>
          </a:xfrm>
          <a:prstGeom prst="rect">
            <a:avLst/>
          </a:prstGeom>
        </p:spPr>
        <p:txBody>
          <a:bodyPr lIns="0" tIns="0" rIns="0" bIns="0">
            <a:normAutofit fontScale="100000" lnSpcReduction="0"/>
          </a:bodyPr>
          <a:lstStyle/>
          <a:p>
            <a:pPr lvl="0">
              <a:defRPr sz="1800">
                <a:solidFill>
                  <a:srgbClr val="000000"/>
                </a:solidFill>
              </a:defRPr>
            </a:pPr>
            <a:r>
              <a:rPr sz="3000">
                <a:latin typeface="Arial"/>
                <a:ea typeface="Arial"/>
                <a:cs typeface="Arial"/>
                <a:sym typeface="Arial"/>
              </a:rPr>
              <a:t>Anabaptists are burned at the stake in Muenster.</a:t>
            </a:r>
            <a:br>
              <a:rPr sz="3000">
                <a:latin typeface="Arial"/>
                <a:ea typeface="Arial"/>
                <a:cs typeface="Arial"/>
                <a:sym typeface="Arial"/>
              </a:rPr>
            </a:br>
            <a:r>
              <a:rPr sz="3000">
                <a:latin typeface="Arial"/>
                <a:ea typeface="Arial"/>
                <a:cs typeface="Arial"/>
                <a:sym typeface="Arial"/>
              </a:rPr>
              <a:t>Foto Marburg/Art Resource, NY</a:t>
            </a:r>
          </a:p>
        </p:txBody>
      </p:sp>
      <p:pic>
        <p:nvPicPr>
          <p:cNvPr id="348" name="11.jpeg" descr="11.06A_ART300136.jpg"/>
          <p:cNvPicPr/>
          <p:nvPr/>
        </p:nvPicPr>
        <p:blipFill>
          <a:blip r:embed="rId3">
            <a:extLst/>
          </a:blip>
          <a:stretch>
            <a:fillRect/>
          </a:stretch>
        </p:blipFill>
        <p:spPr>
          <a:xfrm>
            <a:off x="863494" y="-73082"/>
            <a:ext cx="4591051" cy="6400801"/>
          </a:xfrm>
          <a:prstGeom prst="rect">
            <a:avLst/>
          </a:prstGeom>
          <a:ln w="12700">
            <a:miter lim="400000"/>
          </a:ln>
        </p:spPr>
      </p:pic>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9" name="Shape 139"/>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Popular Religious Movements and Criticism of the Church</a:t>
            </a:r>
          </a:p>
        </p:txBody>
      </p:sp>
      <p:sp>
        <p:nvSpPr>
          <p:cNvPr id="140" name="Shape 140"/>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marL="253745" indent="-253745" defTabSz="676655">
              <a:spcBef>
                <a:spcPts val="500"/>
              </a:spcBef>
              <a:buBlip>
                <a:blip r:embed="rId2"/>
              </a:buBlip>
              <a:defRPr sz="1800"/>
            </a:pPr>
            <a:r>
              <a:rPr sz="2220"/>
              <a:t>Reformation could not have happened without the earlier challenges to the medieval Church’s authority:</a:t>
            </a:r>
            <a:endParaRPr sz="2220"/>
          </a:p>
          <a:p>
            <a:pPr lvl="1" marL="549783" indent="-211454" defTabSz="676655">
              <a:spcBef>
                <a:spcPts val="400"/>
              </a:spcBef>
              <a:buBlip>
                <a:blip r:embed="rId3"/>
              </a:buBlip>
              <a:defRPr sz="1800"/>
            </a:pPr>
            <a:r>
              <a:rPr sz="1924"/>
              <a:t>Avignon papacy - the period of Church history from 1308 to 1378 when the popes lived and ruled in Avignon, France instead of in Rome</a:t>
            </a:r>
            <a:endParaRPr sz="1924"/>
          </a:p>
          <a:p>
            <a:pPr lvl="1" marL="549783" indent="-211454" defTabSz="676655">
              <a:spcBef>
                <a:spcPts val="400"/>
              </a:spcBef>
              <a:buBlip>
                <a:blip r:embed="rId3"/>
              </a:buBlip>
              <a:defRPr sz="1800"/>
            </a:pPr>
            <a:r>
              <a:rPr sz="1924"/>
              <a:t>The Great Schism - a period of division in the Roman Catholic Church, 1378-1417, over papal succession, during which there were two, or sometimes three, claimants to the papal office</a:t>
            </a:r>
            <a:endParaRPr sz="1924"/>
          </a:p>
          <a:p>
            <a:pPr lvl="1" marL="549783" indent="-211454" defTabSz="676655">
              <a:spcBef>
                <a:spcPts val="400"/>
              </a:spcBef>
              <a:buBlip>
                <a:blip r:embed="rId3"/>
              </a:buBlip>
              <a:defRPr sz="1800"/>
            </a:pPr>
            <a:r>
              <a:rPr sz="1924"/>
              <a:t>The Conciliar Period - The belief that the Catholic Church should be led by councils of cardinals rather than popes.</a:t>
            </a:r>
            <a:endParaRPr sz="1924"/>
          </a:p>
          <a:p>
            <a:pPr lvl="1" marL="549783" indent="-211454" defTabSz="676655">
              <a:spcBef>
                <a:spcPts val="400"/>
              </a:spcBef>
              <a:buBlip>
                <a:blip r:embed="rId3"/>
              </a:buBlip>
              <a:defRPr sz="1800"/>
            </a:pPr>
            <a:r>
              <a:rPr sz="1924"/>
              <a:t>The Renaissance papacy</a:t>
            </a:r>
          </a:p>
        </p:txBody>
      </p:sp>
    </p:spTree>
  </p:cSld>
  <p:clrMapOvr>
    <a:masterClrMapping/>
  </p:clrMapOvr>
  <p:transition spd="med" advClick="1"/>
</p:sld>
</file>

<file path=ppt/slides/slide7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2" name="Shape 352"/>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John Calvin</a:t>
            </a:r>
          </a:p>
        </p:txBody>
      </p:sp>
      <p:sp>
        <p:nvSpPr>
          <p:cNvPr id="353" name="Shape 353"/>
          <p:cNvSpPr/>
          <p:nvPr>
            <p:ph type="body" idx="4294967295"/>
          </p:nvPr>
        </p:nvSpPr>
        <p:spPr>
          <a:xfrm>
            <a:off x="1062037" y="1203461"/>
            <a:ext cx="7769226" cy="5048114"/>
          </a:xfrm>
          <a:prstGeom prst="rect">
            <a:avLst/>
          </a:prstGeom>
        </p:spPr>
        <p:txBody>
          <a:bodyPr lIns="0" tIns="0" rIns="0" bIns="0">
            <a:normAutofit fontScale="100000" lnSpcReduction="0"/>
          </a:bodyPr>
          <a:lstStyle/>
          <a:p>
            <a:pPr lvl="0" marL="294894" indent="-294894" defTabSz="786384">
              <a:spcBef>
                <a:spcPts val="600"/>
              </a:spcBef>
              <a:buBlip>
                <a:blip r:embed="rId2"/>
              </a:buBlip>
              <a:defRPr sz="1800"/>
            </a:pPr>
            <a:r>
              <a:rPr sz="2580"/>
              <a:t>Calvinism replaced Lutheranism a dominant Protestant force in 2nd half of 16th century</a:t>
            </a:r>
            <a:endParaRPr sz="2580"/>
          </a:p>
          <a:p>
            <a:pPr lvl="0" marL="294894" indent="-294894" defTabSz="786384">
              <a:spcBef>
                <a:spcPts val="600"/>
              </a:spcBef>
              <a:buBlip>
                <a:blip r:embed="rId2"/>
              </a:buBlip>
              <a:defRPr sz="1800"/>
            </a:pPr>
            <a:r>
              <a:rPr sz="2580"/>
              <a:t>The religious ideology that inspired massive political resistance in France, the Netherlands, &amp; Scotland</a:t>
            </a:r>
            <a:endParaRPr sz="2580"/>
          </a:p>
          <a:p>
            <a:pPr lvl="0" marL="294894" indent="-294894" defTabSz="786384">
              <a:spcBef>
                <a:spcPts val="600"/>
              </a:spcBef>
              <a:buBlip>
                <a:blip r:embed="rId2"/>
              </a:buBlip>
              <a:defRPr sz="1800"/>
            </a:pPr>
            <a:r>
              <a:rPr sz="2580"/>
              <a:t>Established itself during the reign of Elector Frederick III (the Wise), within the geographical region of the Palatinate</a:t>
            </a:r>
            <a:endParaRPr sz="2580"/>
          </a:p>
          <a:p>
            <a:pPr lvl="1" marL="688086" indent="-294894" defTabSz="786384">
              <a:spcBef>
                <a:spcPts val="600"/>
              </a:spcBef>
              <a:buBlip>
                <a:blip r:embed="rId2"/>
              </a:buBlip>
              <a:defRPr sz="1800"/>
            </a:pPr>
            <a:r>
              <a:rPr sz="2580"/>
              <a:t>the German state in the Rhineland in which the Thirty Years War would break out in 1618</a:t>
            </a:r>
          </a:p>
        </p:txBody>
      </p:sp>
    </p:spTree>
  </p:cSld>
  <p:clrMapOvr>
    <a:masterClrMapping/>
  </p:clrMapOvr>
  <p:transition spd="med" advClick="1"/>
</p:sld>
</file>

<file path=ppt/slides/slide7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5" name="Shape 355"/>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John Calvin</a:t>
            </a:r>
          </a:p>
        </p:txBody>
      </p:sp>
      <p:sp>
        <p:nvSpPr>
          <p:cNvPr id="356" name="Shape 356"/>
          <p:cNvSpPr/>
          <p:nvPr>
            <p:ph type="body" idx="4294967295"/>
          </p:nvPr>
        </p:nvSpPr>
        <p:spPr>
          <a:xfrm>
            <a:off x="1062037" y="1203461"/>
            <a:ext cx="7769226" cy="5048114"/>
          </a:xfrm>
          <a:prstGeom prst="rect">
            <a:avLst/>
          </a:prstGeom>
        </p:spPr>
        <p:txBody>
          <a:bodyPr lIns="0" tIns="0" rIns="0" bIns="0">
            <a:normAutofit fontScale="100000" lnSpcReduction="0"/>
          </a:bodyPr>
          <a:lstStyle/>
          <a:p>
            <a:pPr lvl="0">
              <a:buBlip>
                <a:blip r:embed="rId2"/>
              </a:buBlip>
              <a:defRPr sz="1800"/>
            </a:pPr>
            <a:r>
              <a:rPr sz="3000"/>
              <a:t>Calvinists believed:</a:t>
            </a:r>
            <a:endParaRPr sz="3000"/>
          </a:p>
          <a:p>
            <a:pPr lvl="1" marL="800100" indent="-342900">
              <a:buBlip>
                <a:blip r:embed="rId2"/>
              </a:buBlip>
              <a:defRPr sz="1800"/>
            </a:pPr>
            <a:r>
              <a:rPr sz="3000"/>
              <a:t>divine predestination</a:t>
            </a:r>
            <a:endParaRPr sz="3000"/>
          </a:p>
          <a:p>
            <a:pPr lvl="1" marL="800100" indent="-342900">
              <a:buBlip>
                <a:blip r:embed="rId2"/>
              </a:buBlip>
              <a:defRPr sz="1800"/>
            </a:pPr>
            <a:r>
              <a:rPr sz="3000"/>
              <a:t>individual’s responsibility to reorder society according to God’s plan</a:t>
            </a:r>
            <a:endParaRPr sz="3000"/>
          </a:p>
          <a:p>
            <a:pPr lvl="1" marL="800100" indent="-342900">
              <a:buBlip>
                <a:blip r:embed="rId2"/>
              </a:buBlip>
              <a:defRPr sz="1800"/>
            </a:pPr>
            <a:r>
              <a:rPr sz="3000"/>
              <a:t>marriage between internal belief &amp; external demonstration</a:t>
            </a:r>
          </a:p>
        </p:txBody>
      </p:sp>
    </p:spTree>
  </p:cSld>
  <p:clrMapOvr>
    <a:masterClrMapping/>
  </p:clrMapOvr>
  <p:transition spd="med" advClick="1"/>
</p:sld>
</file>

<file path=ppt/slides/slide7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8" name="Shape 358"/>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John Calvin</a:t>
            </a:r>
          </a:p>
        </p:txBody>
      </p:sp>
      <p:sp>
        <p:nvSpPr>
          <p:cNvPr id="359" name="Shape 359"/>
          <p:cNvSpPr/>
          <p:nvPr>
            <p:ph type="body" idx="4294967295"/>
          </p:nvPr>
        </p:nvSpPr>
        <p:spPr>
          <a:xfrm>
            <a:off x="1062037" y="1203461"/>
            <a:ext cx="7769226" cy="5048114"/>
          </a:xfrm>
          <a:prstGeom prst="rect">
            <a:avLst/>
          </a:prstGeom>
        </p:spPr>
        <p:txBody>
          <a:bodyPr lIns="0" tIns="0" rIns="0" bIns="0">
            <a:normAutofit fontScale="100000" lnSpcReduction="0"/>
          </a:bodyPr>
          <a:lstStyle/>
          <a:p>
            <a:pPr lvl="0">
              <a:buBlip>
                <a:blip r:embed="rId2"/>
              </a:buBlip>
              <a:defRPr sz="1800"/>
            </a:pPr>
            <a:r>
              <a:rPr sz="3000"/>
              <a:t>Born in France in well-to-do family and educated by the Church</a:t>
            </a:r>
            <a:endParaRPr sz="3000"/>
          </a:p>
          <a:p>
            <a:pPr lvl="0">
              <a:buBlip>
                <a:blip r:embed="rId2"/>
              </a:buBlip>
              <a:defRPr sz="1800"/>
            </a:pPr>
            <a:r>
              <a:rPr sz="3000"/>
              <a:t>May 1534 - he joined the Reformation</a:t>
            </a:r>
            <a:endParaRPr sz="3000"/>
          </a:p>
          <a:p>
            <a:pPr lvl="0">
              <a:buBlip>
                <a:blip r:embed="rId2"/>
              </a:buBlip>
              <a:defRPr sz="1800"/>
            </a:pPr>
            <a:r>
              <a:rPr sz="3000"/>
              <a:t>Received benefices that financed best possible education at Parisian colleges &amp; a law degree</a:t>
            </a:r>
            <a:endParaRPr sz="3000"/>
          </a:p>
          <a:p>
            <a:pPr lvl="0">
              <a:buBlip>
                <a:blip r:embed="rId2"/>
              </a:buBlip>
              <a:defRPr sz="1800"/>
            </a:pPr>
            <a:r>
              <a:rPr sz="3000"/>
              <a:t>In 1520 - identified w/ French reform party even though he rejected them as being too compromising</a:t>
            </a:r>
          </a:p>
        </p:txBody>
      </p:sp>
    </p:spTree>
  </p:cSld>
  <p:clrMapOvr>
    <a:masterClrMapping/>
  </p:clrMapOvr>
  <p:transition spd="med" advClick="1"/>
</p:sld>
</file>

<file path=ppt/slides/slide7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1" name="Shape 361"/>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John Calvin</a:t>
            </a:r>
          </a:p>
        </p:txBody>
      </p:sp>
      <p:sp>
        <p:nvSpPr>
          <p:cNvPr id="362" name="Shape 362"/>
          <p:cNvSpPr/>
          <p:nvPr>
            <p:ph type="body" idx="4294967295"/>
          </p:nvPr>
        </p:nvSpPr>
        <p:spPr>
          <a:xfrm>
            <a:off x="1062037" y="1203461"/>
            <a:ext cx="7769226" cy="5048114"/>
          </a:xfrm>
          <a:prstGeom prst="rect">
            <a:avLst/>
          </a:prstGeom>
        </p:spPr>
        <p:txBody>
          <a:bodyPr lIns="0" tIns="0" rIns="0" bIns="0">
            <a:normAutofit fontScale="100000" lnSpcReduction="0"/>
          </a:bodyPr>
          <a:lstStyle/>
          <a:p>
            <a:pPr lvl="0">
              <a:buBlip>
                <a:blip r:embed="rId2"/>
              </a:buBlip>
              <a:defRPr sz="1800"/>
            </a:pPr>
            <a:r>
              <a:rPr sz="3000"/>
              <a:t>1534 - experienced a conversion to Protestantism</a:t>
            </a:r>
            <a:endParaRPr sz="3000"/>
          </a:p>
          <a:p>
            <a:pPr lvl="0">
              <a:buBlip>
                <a:blip r:embed="rId2"/>
              </a:buBlip>
              <a:defRPr sz="1800"/>
            </a:pPr>
            <a:r>
              <a:rPr sz="3000"/>
              <a:t>mature theology stressed sovereignty of God’s will over all creation &amp; the necessity of humankind’s conformity to it</a:t>
            </a:r>
            <a:endParaRPr sz="3000"/>
          </a:p>
          <a:p>
            <a:pPr lvl="0">
              <a:buBlip>
                <a:blip r:embed="rId2"/>
              </a:buBlip>
              <a:defRPr sz="1800"/>
            </a:pPr>
            <a:r>
              <a:rPr sz="3000"/>
              <a:t>1534 - surrendered the benefices that had educated him &amp; joined the Reformation in Geneva</a:t>
            </a:r>
          </a:p>
        </p:txBody>
      </p:sp>
    </p:spTree>
  </p:cSld>
  <p:clrMapOvr>
    <a:masterClrMapping/>
  </p:clrMapOvr>
  <p:transition spd="med" advClick="1"/>
</p:sld>
</file>

<file path=ppt/slides/slide7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4" name="Shape 364"/>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John Calvin &amp; Political Revolt</a:t>
            </a:r>
          </a:p>
        </p:txBody>
      </p:sp>
      <p:sp>
        <p:nvSpPr>
          <p:cNvPr id="365" name="Shape 365"/>
          <p:cNvSpPr/>
          <p:nvPr>
            <p:ph type="body" idx="4294967295"/>
          </p:nvPr>
        </p:nvSpPr>
        <p:spPr>
          <a:xfrm>
            <a:off x="1030287" y="1206500"/>
            <a:ext cx="7769226" cy="4727575"/>
          </a:xfrm>
          <a:prstGeom prst="rect">
            <a:avLst/>
          </a:prstGeom>
        </p:spPr>
        <p:txBody>
          <a:bodyPr lIns="0" tIns="0" rIns="0" bIns="0">
            <a:normAutofit fontScale="100000" lnSpcReduction="0"/>
          </a:bodyPr>
          <a:lstStyle/>
          <a:p>
            <a:pPr lvl="0" marL="270890" indent="-270890" defTabSz="722376">
              <a:spcBef>
                <a:spcPts val="500"/>
              </a:spcBef>
              <a:buBlip>
                <a:blip r:embed="rId2"/>
              </a:buBlip>
              <a:defRPr sz="1800"/>
            </a:pPr>
            <a:r>
              <a:rPr sz="2370"/>
              <a:t>In contrast to Saxony religious reform, which paved the way for political revolution, political revolution in Geneva against the prince-bishop paved the way for religious reform</a:t>
            </a:r>
            <a:endParaRPr sz="2370"/>
          </a:p>
          <a:p>
            <a:pPr lvl="0" marL="270890" indent="-270890" defTabSz="722376">
              <a:spcBef>
                <a:spcPts val="500"/>
              </a:spcBef>
              <a:buBlip>
                <a:blip r:embed="rId2"/>
              </a:buBlip>
              <a:defRPr sz="1800"/>
            </a:pPr>
            <a:r>
              <a:rPr sz="2370"/>
              <a:t>City council assumed legal &amp; political powers of prince-bishop after Genevans revolted</a:t>
            </a:r>
            <a:endParaRPr sz="2370"/>
          </a:p>
          <a:p>
            <a:pPr lvl="0" marL="270890" indent="-270890" defTabSz="722376">
              <a:spcBef>
                <a:spcPts val="500"/>
              </a:spcBef>
              <a:buBlip>
                <a:blip r:embed="rId2"/>
              </a:buBlip>
              <a:defRPr sz="1800"/>
            </a:pPr>
            <a:r>
              <a:rPr sz="2370"/>
              <a:t>Protestant city of Bern sent 2 reformers to Geneva 6 years after the revolt</a:t>
            </a:r>
            <a:endParaRPr sz="2370"/>
          </a:p>
          <a:p>
            <a:pPr lvl="1" marL="586930" indent="-225742" defTabSz="722376">
              <a:spcBef>
                <a:spcPts val="400"/>
              </a:spcBef>
              <a:buBlip>
                <a:blip r:embed="rId3"/>
              </a:buBlip>
              <a:defRPr sz="1800"/>
            </a:pPr>
            <a:r>
              <a:rPr sz="2054"/>
              <a:t>Guillaume Farel &amp; Antoine Froment</a:t>
            </a:r>
            <a:endParaRPr sz="2054"/>
          </a:p>
          <a:p>
            <a:pPr lvl="1" marL="586930" indent="-225742" defTabSz="722376">
              <a:spcBef>
                <a:spcPts val="400"/>
              </a:spcBef>
              <a:buBlip>
                <a:blip r:embed="rId3"/>
              </a:buBlip>
              <a:defRPr sz="1800"/>
            </a:pPr>
            <a:r>
              <a:rPr sz="2054"/>
              <a:t>1535 - after much internal turmoil, Protestants triumphed</a:t>
            </a:r>
            <a:endParaRPr sz="2054"/>
          </a:p>
          <a:p>
            <a:pPr lvl="1" marL="586930" indent="-225742" defTabSz="722376">
              <a:spcBef>
                <a:spcPts val="400"/>
              </a:spcBef>
              <a:buBlip>
                <a:blip r:embed="rId3"/>
              </a:buBlip>
              <a:defRPr sz="1800"/>
            </a:pPr>
            <a:r>
              <a:rPr sz="2054"/>
              <a:t>traditional Mass &amp; other religious practices removed</a:t>
            </a:r>
          </a:p>
        </p:txBody>
      </p:sp>
    </p:spTree>
  </p:cSld>
  <p:clrMapOvr>
    <a:masterClrMapping/>
  </p:clrMapOvr>
  <p:transition spd="med" advClick="1"/>
</p:sld>
</file>

<file path=ppt/slides/slide7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7" name="Shape 367"/>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John Calvin &amp; Political Revolt</a:t>
            </a:r>
          </a:p>
        </p:txBody>
      </p:sp>
      <p:sp>
        <p:nvSpPr>
          <p:cNvPr id="368" name="Shape 368"/>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a:buBlip>
                <a:blip r:embed="rId2"/>
              </a:buBlip>
              <a:defRPr sz="1800"/>
            </a:pPr>
            <a:r>
              <a:rPr sz="3000"/>
              <a:t>1536 - official adoption of Protestantism in Geneva</a:t>
            </a:r>
            <a:endParaRPr sz="3000"/>
          </a:p>
          <a:p>
            <a:pPr lvl="0">
              <a:buBlip>
                <a:blip r:embed="rId2"/>
              </a:buBlip>
              <a:defRPr sz="1800"/>
            </a:pPr>
            <a:r>
              <a:rPr sz="3000"/>
              <a:t>Calvin arrived in Geneva after these events in 1536</a:t>
            </a:r>
            <a:endParaRPr sz="3000"/>
          </a:p>
          <a:p>
            <a:pPr lvl="0">
              <a:buBlip>
                <a:blip r:embed="rId2"/>
              </a:buBlip>
              <a:defRPr sz="1800"/>
            </a:pPr>
            <a:r>
              <a:rPr sz="3000"/>
              <a:t>Farel intercepted Calvin escaping persecution in France &amp; caught in conflict btwn France &amp; Spain</a:t>
            </a:r>
            <a:endParaRPr sz="3000"/>
          </a:p>
          <a:p>
            <a:pPr lvl="0">
              <a:buBlip>
                <a:blip r:embed="rId2"/>
              </a:buBlip>
              <a:defRPr sz="1800"/>
            </a:pPr>
            <a:r>
              <a:rPr sz="3000"/>
              <a:t>threatened &amp; demanded assistance in Reformation</a:t>
            </a:r>
          </a:p>
        </p:txBody>
      </p:sp>
    </p:spTree>
  </p:cSld>
  <p:clrMapOvr>
    <a:masterClrMapping/>
  </p:clrMapOvr>
  <p:transition spd="med" advClick="1"/>
</p:sld>
</file>

<file path=ppt/slides/slide7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0" name="Shape 370"/>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John Calvin &amp; Political Revolt</a:t>
            </a:r>
          </a:p>
        </p:txBody>
      </p:sp>
      <p:sp>
        <p:nvSpPr>
          <p:cNvPr id="371" name="Shape 371"/>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marL="322325" indent="-322325" defTabSz="859536">
              <a:spcBef>
                <a:spcPts val="600"/>
              </a:spcBef>
              <a:buBlip>
                <a:blip r:embed="rId2"/>
              </a:buBlip>
              <a:defRPr sz="1800"/>
            </a:pPr>
            <a:r>
              <a:rPr sz="2820"/>
              <a:t>Calvin drew up </a:t>
            </a:r>
            <a:endParaRPr sz="2820"/>
          </a:p>
          <a:p>
            <a:pPr lvl="1" marL="752094" indent="-322325" defTabSz="859536">
              <a:spcBef>
                <a:spcPts val="600"/>
              </a:spcBef>
              <a:buBlip>
                <a:blip r:embed="rId2"/>
              </a:buBlip>
              <a:defRPr sz="1800"/>
            </a:pPr>
            <a:r>
              <a:rPr sz="2820"/>
              <a:t>articles for governance of new church</a:t>
            </a:r>
            <a:endParaRPr sz="2820"/>
          </a:p>
          <a:p>
            <a:pPr lvl="1" marL="752094" indent="-322325" defTabSz="859536">
              <a:spcBef>
                <a:spcPts val="600"/>
              </a:spcBef>
              <a:buBlip>
                <a:blip r:embed="rId2"/>
              </a:buBlip>
              <a:defRPr sz="1800"/>
            </a:pPr>
            <a:r>
              <a:rPr sz="2820"/>
              <a:t>catechism to guide &amp; discipline </a:t>
            </a:r>
            <a:endParaRPr sz="2820"/>
          </a:p>
          <a:p>
            <a:pPr lvl="0" marL="322325" indent="-322325" defTabSz="859536">
              <a:spcBef>
                <a:spcPts val="600"/>
              </a:spcBef>
              <a:buBlip>
                <a:blip r:embed="rId2"/>
              </a:buBlip>
              <a:defRPr sz="1800"/>
            </a:pPr>
            <a:r>
              <a:rPr sz="2820"/>
              <a:t>Reforms met w/ suspicion due to  the strong measures</a:t>
            </a:r>
            <a:endParaRPr sz="2820"/>
          </a:p>
          <a:p>
            <a:pPr lvl="0" marL="322325" indent="-322325" defTabSz="859536">
              <a:spcBef>
                <a:spcPts val="600"/>
              </a:spcBef>
              <a:buBlip>
                <a:blip r:embed="rId2"/>
              </a:buBlip>
              <a:defRPr sz="1800"/>
            </a:pPr>
            <a:r>
              <a:rPr sz="2820"/>
              <a:t>Bern had adopted more moderate Protestant reform &amp; still retained traditional religious ceremonies &amp; holidays abolished by Calvin &amp; Farel</a:t>
            </a:r>
          </a:p>
        </p:txBody>
      </p:sp>
    </p:spTree>
  </p:cSld>
  <p:clrMapOvr>
    <a:masterClrMapping/>
  </p:clrMapOvr>
  <p:transition spd="med" advClick="1"/>
</p:sld>
</file>

<file path=ppt/slides/slide7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3" name="Shape 373"/>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John Calvin &amp; Political Revolt</a:t>
            </a:r>
          </a:p>
        </p:txBody>
      </p:sp>
      <p:sp>
        <p:nvSpPr>
          <p:cNvPr id="374" name="Shape 374"/>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a:buBlip>
                <a:blip r:embed="rId2"/>
              </a:buBlip>
              <a:defRPr sz="1800"/>
            </a:pPr>
            <a:r>
              <a:rPr sz="3000"/>
              <a:t>Calvin left for Strasbourg:</a:t>
            </a:r>
            <a:endParaRPr sz="3000"/>
          </a:p>
          <a:p>
            <a:pPr lvl="1" marL="800100" indent="-342900">
              <a:buBlip>
                <a:blip r:embed="rId2"/>
              </a:buBlip>
              <a:defRPr sz="1800"/>
            </a:pPr>
            <a:r>
              <a:rPr sz="3000"/>
              <a:t>became pastor to French exiles</a:t>
            </a:r>
            <a:endParaRPr sz="3000"/>
          </a:p>
          <a:p>
            <a:pPr lvl="1" marL="800100" indent="-342900">
              <a:buBlip>
                <a:blip r:embed="rId2"/>
              </a:buBlip>
              <a:defRPr sz="1800"/>
            </a:pPr>
            <a:r>
              <a:rPr sz="3000"/>
              <a:t>wrote biblical commentaries</a:t>
            </a:r>
            <a:endParaRPr sz="3000"/>
          </a:p>
          <a:p>
            <a:pPr lvl="1" marL="800100" indent="-342900">
              <a:buBlip>
                <a:blip r:embed="rId2"/>
              </a:buBlip>
              <a:defRPr sz="1800"/>
            </a:pPr>
            <a:r>
              <a:rPr sz="3000"/>
              <a:t>produced 2nd edition of Institutes of the Christian Religion</a:t>
            </a:r>
            <a:endParaRPr sz="3000"/>
          </a:p>
          <a:p>
            <a:pPr lvl="0">
              <a:buBlip>
                <a:blip r:embed="rId2"/>
              </a:buBlip>
              <a:defRPr sz="1800"/>
            </a:pPr>
            <a:r>
              <a:rPr sz="3000"/>
              <a:t>Considered by many to be the definitive theological statement of the Protestant faith</a:t>
            </a:r>
          </a:p>
        </p:txBody>
      </p:sp>
    </p:spTree>
  </p:cSld>
  <p:clrMapOvr>
    <a:masterClrMapping/>
  </p:clrMapOvr>
  <p:transition spd="med" advClick="1"/>
</p:sld>
</file>

<file path=ppt/slides/slide7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6" name="Shape 376"/>
          <p:cNvSpPr/>
          <p:nvPr>
            <p:ph type="title" idx="4294967295"/>
          </p:nvPr>
        </p:nvSpPr>
        <p:spPr>
          <a:xfrm>
            <a:off x="5775325" y="215900"/>
            <a:ext cx="3305175" cy="3727798"/>
          </a:xfrm>
          <a:prstGeom prst="rect">
            <a:avLst/>
          </a:prstGeom>
        </p:spPr>
        <p:txBody>
          <a:bodyPr lIns="0" tIns="0" rIns="0" bIns="0">
            <a:normAutofit fontScale="100000" lnSpcReduction="0"/>
          </a:bodyPr>
          <a:lstStyle/>
          <a:p>
            <a:pPr lvl="0" defTabSz="822959">
              <a:defRPr sz="1800">
                <a:solidFill>
                  <a:srgbClr val="000000"/>
                </a:solidFill>
              </a:defRPr>
            </a:pPr>
            <a:r>
              <a:rPr sz="4050">
                <a:latin typeface="Arial"/>
                <a:ea typeface="Arial"/>
                <a:cs typeface="Arial"/>
                <a:sym typeface="Arial"/>
              </a:rPr>
              <a:t>A portrait of the young John Calvin.</a:t>
            </a:r>
            <a:br>
              <a:rPr sz="4050">
                <a:latin typeface="Arial"/>
                <a:ea typeface="Arial"/>
                <a:cs typeface="Arial"/>
                <a:sym typeface="Arial"/>
              </a:rPr>
            </a:br>
            <a:r>
              <a:rPr sz="4050">
                <a:latin typeface="Arial"/>
                <a:ea typeface="Arial"/>
                <a:cs typeface="Arial"/>
                <a:sym typeface="Arial"/>
              </a:rPr>
              <a:t>Erich Lessing/Art Resource, NY</a:t>
            </a:r>
          </a:p>
        </p:txBody>
      </p:sp>
      <p:pic>
        <p:nvPicPr>
          <p:cNvPr id="377" name="ART76859.jpeg" descr="ART76859.jpg"/>
          <p:cNvPicPr/>
          <p:nvPr/>
        </p:nvPicPr>
        <p:blipFill>
          <a:blip r:embed="rId3">
            <a:extLst/>
          </a:blip>
          <a:stretch>
            <a:fillRect/>
          </a:stretch>
        </p:blipFill>
        <p:spPr>
          <a:xfrm>
            <a:off x="468312" y="127000"/>
            <a:ext cx="5235576" cy="6400800"/>
          </a:xfrm>
          <a:prstGeom prst="rect">
            <a:avLst/>
          </a:prstGeom>
          <a:ln w="12700">
            <a:miter lim="400000"/>
          </a:ln>
        </p:spPr>
      </p:pic>
    </p:spTree>
  </p:cSld>
  <p:clrMapOvr>
    <a:masterClrMapping/>
  </p:clrMapOvr>
  <p:transition spd="med" advClick="1"/>
</p:sld>
</file>

<file path=ppt/slides/slide7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1" name="Shape 381"/>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Calvin’s Geneva</a:t>
            </a:r>
          </a:p>
        </p:txBody>
      </p:sp>
      <p:sp>
        <p:nvSpPr>
          <p:cNvPr id="382" name="Shape 382"/>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a:buBlip>
                <a:blip r:embed="rId2"/>
              </a:buBlip>
              <a:defRPr sz="1800"/>
            </a:pPr>
            <a:r>
              <a:rPr sz="3000"/>
              <a:t>1540 - Geneva elected officials favorable to Calvin</a:t>
            </a:r>
            <a:endParaRPr sz="3000"/>
          </a:p>
          <a:p>
            <a:pPr lvl="0">
              <a:buBlip>
                <a:blip r:embed="rId2"/>
              </a:buBlip>
              <a:defRPr sz="1800"/>
            </a:pPr>
            <a:r>
              <a:rPr sz="3000"/>
              <a:t>determined to establish political &amp; religious independence from Bern</a:t>
            </a:r>
            <a:endParaRPr sz="3000"/>
          </a:p>
          <a:p>
            <a:pPr lvl="0">
              <a:buBlip>
                <a:blip r:embed="rId2"/>
              </a:buBlip>
              <a:defRPr sz="1800"/>
            </a:pPr>
            <a:r>
              <a:rPr sz="3000"/>
              <a:t>Invited Calvin to return</a:t>
            </a:r>
            <a:endParaRPr sz="3000"/>
          </a:p>
          <a:p>
            <a:pPr lvl="1" marL="742950" indent="-285750">
              <a:spcBef>
                <a:spcPts val="600"/>
              </a:spcBef>
              <a:buBlip>
                <a:blip r:embed="rId3"/>
              </a:buBlip>
              <a:defRPr sz="1800"/>
            </a:pPr>
            <a:r>
              <a:rPr sz="2600"/>
              <a:t>Implemented new ecclesiastical ordinances providing cooperation btwn magistrates &amp; clergy in matters of internal discipline</a:t>
            </a:r>
          </a:p>
        </p:txBody>
      </p:sp>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2" name="Shape 142"/>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Criticism of the Church</a:t>
            </a:r>
          </a:p>
        </p:txBody>
      </p:sp>
      <p:sp>
        <p:nvSpPr>
          <p:cNvPr id="143" name="Shape 143"/>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a:buBlip>
                <a:blip r:embed="rId2"/>
              </a:buBlip>
              <a:defRPr sz="1800"/>
            </a:pPr>
            <a:r>
              <a:rPr sz="3000"/>
              <a:t>Lay criticism of the church was growing</a:t>
            </a:r>
            <a:endParaRPr sz="3000"/>
          </a:p>
          <a:p>
            <a:pPr lvl="1" marL="742950" indent="-285750">
              <a:spcBef>
                <a:spcPts val="600"/>
              </a:spcBef>
              <a:buBlip>
                <a:blip r:embed="rId3"/>
              </a:buBlip>
              <a:defRPr sz="1800"/>
            </a:pPr>
            <a:r>
              <a:rPr sz="2600"/>
              <a:t>Many sought a more egalitarian church</a:t>
            </a:r>
            <a:endParaRPr sz="2600"/>
          </a:p>
          <a:p>
            <a:pPr lvl="1" marL="742950" indent="-285750">
              <a:spcBef>
                <a:spcPts val="600"/>
              </a:spcBef>
              <a:buBlip>
                <a:blip r:embed="rId3"/>
              </a:buBlip>
              <a:defRPr sz="1800"/>
            </a:pPr>
            <a:r>
              <a:rPr sz="2600"/>
              <a:t>many intellectuls &amp; lay people felt sense of spiritual crisis</a:t>
            </a:r>
            <a:endParaRPr sz="2600"/>
          </a:p>
          <a:p>
            <a:pPr lvl="0">
              <a:buBlip>
                <a:blip r:embed="rId2"/>
              </a:buBlip>
              <a:defRPr sz="1800"/>
            </a:pPr>
            <a:r>
              <a:rPr sz="3000"/>
              <a:t>Diet of Worms (1521) German nobility presented emperor w/ list of 102 church burdens &amp; abuses</a:t>
            </a:r>
          </a:p>
        </p:txBody>
      </p:sp>
    </p:spTree>
  </p:cSld>
  <p:clrMapOvr>
    <a:masterClrMapping/>
  </p:clrMapOvr>
  <p:transition spd="med" advClick="1"/>
</p:sld>
</file>

<file path=ppt/slides/slide8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4" name="Shape 384"/>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Calvin’s Geneva</a:t>
            </a:r>
          </a:p>
        </p:txBody>
      </p:sp>
      <p:sp>
        <p:nvSpPr>
          <p:cNvPr id="385" name="Shape 385"/>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a:buBlip>
                <a:blip r:embed="rId2"/>
              </a:buBlip>
              <a:defRPr sz="1800"/>
            </a:pPr>
            <a:r>
              <a:rPr sz="3000"/>
              <a:t>The Genevan Church was organized into four offices</a:t>
            </a:r>
            <a:endParaRPr sz="3000"/>
          </a:p>
          <a:p>
            <a:pPr lvl="1" marL="742950" indent="-285750">
              <a:spcBef>
                <a:spcPts val="600"/>
              </a:spcBef>
              <a:buBlip>
                <a:blip r:embed="rId3"/>
              </a:buBlip>
              <a:defRPr sz="1800"/>
            </a:pPr>
            <a:r>
              <a:rPr sz="2600"/>
              <a:t>Pastors (5)</a:t>
            </a:r>
            <a:endParaRPr sz="2600"/>
          </a:p>
          <a:p>
            <a:pPr lvl="1" marL="742950" indent="-285750">
              <a:spcBef>
                <a:spcPts val="600"/>
              </a:spcBef>
              <a:buBlip>
                <a:blip r:embed="rId3"/>
              </a:buBlip>
              <a:defRPr sz="1800"/>
            </a:pPr>
            <a:r>
              <a:rPr sz="2600"/>
              <a:t>Teachers to instruct the populace in true doctrine</a:t>
            </a:r>
            <a:endParaRPr sz="2600"/>
          </a:p>
          <a:p>
            <a:pPr lvl="1" marL="742950" indent="-285750">
              <a:spcBef>
                <a:spcPts val="600"/>
              </a:spcBef>
              <a:buBlip>
                <a:blip r:embed="rId3"/>
              </a:buBlip>
              <a:defRPr sz="1800"/>
            </a:pPr>
            <a:r>
              <a:rPr sz="2600"/>
              <a:t>Elders, (12) laypeople chosen by &amp; from the Genevan councils</a:t>
            </a:r>
            <a:endParaRPr sz="2600"/>
          </a:p>
          <a:p>
            <a:pPr lvl="1" marL="742950" indent="-285750">
              <a:spcBef>
                <a:spcPts val="600"/>
              </a:spcBef>
              <a:buBlip>
                <a:blip r:embed="rId3"/>
              </a:buBlip>
              <a:defRPr sz="1800"/>
            </a:pPr>
            <a:r>
              <a:rPr sz="2600"/>
              <a:t>Deacons to dispense church goods and services to the poor</a:t>
            </a:r>
          </a:p>
        </p:txBody>
      </p:sp>
    </p:spTree>
  </p:cSld>
  <p:clrMapOvr>
    <a:masterClrMapping/>
  </p:clrMapOvr>
  <p:transition spd="med" advClick="1"/>
</p:sld>
</file>

<file path=ppt/slides/slide8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7" name="Shape 387"/>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Calvin’s Geneva (cont.)</a:t>
            </a:r>
          </a:p>
        </p:txBody>
      </p:sp>
      <p:sp>
        <p:nvSpPr>
          <p:cNvPr id="388" name="Shape 388"/>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marL="332613" indent="-332613" defTabSz="886968">
              <a:spcBef>
                <a:spcPts val="600"/>
              </a:spcBef>
              <a:buBlip>
                <a:blip r:embed="rId2"/>
              </a:buBlip>
              <a:defRPr sz="1800"/>
            </a:pPr>
            <a:r>
              <a:rPr sz="2910"/>
              <a:t>Controversial doctrine of Predestination at center of Calvin’s theology (like Luther’s doctrine of justification by faith)</a:t>
            </a:r>
            <a:endParaRPr sz="2910"/>
          </a:p>
          <a:p>
            <a:pPr lvl="0" marL="332613" indent="-332613" defTabSz="886968">
              <a:spcBef>
                <a:spcPts val="600"/>
              </a:spcBef>
              <a:buBlip>
                <a:blip r:embed="rId2"/>
              </a:buBlip>
              <a:defRPr sz="1800"/>
            </a:pPr>
            <a:r>
              <a:rPr sz="2910"/>
              <a:t>the doctrine that only a chosen few are saved by God’s grace alone, without regard to acts or faith, was central to Calvin’s theology</a:t>
            </a:r>
            <a:endParaRPr sz="2910"/>
          </a:p>
          <a:p>
            <a:pPr lvl="0" marL="332613" indent="-332613" defTabSz="886968">
              <a:spcBef>
                <a:spcPts val="600"/>
              </a:spcBef>
              <a:buBlip>
                <a:blip r:embed="rId2"/>
              </a:buBlip>
              <a:defRPr sz="1800"/>
            </a:pPr>
            <a:r>
              <a:rPr sz="2910"/>
              <a:t>criticism is that this seems to deny existence of human free will</a:t>
            </a:r>
          </a:p>
        </p:txBody>
      </p:sp>
    </p:spTree>
  </p:cSld>
  <p:clrMapOvr>
    <a:masterClrMapping/>
  </p:clrMapOvr>
  <p:transition spd="med" advClick="1"/>
</p:sld>
</file>

<file path=ppt/slides/slide8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0" name="Shape 390"/>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Calvin’s Geneva (cont.)</a:t>
            </a:r>
          </a:p>
        </p:txBody>
      </p:sp>
      <p:sp>
        <p:nvSpPr>
          <p:cNvPr id="391" name="Shape 391"/>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a:buBlip>
                <a:blip r:embed="rId2"/>
              </a:buBlip>
              <a:defRPr sz="1800"/>
            </a:pPr>
            <a:r>
              <a:rPr sz="3000"/>
              <a:t>Calvin does not discuss predestination until the end of Institutes of the Christian Religion</a:t>
            </a:r>
            <a:endParaRPr sz="3000"/>
          </a:p>
          <a:p>
            <a:pPr lvl="0">
              <a:buBlip>
                <a:blip r:embed="rId2"/>
              </a:buBlip>
              <a:defRPr sz="1800"/>
            </a:pPr>
            <a:r>
              <a:rPr sz="3000"/>
              <a:t>states that its discussion only for mature Christians</a:t>
            </a:r>
            <a:endParaRPr sz="3000"/>
          </a:p>
          <a:p>
            <a:pPr lvl="0">
              <a:buBlip>
                <a:blip r:embed="rId2"/>
              </a:buBlip>
              <a:defRPr sz="1800"/>
            </a:pPr>
            <a:r>
              <a:rPr sz="3000"/>
              <a:t>Idea that true believers understand that predestination recognized the world and all in it are in God’s hands for eternity</a:t>
            </a:r>
          </a:p>
        </p:txBody>
      </p:sp>
    </p:spTree>
  </p:cSld>
  <p:clrMapOvr>
    <a:masterClrMapping/>
  </p:clrMapOvr>
  <p:transition spd="med" advClick="1"/>
</p:sld>
</file>

<file path=ppt/slides/slide8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3" name="Shape 393"/>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Calvin’s Geneva (cont.)</a:t>
            </a:r>
          </a:p>
        </p:txBody>
      </p:sp>
      <p:sp>
        <p:nvSpPr>
          <p:cNvPr id="394" name="Shape 394"/>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marL="332613" indent="-332613" defTabSz="886968">
              <a:spcBef>
                <a:spcPts val="600"/>
              </a:spcBef>
              <a:buBlip>
                <a:blip r:embed="rId2"/>
              </a:buBlip>
              <a:defRPr sz="1800"/>
            </a:pPr>
            <a:r>
              <a:rPr sz="2910"/>
              <a:t>In this sense, a truly “elect” would exercise faith by conforming every action to God’s law &amp; would live in a pleasing way to God</a:t>
            </a:r>
            <a:endParaRPr sz="2910"/>
          </a:p>
          <a:p>
            <a:pPr lvl="0" marL="332613" indent="-332613" defTabSz="886968">
              <a:spcBef>
                <a:spcPts val="600"/>
              </a:spcBef>
              <a:buBlip>
                <a:blip r:embed="rId2"/>
              </a:buBlip>
              <a:defRPr sz="1800"/>
            </a:pPr>
            <a:r>
              <a:rPr sz="2910"/>
              <a:t>Calvin had personal reputation for being strict moralist</a:t>
            </a:r>
            <a:endParaRPr sz="2910"/>
          </a:p>
          <a:p>
            <a:pPr lvl="0" marL="332613" indent="-332613" defTabSz="886968">
              <a:spcBef>
                <a:spcPts val="600"/>
              </a:spcBef>
              <a:buBlip>
                <a:blip r:embed="rId2"/>
              </a:buBlip>
              <a:defRPr sz="1800"/>
            </a:pPr>
            <a:r>
              <a:rPr sz="2910"/>
              <a:t>His role in capturing &amp; execution of Spanish physician Michael Servetus (condemned by Inquisition for heresy) damaged his reputation</a:t>
            </a:r>
          </a:p>
        </p:txBody>
      </p:sp>
    </p:spTree>
  </p:cSld>
  <p:clrMapOvr>
    <a:masterClrMapping/>
  </p:clrMapOvr>
  <p:transition spd="med" advClick="1"/>
</p:sld>
</file>

<file path=ppt/slides/slide8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6" name="Shape 396"/>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Calvin’s Geneva (cont.)</a:t>
            </a:r>
          </a:p>
        </p:txBody>
      </p:sp>
      <p:sp>
        <p:nvSpPr>
          <p:cNvPr id="397" name="Shape 397"/>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a:buBlip>
                <a:blip r:embed="rId2"/>
              </a:buBlip>
              <a:defRPr sz="1800"/>
            </a:pPr>
            <a:r>
              <a:rPr sz="3000"/>
              <a:t>After 1555 - Geneva became home to 1000s of exiled Protestants from France, Scotland &amp; England</a:t>
            </a:r>
            <a:endParaRPr sz="3000"/>
          </a:p>
          <a:p>
            <a:pPr lvl="0">
              <a:buBlip>
                <a:blip r:embed="rId2"/>
              </a:buBlip>
              <a:defRPr sz="1800"/>
            </a:pPr>
            <a:r>
              <a:rPr sz="3000"/>
              <a:t>Refugees made up more than 1/3</a:t>
            </a:r>
            <a:endParaRPr sz="3000"/>
          </a:p>
          <a:p>
            <a:pPr lvl="0">
              <a:buBlip>
                <a:blip r:embed="rId2"/>
              </a:buBlip>
              <a:defRPr sz="1800"/>
            </a:pPr>
            <a:r>
              <a:rPr sz="3000"/>
              <a:t>Magistrates all devout Calvinists</a:t>
            </a:r>
            <a:endParaRPr sz="3000"/>
          </a:p>
          <a:p>
            <a:pPr lvl="0">
              <a:buBlip>
                <a:blip r:embed="rId2"/>
              </a:buBlip>
              <a:defRPr sz="1800"/>
            </a:pPr>
            <a:r>
              <a:rPr sz="3000"/>
              <a:t>Also became a beacon for women who regarded it as a paradise - laws that severely punished men for beating their wives</a:t>
            </a:r>
          </a:p>
        </p:txBody>
      </p:sp>
    </p:spTree>
  </p:cSld>
  <p:clrMapOvr>
    <a:masterClrMapping/>
  </p:clrMapOvr>
  <p:transition spd="med" advClick="1"/>
</p:sld>
</file>

<file path=ppt/slides/slide8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9" name="Shape 399"/>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Diet of Augsburg</a:t>
            </a:r>
          </a:p>
        </p:txBody>
      </p:sp>
      <p:sp>
        <p:nvSpPr>
          <p:cNvPr id="400" name="Shape 400"/>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marL="294894" indent="-294894" defTabSz="786384">
              <a:spcBef>
                <a:spcPts val="600"/>
              </a:spcBef>
              <a:buBlip>
                <a:blip r:embed="rId2"/>
              </a:buBlip>
              <a:defRPr sz="1800"/>
            </a:pPr>
            <a:r>
              <a:rPr sz="2580"/>
              <a:t>In 1st decade of his reign, Emperor Charles V focused on politics &amp; military campaigns outside empire, to include Spain &amp; Italy</a:t>
            </a:r>
            <a:endParaRPr sz="2580"/>
          </a:p>
          <a:p>
            <a:pPr lvl="0" marL="294894" indent="-294894" defTabSz="786384">
              <a:spcBef>
                <a:spcPts val="600"/>
              </a:spcBef>
              <a:buBlip>
                <a:blip r:embed="rId2"/>
              </a:buBlip>
              <a:defRPr sz="1800"/>
            </a:pPr>
            <a:r>
              <a:rPr sz="2580"/>
              <a:t>In 1530, returned to preside over Diet of Augsburg - assembly of Protestants and Catholics to address growing religious divisions</a:t>
            </a:r>
            <a:endParaRPr sz="2580"/>
          </a:p>
          <a:p>
            <a:pPr lvl="1" marL="638937" indent="-245745" defTabSz="786384">
              <a:spcBef>
                <a:spcPts val="500"/>
              </a:spcBef>
              <a:buBlip>
                <a:blip r:embed="rId3"/>
              </a:buBlip>
              <a:defRPr sz="1800"/>
            </a:pPr>
            <a:r>
              <a:rPr sz="2236"/>
              <a:t>The emperor unrealistically ordered all Lutherans to return to Catholicism.</a:t>
            </a:r>
            <a:endParaRPr sz="2236"/>
          </a:p>
          <a:p>
            <a:pPr lvl="0" marL="255574" indent="-255574" defTabSz="786384">
              <a:spcBef>
                <a:spcPts val="600"/>
              </a:spcBef>
              <a:buBlip>
                <a:blip r:embed="rId2"/>
              </a:buBlip>
              <a:defRPr sz="1800"/>
            </a:pPr>
            <a:r>
              <a:rPr sz="2236"/>
              <a:t>In response, </a:t>
            </a:r>
            <a:r>
              <a:rPr sz="2580"/>
              <a:t>the Schmalkaldic League formed in 1531 to defend Lutheran interests</a:t>
            </a:r>
          </a:p>
        </p:txBody>
      </p:sp>
    </p:spTree>
  </p:cSld>
  <p:clrMapOvr>
    <a:masterClrMapping/>
  </p:clrMapOvr>
  <p:transition spd="med" advClick="1"/>
</p:sld>
</file>

<file path=ppt/slides/slide8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2" name="Shape 402"/>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Diet of Augsburg</a:t>
            </a:r>
          </a:p>
        </p:txBody>
      </p:sp>
      <p:sp>
        <p:nvSpPr>
          <p:cNvPr id="403" name="Shape 403"/>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marL="288035" indent="-288035" defTabSz="768095">
              <a:spcBef>
                <a:spcPts val="600"/>
              </a:spcBef>
              <a:buBlip>
                <a:blip r:embed="rId2"/>
              </a:buBlip>
              <a:defRPr sz="1800"/>
            </a:pPr>
            <a:r>
              <a:rPr sz="2520"/>
              <a:t>Schmalkaldic League took as its banner the Augsburg Confession</a:t>
            </a:r>
            <a:endParaRPr sz="2520"/>
          </a:p>
          <a:p>
            <a:pPr lvl="1" marL="672083" indent="-288035" defTabSz="768095">
              <a:spcBef>
                <a:spcPts val="600"/>
              </a:spcBef>
              <a:buBlip>
                <a:blip r:embed="rId2"/>
              </a:buBlip>
              <a:defRPr sz="1800"/>
            </a:pPr>
            <a:r>
              <a:rPr sz="2520"/>
              <a:t>moderate statement of Protestant beliefs spurned by the emperor at Diet of Augsburg</a:t>
            </a:r>
            <a:endParaRPr sz="2520"/>
          </a:p>
          <a:p>
            <a:pPr lvl="1" marL="672083" indent="-288035" defTabSz="768095">
              <a:spcBef>
                <a:spcPts val="600"/>
              </a:spcBef>
              <a:buBlip>
                <a:blip r:embed="rId2"/>
              </a:buBlip>
              <a:defRPr sz="1800"/>
            </a:pPr>
            <a:r>
              <a:rPr sz="2520"/>
              <a:t>Luther drafted stronger Protestant confession, Schmalkaldic Articles</a:t>
            </a:r>
            <a:endParaRPr sz="2520"/>
          </a:p>
          <a:p>
            <a:pPr lvl="1" marL="672083" indent="-288035" defTabSz="768095">
              <a:spcBef>
                <a:spcPts val="600"/>
              </a:spcBef>
              <a:buBlip>
                <a:blip r:embed="rId2"/>
              </a:buBlip>
              <a:defRPr sz="1800"/>
            </a:pPr>
            <a:r>
              <a:rPr sz="2520"/>
              <a:t>Stalemate achieved due to:</a:t>
            </a:r>
            <a:endParaRPr sz="2520"/>
          </a:p>
          <a:p>
            <a:pPr lvl="2" marL="1056131" indent="-288035" defTabSz="768095">
              <a:spcBef>
                <a:spcPts val="600"/>
              </a:spcBef>
              <a:buBlip>
                <a:blip r:embed="rId2"/>
              </a:buBlip>
              <a:defRPr sz="1800"/>
            </a:pPr>
            <a:r>
              <a:rPr sz="2520"/>
              <a:t>leadership of Frederick of Saxony &amp; Landgrave Philip of Hesse</a:t>
            </a:r>
            <a:endParaRPr sz="2520"/>
          </a:p>
          <a:p>
            <a:pPr lvl="2" marL="1056131" indent="-288035" defTabSz="768095">
              <a:spcBef>
                <a:spcPts val="600"/>
              </a:spcBef>
              <a:buBlip>
                <a:blip r:embed="rId2"/>
              </a:buBlip>
              <a:defRPr sz="1800"/>
            </a:pPr>
            <a:r>
              <a:rPr sz="2520"/>
              <a:t>renewed war w/ France &amp; Turks</a:t>
            </a:r>
          </a:p>
        </p:txBody>
      </p:sp>
    </p:spTree>
  </p:cSld>
  <p:clrMapOvr>
    <a:masterClrMapping/>
  </p:clrMapOvr>
  <p:transition spd="med" advClick="1"/>
</p:sld>
</file>

<file path=ppt/slides/slide8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5" name="Shape 405"/>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Expansion</a:t>
            </a:r>
          </a:p>
        </p:txBody>
      </p:sp>
      <p:sp>
        <p:nvSpPr>
          <p:cNvPr id="406" name="Shape 406"/>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marL="312039" indent="-312039" defTabSz="832104">
              <a:spcBef>
                <a:spcPts val="600"/>
              </a:spcBef>
              <a:buBlip>
                <a:blip r:embed="rId2"/>
              </a:buBlip>
              <a:defRPr sz="1800"/>
            </a:pPr>
            <a:r>
              <a:rPr sz="2730"/>
              <a:t>Throughout the 1530s, German Lutherans formed </a:t>
            </a:r>
            <a:r>
              <a:rPr b="1" sz="2730"/>
              <a:t>regional consistories</a:t>
            </a:r>
            <a:r>
              <a:rPr sz="2730"/>
              <a:t> - judicial bodies which oversaw the new Protestant Churches.</a:t>
            </a:r>
            <a:endParaRPr sz="2730"/>
          </a:p>
          <a:p>
            <a:pPr lvl="0" marL="312039" indent="-312039" defTabSz="832104">
              <a:spcBef>
                <a:spcPts val="600"/>
              </a:spcBef>
              <a:buBlip>
                <a:blip r:embed="rId2"/>
              </a:buBlip>
              <a:defRPr sz="1800"/>
            </a:pPr>
            <a:r>
              <a:rPr sz="2730"/>
              <a:t>Educational reforms included:</a:t>
            </a:r>
            <a:endParaRPr sz="2730"/>
          </a:p>
          <a:p>
            <a:pPr lvl="1" marL="728091" indent="-312039" defTabSz="832104">
              <a:spcBef>
                <a:spcPts val="600"/>
              </a:spcBef>
              <a:buBlip>
                <a:blip r:embed="rId2"/>
              </a:buBlip>
              <a:defRPr sz="1800"/>
            </a:pPr>
            <a:r>
              <a:rPr sz="2730"/>
              <a:t>compulsory primary education</a:t>
            </a:r>
            <a:endParaRPr sz="2730"/>
          </a:p>
          <a:p>
            <a:pPr lvl="1" marL="728091" indent="-312039" defTabSz="832104">
              <a:spcBef>
                <a:spcPts val="600"/>
              </a:spcBef>
              <a:buBlip>
                <a:blip r:embed="rId2"/>
              </a:buBlip>
              <a:defRPr sz="1800"/>
            </a:pPr>
            <a:r>
              <a:rPr sz="2730"/>
              <a:t>schools for girls</a:t>
            </a:r>
            <a:endParaRPr sz="2730"/>
          </a:p>
          <a:p>
            <a:pPr lvl="1" marL="728091" indent="-312039" defTabSz="832104">
              <a:spcBef>
                <a:spcPts val="600"/>
              </a:spcBef>
              <a:buBlip>
                <a:blip r:embed="rId2"/>
              </a:buBlip>
              <a:defRPr sz="1800"/>
            </a:pPr>
            <a:r>
              <a:rPr sz="2730"/>
              <a:t>humanist revision of traditional curricula</a:t>
            </a:r>
            <a:endParaRPr sz="2730"/>
          </a:p>
          <a:p>
            <a:pPr lvl="1" marL="728091" indent="-312039" defTabSz="832104">
              <a:spcBef>
                <a:spcPts val="600"/>
              </a:spcBef>
              <a:buBlip>
                <a:blip r:embed="rId2"/>
              </a:buBlip>
              <a:defRPr sz="1800"/>
            </a:pPr>
            <a:r>
              <a:rPr sz="2730"/>
              <a:t>instruction of laity in new religion</a:t>
            </a:r>
          </a:p>
        </p:txBody>
      </p:sp>
    </p:spTree>
  </p:cSld>
  <p:clrMapOvr>
    <a:masterClrMapping/>
  </p:clrMapOvr>
  <p:transition spd="med" advClick="1"/>
</p:sld>
</file>

<file path=ppt/slides/slide8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8" name="Shape 408"/>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Expansion</a:t>
            </a:r>
          </a:p>
        </p:txBody>
      </p:sp>
      <p:sp>
        <p:nvSpPr>
          <p:cNvPr id="409" name="Shape 409"/>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marL="267461" indent="-267461" defTabSz="713231">
              <a:spcBef>
                <a:spcPts val="500"/>
              </a:spcBef>
              <a:buBlip>
                <a:blip r:embed="rId2"/>
              </a:buBlip>
              <a:defRPr sz="1800"/>
            </a:pPr>
            <a:r>
              <a:rPr sz="2340"/>
              <a:t>The Reformation spread to Denmark (introduced by King Christian II &amp; thrived under Frederick I, who joined the Schmalkaldic League)</a:t>
            </a:r>
            <a:endParaRPr sz="2340"/>
          </a:p>
          <a:p>
            <a:pPr lvl="0" marL="267461" indent="-267461" defTabSz="713231">
              <a:spcBef>
                <a:spcPts val="500"/>
              </a:spcBef>
              <a:buBlip>
                <a:blip r:embed="rId2"/>
              </a:buBlip>
              <a:defRPr sz="1800"/>
            </a:pPr>
            <a:r>
              <a:rPr sz="2340"/>
              <a:t>Lutheranism became official state religion under Christian III</a:t>
            </a:r>
            <a:endParaRPr sz="2340"/>
          </a:p>
          <a:p>
            <a:pPr lvl="0" marL="267461" indent="-267461" defTabSz="713231">
              <a:spcBef>
                <a:spcPts val="500"/>
              </a:spcBef>
              <a:buBlip>
                <a:blip r:embed="rId2"/>
              </a:buBlip>
              <a:defRPr sz="1800"/>
            </a:pPr>
            <a:r>
              <a:rPr sz="2340"/>
              <a:t>In Sweden, King Gustavus Vasa embraced Lutheranism</a:t>
            </a:r>
            <a:endParaRPr sz="2340"/>
          </a:p>
          <a:p>
            <a:pPr lvl="1" marL="624077" indent="-267461" defTabSz="713231">
              <a:spcBef>
                <a:spcPts val="500"/>
              </a:spcBef>
              <a:buBlip>
                <a:blip r:embed="rId2"/>
              </a:buBlip>
              <a:defRPr sz="1800"/>
            </a:pPr>
            <a:r>
              <a:rPr sz="2340"/>
              <a:t>supported by nobility - greedy for church lands</a:t>
            </a:r>
            <a:endParaRPr sz="2340"/>
          </a:p>
          <a:p>
            <a:pPr lvl="1" marL="624077" indent="-267461" defTabSz="713231">
              <a:spcBef>
                <a:spcPts val="500"/>
              </a:spcBef>
              <a:buBlip>
                <a:blip r:embed="rId2"/>
              </a:buBlip>
              <a:defRPr sz="1800"/>
            </a:pPr>
            <a:r>
              <a:rPr sz="2340"/>
              <a:t>subjected clergy to royal authorities at Diet of Vesteras</a:t>
            </a:r>
          </a:p>
        </p:txBody>
      </p:sp>
    </p:spTree>
  </p:cSld>
  <p:clrMapOvr>
    <a:masterClrMapping/>
  </p:clrMapOvr>
  <p:transition spd="med" advClick="1"/>
</p:sld>
</file>

<file path=ppt/slides/slide8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1" name="Shape 411"/>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Expansion</a:t>
            </a:r>
          </a:p>
        </p:txBody>
      </p:sp>
      <p:sp>
        <p:nvSpPr>
          <p:cNvPr id="412" name="Shape 412"/>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a:buBlip>
                <a:blip r:embed="rId2"/>
              </a:buBlip>
              <a:defRPr sz="1800"/>
            </a:pPr>
            <a:r>
              <a:rPr sz="3000"/>
              <a:t>Poland, politically splintered, receptive to Lutherans, Calvinists, Anabaptists &amp; even Antitrinitarians &amp; became model for religious pluralism</a:t>
            </a:r>
            <a:endParaRPr sz="3000"/>
          </a:p>
          <a:p>
            <a:pPr lvl="0">
              <a:buBlip>
                <a:blip r:embed="rId2"/>
              </a:buBlip>
              <a:defRPr sz="1800"/>
            </a:pPr>
            <a:r>
              <a:rPr sz="3000"/>
              <a:t>resulted from an absence of central political authority</a:t>
            </a:r>
          </a:p>
        </p:txBody>
      </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5" name="Shape 145"/>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Criticism (cont)</a:t>
            </a:r>
          </a:p>
        </p:txBody>
      </p:sp>
      <p:sp>
        <p:nvSpPr>
          <p:cNvPr id="146" name="Shape 146"/>
          <p:cNvSpPr/>
          <p:nvPr>
            <p:ph type="body" idx="4294967295"/>
          </p:nvPr>
        </p:nvSpPr>
        <p:spPr>
          <a:xfrm>
            <a:off x="1068387" y="1547177"/>
            <a:ext cx="7769226" cy="4727576"/>
          </a:xfrm>
          <a:prstGeom prst="rect">
            <a:avLst/>
          </a:prstGeom>
        </p:spPr>
        <p:txBody>
          <a:bodyPr lIns="0" tIns="0" rIns="0" bIns="0">
            <a:normAutofit fontScale="100000" lnSpcReduction="0"/>
          </a:bodyPr>
          <a:lstStyle/>
          <a:p>
            <a:pPr lvl="0" marL="312039" indent="-312039" defTabSz="832104">
              <a:spcBef>
                <a:spcPts val="600"/>
              </a:spcBef>
              <a:buBlip>
                <a:blip r:embed="rId2"/>
              </a:buBlip>
              <a:defRPr sz="1800"/>
            </a:pPr>
            <a:r>
              <a:rPr sz="2730"/>
              <a:t>Factors contributing to growing lay criticism:</a:t>
            </a:r>
            <a:endParaRPr sz="2730"/>
          </a:p>
          <a:p>
            <a:pPr lvl="1" marL="728091" indent="-312039" defTabSz="832104">
              <a:spcBef>
                <a:spcPts val="600"/>
              </a:spcBef>
              <a:buBlip>
                <a:blip r:embed="rId2"/>
              </a:buBlip>
              <a:defRPr sz="1800"/>
            </a:pPr>
            <a:r>
              <a:rPr sz="2730"/>
              <a:t>urban laypeople increasingly aware of world around them &amp; how rulers controlled lives</a:t>
            </a:r>
            <a:endParaRPr sz="2730"/>
          </a:p>
          <a:p>
            <a:pPr lvl="1" marL="728091" indent="-312039" defTabSz="832104">
              <a:spcBef>
                <a:spcPts val="600"/>
              </a:spcBef>
              <a:buBlip>
                <a:blip r:embed="rId2"/>
              </a:buBlip>
              <a:defRPr sz="1800"/>
            </a:pPr>
            <a:r>
              <a:rPr sz="2730"/>
              <a:t>widely traveled (soldiers, pilgrims, explorers, traders)</a:t>
            </a:r>
            <a:endParaRPr sz="2730"/>
          </a:p>
          <a:p>
            <a:pPr lvl="1" marL="728091" indent="-312039" defTabSz="832104">
              <a:spcBef>
                <a:spcPts val="600"/>
              </a:spcBef>
              <a:buBlip>
                <a:blip r:embed="rId2"/>
              </a:buBlip>
              <a:defRPr sz="1800"/>
            </a:pPr>
            <a:r>
              <a:rPr sz="2730"/>
              <a:t>new postal systems &amp; printing press</a:t>
            </a:r>
            <a:endParaRPr sz="2730"/>
          </a:p>
          <a:p>
            <a:pPr lvl="1" marL="728091" indent="-312039" defTabSz="832104">
              <a:spcBef>
                <a:spcPts val="600"/>
              </a:spcBef>
              <a:buBlip>
                <a:blip r:embed="rId2"/>
              </a:buBlip>
              <a:defRPr sz="1800"/>
            </a:pPr>
            <a:r>
              <a:rPr sz="2730"/>
              <a:t>new age of books &amp; libraries</a:t>
            </a:r>
            <a:endParaRPr sz="2730"/>
          </a:p>
          <a:p>
            <a:pPr lvl="1" marL="728091" indent="-312039" defTabSz="832104">
              <a:spcBef>
                <a:spcPts val="600"/>
              </a:spcBef>
              <a:buBlip>
                <a:blip r:embed="rId2"/>
              </a:buBlip>
              <a:defRPr sz="1800"/>
            </a:pPr>
            <a:r>
              <a:rPr sz="2730"/>
              <a:t>increase in literacy</a:t>
            </a:r>
          </a:p>
        </p:txBody>
      </p:sp>
    </p:spTree>
  </p:cSld>
  <p:clrMapOvr>
    <a:masterClrMapping/>
  </p:clrMapOvr>
  <p:transition spd="med" advClick="1"/>
</p:sld>
</file>

<file path=ppt/slides/slide9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4" name="Shape 414"/>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Expansion (cont.)</a:t>
            </a:r>
          </a:p>
        </p:txBody>
      </p:sp>
      <p:sp>
        <p:nvSpPr>
          <p:cNvPr id="415" name="Shape 415"/>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marL="298322" indent="-298322" defTabSz="795527">
              <a:spcBef>
                <a:spcPts val="600"/>
              </a:spcBef>
              <a:buBlip>
                <a:blip r:embed="rId2"/>
              </a:buBlip>
              <a:defRPr sz="1800"/>
            </a:pPr>
            <a:r>
              <a:rPr sz="2610"/>
              <a:t>In the 1540s, Charles V made abortive efforts to enforce compromise btwn Protestants &amp; Catholics</a:t>
            </a:r>
            <a:endParaRPr sz="2610"/>
          </a:p>
          <a:p>
            <a:pPr lvl="0" marL="298322" indent="-298322" defTabSz="795527">
              <a:spcBef>
                <a:spcPts val="600"/>
              </a:spcBef>
              <a:buBlip>
                <a:blip r:embed="rId2"/>
              </a:buBlip>
              <a:defRPr sz="1800"/>
            </a:pPr>
            <a:r>
              <a:rPr sz="2610"/>
              <a:t>Turned to military solution when this failed</a:t>
            </a:r>
            <a:endParaRPr sz="2610"/>
          </a:p>
          <a:p>
            <a:pPr lvl="0" marL="298322" indent="-298322" defTabSz="795527">
              <a:spcBef>
                <a:spcPts val="600"/>
              </a:spcBef>
              <a:buBlip>
                <a:blip r:embed="rId2"/>
              </a:buBlip>
              <a:defRPr sz="1800"/>
            </a:pPr>
            <a:r>
              <a:rPr sz="2610"/>
              <a:t>1547 - Imperial armies crushed Protestant Schmalkaldic League &amp; captured both Philip of Hesse &amp; John Frederick of Saxony</a:t>
            </a:r>
            <a:endParaRPr sz="2610"/>
          </a:p>
          <a:p>
            <a:pPr lvl="1" marL="646366" indent="-248602" defTabSz="795527">
              <a:spcBef>
                <a:spcPts val="500"/>
              </a:spcBef>
              <a:buBlip>
                <a:blip r:embed="rId3"/>
              </a:buBlip>
              <a:defRPr sz="1800"/>
            </a:pPr>
            <a:r>
              <a:rPr sz="2262"/>
              <a:t>Placed puppet rulers in Hesse and Saxony and forced Protestants to return to Catholicism.</a:t>
            </a:r>
            <a:endParaRPr sz="2262"/>
          </a:p>
          <a:p>
            <a:pPr lvl="1" marL="646366" indent="-248602" defTabSz="795527">
              <a:spcBef>
                <a:spcPts val="500"/>
              </a:spcBef>
              <a:buBlip>
                <a:blip r:embed="rId3"/>
              </a:buBlip>
              <a:defRPr sz="1800"/>
            </a:pPr>
            <a:r>
              <a:rPr sz="2262"/>
              <a:t>Many Protestants fled to Magdeburg - refuge for persecuted Protestants</a:t>
            </a:r>
          </a:p>
        </p:txBody>
      </p:sp>
    </p:spTree>
  </p:cSld>
  <p:clrMapOvr>
    <a:masterClrMapping/>
  </p:clrMapOvr>
  <p:transition spd="med" advClick="1"/>
</p:sld>
</file>

<file path=ppt/slides/slide9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7" name="Shape 417"/>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Peace of Augsburg</a:t>
            </a:r>
          </a:p>
        </p:txBody>
      </p:sp>
      <p:sp>
        <p:nvSpPr>
          <p:cNvPr id="418" name="Shape 418"/>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marL="332613" indent="-332613" defTabSz="886968">
              <a:spcBef>
                <a:spcPts val="600"/>
              </a:spcBef>
              <a:buBlip>
                <a:blip r:embed="rId2"/>
              </a:buBlip>
              <a:defRPr sz="1800"/>
            </a:pPr>
            <a:r>
              <a:rPr sz="2910"/>
              <a:t>The Reformation was too entrenched by 1547 to be ended.</a:t>
            </a:r>
            <a:endParaRPr sz="2910"/>
          </a:p>
          <a:p>
            <a:pPr lvl="1" marL="720661" indent="-277177" defTabSz="886968">
              <a:spcBef>
                <a:spcPts val="600"/>
              </a:spcBef>
              <a:buBlip>
                <a:blip r:embed="rId3"/>
              </a:buBlip>
              <a:defRPr sz="1800"/>
            </a:pPr>
            <a:r>
              <a:rPr sz="2522"/>
              <a:t>The puppet ruler of Saxony, Maurice of Saxony, shifted allegiance to Lutherans</a:t>
            </a:r>
            <a:endParaRPr sz="2522"/>
          </a:p>
          <a:p>
            <a:pPr lvl="1" marL="720661" indent="-277177" defTabSz="886968">
              <a:spcBef>
                <a:spcPts val="600"/>
              </a:spcBef>
              <a:buBlip>
                <a:blip r:embed="rId3"/>
              </a:buBlip>
              <a:defRPr sz="1800"/>
            </a:pPr>
            <a:r>
              <a:rPr sz="2522"/>
              <a:t>The emperor was forced to relent due to relentless resistance &amp; war weariness</a:t>
            </a:r>
            <a:endParaRPr sz="2522"/>
          </a:p>
          <a:p>
            <a:pPr lvl="1" marL="720661" indent="-277177" defTabSz="886968">
              <a:spcBef>
                <a:spcPts val="600"/>
              </a:spcBef>
              <a:buBlip>
                <a:blip r:embed="rId3"/>
              </a:buBlip>
              <a:defRPr sz="1800"/>
            </a:pPr>
            <a:r>
              <a:rPr sz="2522"/>
              <a:t>Peace of Passau - Charles reinstated Protestant leaders &amp; guaranteed religious freedoms</a:t>
            </a:r>
            <a:endParaRPr sz="2522"/>
          </a:p>
          <a:p>
            <a:pPr lvl="1" marL="720661" indent="-277177" defTabSz="886968">
              <a:spcBef>
                <a:spcPts val="600"/>
              </a:spcBef>
              <a:buBlip>
                <a:blip r:embed="rId3"/>
              </a:buBlip>
              <a:defRPr sz="1800"/>
            </a:pPr>
            <a:r>
              <a:rPr sz="2522"/>
              <a:t>thus, surrendered lifelong quest for European religious unity</a:t>
            </a:r>
          </a:p>
        </p:txBody>
      </p:sp>
    </p:spTree>
  </p:cSld>
  <p:clrMapOvr>
    <a:masterClrMapping/>
  </p:clrMapOvr>
  <p:transition spd="med" advClick="1"/>
</p:sld>
</file>

<file path=ppt/slides/slide9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0" name="Shape 420"/>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Peace of Augsburg (cont.)</a:t>
            </a:r>
          </a:p>
        </p:txBody>
      </p:sp>
      <p:sp>
        <p:nvSpPr>
          <p:cNvPr id="421" name="Shape 421"/>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marL="318897" indent="-318897" defTabSz="850391">
              <a:spcBef>
                <a:spcPts val="600"/>
              </a:spcBef>
              <a:buBlip>
                <a:blip r:embed="rId2"/>
              </a:buBlip>
              <a:defRPr sz="1800"/>
            </a:pPr>
            <a:r>
              <a:rPr sz="2790"/>
              <a:t>In September 1555, the Peace of Augsburg made the division of Christendom permanent</a:t>
            </a:r>
            <a:endParaRPr sz="2790"/>
          </a:p>
          <a:p>
            <a:pPr lvl="1" marL="744093" indent="-318897" defTabSz="850391">
              <a:spcBef>
                <a:spcPts val="600"/>
              </a:spcBef>
              <a:buBlip>
                <a:blip r:embed="rId2"/>
              </a:buBlip>
              <a:defRPr sz="1800"/>
            </a:pPr>
            <a:r>
              <a:rPr i="1" sz="2790"/>
              <a:t>Cuius regio, eius religio</a:t>
            </a:r>
            <a:r>
              <a:rPr sz="2790"/>
              <a:t>, the ruler of a land determines its religion.</a:t>
            </a:r>
            <a:endParaRPr sz="2418"/>
          </a:p>
          <a:p>
            <a:pPr lvl="1" marL="690943" indent="-265747" defTabSz="850391">
              <a:spcBef>
                <a:spcPts val="500"/>
              </a:spcBef>
              <a:buBlip>
                <a:blip r:embed="rId3"/>
              </a:buBlip>
              <a:defRPr sz="1800"/>
            </a:pPr>
            <a:r>
              <a:rPr sz="2418"/>
              <a:t>Lutherans were permitted to retain church lands confiscated before 1552 but,</a:t>
            </a:r>
            <a:endParaRPr sz="2418"/>
          </a:p>
          <a:p>
            <a:pPr lvl="1" marL="690943" indent="-265747" defTabSz="850391">
              <a:spcBef>
                <a:spcPts val="500"/>
              </a:spcBef>
              <a:buBlip>
                <a:blip r:embed="rId3"/>
              </a:buBlip>
              <a:defRPr sz="1800"/>
            </a:pPr>
            <a:r>
              <a:rPr sz="2418"/>
              <a:t>Ecclesiastical reservation - prevented high Catholic prelates who converted to Protestantism from taking land, titles, &amp; privileges with them</a:t>
            </a:r>
          </a:p>
        </p:txBody>
      </p:sp>
    </p:spTree>
  </p:cSld>
  <p:clrMapOvr>
    <a:masterClrMapping/>
  </p:clrMapOvr>
  <p:transition spd="med" advClick="1"/>
</p:sld>
</file>

<file path=ppt/slides/slide9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3" name="Shape 423"/>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Peace of Augsburg (cont.)</a:t>
            </a:r>
          </a:p>
        </p:txBody>
      </p:sp>
      <p:sp>
        <p:nvSpPr>
          <p:cNvPr id="424" name="Shape 424"/>
          <p:cNvSpPr/>
          <p:nvPr>
            <p:ph type="body" idx="4294967295"/>
          </p:nvPr>
        </p:nvSpPr>
        <p:spPr>
          <a:xfrm>
            <a:off x="1062037" y="1524000"/>
            <a:ext cx="7769226" cy="4727575"/>
          </a:xfrm>
          <a:prstGeom prst="rect">
            <a:avLst/>
          </a:prstGeom>
        </p:spPr>
        <p:txBody>
          <a:bodyPr lIns="0" tIns="0" rIns="0" bIns="0">
            <a:normAutofit fontScale="100000" lnSpcReduction="0"/>
          </a:bodyPr>
          <a:lstStyle/>
          <a:p>
            <a:pPr lvl="1" marL="742950" indent="-285750">
              <a:spcBef>
                <a:spcPts val="600"/>
              </a:spcBef>
              <a:buBlip>
                <a:blip r:embed="rId2"/>
              </a:buBlip>
              <a:defRPr sz="1800"/>
            </a:pPr>
            <a:r>
              <a:rPr sz="2600"/>
              <a:t>It did not extend recognition to Anabaptists and Calvinists as legal forms of Christian belief &amp; practice</a:t>
            </a:r>
            <a:endParaRPr sz="2600"/>
          </a:p>
          <a:p>
            <a:pPr lvl="1" marL="742950" indent="-285750">
              <a:spcBef>
                <a:spcPts val="600"/>
              </a:spcBef>
              <a:buBlip>
                <a:blip r:embed="rId2"/>
              </a:buBlip>
              <a:defRPr sz="1800"/>
            </a:pPr>
            <a:r>
              <a:rPr sz="2600"/>
              <a:t>Anabaptists were accustomed to such exclusion but Calvinists were not separatists</a:t>
            </a:r>
            <a:endParaRPr sz="2600"/>
          </a:p>
          <a:p>
            <a:pPr lvl="1" marL="742950" indent="-285750">
              <a:spcBef>
                <a:spcPts val="600"/>
              </a:spcBef>
              <a:buBlip>
                <a:blip r:embed="rId2"/>
              </a:buBlip>
              <a:defRPr sz="1800"/>
            </a:pPr>
            <a:r>
              <a:rPr sz="2600"/>
              <a:t>Calvinists determined to secure right to worship publicly</a:t>
            </a:r>
            <a:endParaRPr sz="2600"/>
          </a:p>
          <a:p>
            <a:pPr lvl="1" marL="742950" indent="-285750">
              <a:spcBef>
                <a:spcPts val="600"/>
              </a:spcBef>
              <a:buBlip>
                <a:blip r:embed="rId2"/>
              </a:buBlip>
              <a:defRPr sz="1800"/>
            </a:pPr>
            <a:r>
              <a:rPr sz="2600"/>
              <a:t>Calvinists organized to lead nat’l revolutions thru northern Europe in 2nd half of 16th century</a:t>
            </a:r>
          </a:p>
        </p:txBody>
      </p:sp>
    </p:spTree>
  </p:cSld>
  <p:clrMapOvr>
    <a:masterClrMapping/>
  </p:clrMapOvr>
  <p:transition spd="med" advClick="1"/>
</p:sld>
</file>

<file path=ppt/slides/slide9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6" name="Shape 426"/>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The English Reformation</a:t>
            </a:r>
          </a:p>
        </p:txBody>
      </p:sp>
      <p:sp>
        <p:nvSpPr>
          <p:cNvPr id="427" name="Shape 427"/>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marL="332613" indent="-332613" defTabSz="886968">
              <a:spcBef>
                <a:spcPts val="600"/>
              </a:spcBef>
              <a:buBlip>
                <a:blip r:embed="rId2"/>
              </a:buBlip>
              <a:defRPr sz="1800"/>
            </a:pPr>
            <a:r>
              <a:rPr sz="2910"/>
              <a:t>England was a likely breeding ground for Protestantism, but its advance was slow.</a:t>
            </a:r>
            <a:endParaRPr sz="2910"/>
          </a:p>
          <a:p>
            <a:pPr lvl="1" marL="720661" indent="-277177" defTabSz="886968">
              <a:spcBef>
                <a:spcPts val="600"/>
              </a:spcBef>
              <a:buBlip>
                <a:blip r:embed="rId3"/>
              </a:buBlip>
              <a:defRPr sz="1800"/>
            </a:pPr>
            <a:r>
              <a:rPr sz="2522"/>
              <a:t>England had a reputation for maintaining the authority of the crown against the pope</a:t>
            </a:r>
            <a:endParaRPr sz="2522"/>
          </a:p>
          <a:p>
            <a:pPr lvl="1" marL="720661" indent="-277177" defTabSz="886968">
              <a:spcBef>
                <a:spcPts val="600"/>
              </a:spcBef>
              <a:buBlip>
                <a:blip r:embed="rId3"/>
              </a:buBlip>
              <a:defRPr sz="1800"/>
            </a:pPr>
            <a:r>
              <a:rPr sz="2522"/>
              <a:t>There were already many secret Protestants.</a:t>
            </a:r>
            <a:endParaRPr sz="2522"/>
          </a:p>
          <a:p>
            <a:pPr lvl="1" marL="720661" indent="-277177" defTabSz="886968">
              <a:spcBef>
                <a:spcPts val="600"/>
              </a:spcBef>
              <a:buBlip>
                <a:blip r:embed="rId3"/>
              </a:buBlip>
              <a:defRPr sz="1800"/>
            </a:pPr>
            <a:r>
              <a:rPr sz="2522"/>
              <a:t>Lollardy (refers to English followers of Wycliffe) and Humanism also were influences.</a:t>
            </a:r>
          </a:p>
        </p:txBody>
      </p:sp>
    </p:spTree>
  </p:cSld>
  <p:clrMapOvr>
    <a:masterClrMapping/>
  </p:clrMapOvr>
  <p:transition spd="med" advClick="1"/>
</p:sld>
</file>

<file path=ppt/slides/slide9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9" name="Shape 429"/>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The English Reformation</a:t>
            </a:r>
          </a:p>
        </p:txBody>
      </p:sp>
      <p:sp>
        <p:nvSpPr>
          <p:cNvPr id="430" name="Shape 430"/>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marL="294894" indent="-294894" defTabSz="786384">
              <a:spcBef>
                <a:spcPts val="600"/>
              </a:spcBef>
              <a:buBlip>
                <a:blip r:embed="rId2"/>
              </a:buBlip>
              <a:defRPr sz="1800"/>
            </a:pPr>
            <a:r>
              <a:rPr sz="2580"/>
              <a:t>Preconditions for reform:</a:t>
            </a:r>
            <a:endParaRPr sz="2580"/>
          </a:p>
          <a:p>
            <a:pPr lvl="1" marL="638937" indent="-245745" defTabSz="786384">
              <a:spcBef>
                <a:spcPts val="500"/>
              </a:spcBef>
              <a:buBlip>
                <a:blip r:embed="rId3"/>
              </a:buBlip>
              <a:defRPr sz="1800"/>
            </a:pPr>
            <a:r>
              <a:rPr sz="2236"/>
              <a:t>early 1520s, future reformers met in Cambridge to discuss Lutheran writings</a:t>
            </a:r>
            <a:endParaRPr sz="2236"/>
          </a:p>
          <a:p>
            <a:pPr lvl="1" marL="638937" indent="-245745" defTabSz="786384">
              <a:spcBef>
                <a:spcPts val="500"/>
              </a:spcBef>
              <a:buBlip>
                <a:blip r:embed="rId3"/>
              </a:buBlip>
              <a:defRPr sz="1800"/>
            </a:pPr>
            <a:r>
              <a:rPr sz="2236"/>
              <a:t>William Tyndale - translated New Testament into English</a:t>
            </a:r>
            <a:endParaRPr sz="2236"/>
          </a:p>
          <a:p>
            <a:pPr lvl="1" marL="638937" indent="-245745" defTabSz="786384">
              <a:spcBef>
                <a:spcPts val="500"/>
              </a:spcBef>
              <a:buBlip>
                <a:blip r:embed="rId3"/>
              </a:buBlip>
              <a:defRPr sz="1800"/>
            </a:pPr>
            <a:r>
              <a:rPr sz="2236"/>
              <a:t>Cardinal Thomas Wolsey - chief minister to Henry VIII &amp; </a:t>
            </a:r>
            <a:endParaRPr sz="2236"/>
          </a:p>
          <a:p>
            <a:pPr lvl="1" marL="638937" indent="-245745" defTabSz="786384">
              <a:spcBef>
                <a:spcPts val="500"/>
              </a:spcBef>
              <a:buBlip>
                <a:blip r:embed="rId3"/>
              </a:buBlip>
              <a:defRPr sz="1800"/>
            </a:pPr>
            <a:r>
              <a:rPr sz="2236"/>
              <a:t>Sir Thomas More - Wolsey’s successor, guided royal opposition to English Protestantism</a:t>
            </a:r>
            <a:endParaRPr sz="2236"/>
          </a:p>
          <a:p>
            <a:pPr lvl="1" marL="638937" indent="-245745" defTabSz="786384">
              <a:spcBef>
                <a:spcPts val="500"/>
              </a:spcBef>
              <a:buBlip>
                <a:blip r:embed="rId3"/>
              </a:buBlip>
              <a:defRPr sz="1800"/>
            </a:pPr>
            <a:r>
              <a:rPr sz="2236"/>
              <a:t>Henry VIII defended the 7 sacraments against Luther - Pope Leo X titled him Defender of the Faith</a:t>
            </a:r>
          </a:p>
        </p:txBody>
      </p:sp>
    </p:spTree>
  </p:cSld>
  <p:clrMapOvr>
    <a:masterClrMapping/>
  </p:clrMapOvr>
  <p:transition spd="med" advClick="1"/>
</p:sld>
</file>

<file path=ppt/slides/slide9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2" name="Shape 432"/>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Henry VIII</a:t>
            </a:r>
          </a:p>
        </p:txBody>
      </p:sp>
      <p:sp>
        <p:nvSpPr>
          <p:cNvPr id="433" name="Shape 433"/>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a:buBlip>
                <a:blip r:embed="rId2"/>
              </a:buBlip>
              <a:defRPr sz="1800"/>
            </a:pPr>
            <a:r>
              <a:rPr sz="3000"/>
              <a:t>King’s Affair:</a:t>
            </a:r>
            <a:endParaRPr sz="3000"/>
          </a:p>
          <a:p>
            <a:pPr lvl="0">
              <a:buBlip>
                <a:blip r:embed="rId2"/>
              </a:buBlip>
              <a:defRPr sz="1800"/>
            </a:pPr>
            <a:r>
              <a:rPr sz="3000"/>
              <a:t>Henry’s first wife, Catherine of Aragon (aunt to Emperor Charles V), did not provide him a son</a:t>
            </a:r>
            <a:endParaRPr sz="3000"/>
          </a:p>
          <a:p>
            <a:pPr lvl="0">
              <a:buBlip>
                <a:blip r:embed="rId2"/>
              </a:buBlip>
              <a:defRPr sz="1800"/>
            </a:pPr>
            <a:r>
              <a:rPr sz="3000"/>
              <a:t>Daughter - Mary</a:t>
            </a:r>
            <a:endParaRPr sz="3000"/>
          </a:p>
          <a:p>
            <a:pPr lvl="0">
              <a:buBlip>
                <a:blip r:embed="rId2"/>
              </a:buBlip>
              <a:defRPr sz="1800"/>
            </a:pPr>
            <a:r>
              <a:rPr sz="3000"/>
              <a:t>He wanted an annulment in order to marry Anne Boleyn, which was not granted.</a:t>
            </a:r>
          </a:p>
        </p:txBody>
      </p:sp>
    </p:spTree>
  </p:cSld>
  <p:clrMapOvr>
    <a:masterClrMapping/>
  </p:clrMapOvr>
  <p:transition spd="med" advClick="1"/>
</p:sld>
</file>

<file path=ppt/slides/slide9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5" name="Shape 435"/>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Henry VIII (cont.)</a:t>
            </a:r>
          </a:p>
        </p:txBody>
      </p:sp>
      <p:sp>
        <p:nvSpPr>
          <p:cNvPr id="436" name="Shape 436"/>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marL="312039" indent="-312039" defTabSz="832104">
              <a:spcBef>
                <a:spcPts val="600"/>
              </a:spcBef>
              <a:buBlip>
                <a:blip r:embed="rId2"/>
              </a:buBlip>
              <a:defRPr sz="1800"/>
            </a:pPr>
            <a:r>
              <a:rPr sz="2730"/>
              <a:t>Henry claimed God had cursed him</a:t>
            </a:r>
            <a:endParaRPr sz="2730"/>
          </a:p>
          <a:p>
            <a:pPr lvl="0" marL="312039" indent="-312039" defTabSz="832104">
              <a:spcBef>
                <a:spcPts val="600"/>
              </a:spcBef>
              <a:buBlip>
                <a:blip r:embed="rId2"/>
              </a:buBlip>
              <a:defRPr sz="1800"/>
            </a:pPr>
            <a:r>
              <a:rPr sz="2730"/>
              <a:t>marriage had required special dispensation</a:t>
            </a:r>
            <a:endParaRPr sz="2730"/>
          </a:p>
          <a:p>
            <a:pPr lvl="0" marL="312039" indent="-312039" defTabSz="832104">
              <a:spcBef>
                <a:spcPts val="600"/>
              </a:spcBef>
              <a:buBlip>
                <a:blip r:embed="rId2"/>
              </a:buBlip>
              <a:defRPr sz="1800"/>
            </a:pPr>
            <a:r>
              <a:rPr sz="2730"/>
              <a:t>enamored with Catherine’s lady in waiting, Anne Boleyn</a:t>
            </a:r>
            <a:endParaRPr sz="2730"/>
          </a:p>
          <a:p>
            <a:pPr lvl="0" marL="312039" indent="-312039" defTabSz="832104">
              <a:spcBef>
                <a:spcPts val="600"/>
              </a:spcBef>
              <a:buBlip>
                <a:blip r:embed="rId2"/>
              </a:buBlip>
              <a:defRPr sz="1800"/>
            </a:pPr>
            <a:r>
              <a:rPr sz="2730"/>
              <a:t>1527 was also the same year that imperial soldiers mutinied &amp; sacked Rome</a:t>
            </a:r>
            <a:endParaRPr sz="2730"/>
          </a:p>
          <a:p>
            <a:pPr lvl="0" marL="312039" indent="-312039" defTabSz="832104">
              <a:spcBef>
                <a:spcPts val="600"/>
              </a:spcBef>
              <a:buBlip>
                <a:blip r:embed="rId2"/>
              </a:buBlip>
              <a:defRPr sz="1800"/>
            </a:pPr>
            <a:r>
              <a:rPr sz="2730"/>
              <a:t>Pope Clement VII was prisoner of Emperor Charles V (nephew of Catherine) </a:t>
            </a:r>
          </a:p>
        </p:txBody>
      </p:sp>
    </p:spTree>
  </p:cSld>
  <p:clrMapOvr>
    <a:masterClrMapping/>
  </p:clrMapOvr>
  <p:transition spd="med" advClick="1"/>
</p:sld>
</file>

<file path=ppt/slides/slide9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8" name="Shape 438"/>
          <p:cNvSpPr/>
          <p:nvPr>
            <p:ph type="title" idx="4294967295"/>
          </p:nvPr>
        </p:nvSpPr>
        <p:spPr>
          <a:xfrm>
            <a:off x="838200" y="76200"/>
            <a:ext cx="8229600" cy="1371600"/>
          </a:xfrm>
          <a:prstGeom prst="rect">
            <a:avLst/>
          </a:prstGeom>
        </p:spPr>
        <p:txBody>
          <a:bodyPr lIns="0" tIns="0" rIns="0" bIns="0">
            <a:normAutofit fontScale="100000" lnSpcReduction="0"/>
          </a:bodyPr>
          <a:lstStyle/>
          <a:p>
            <a:pPr lvl="0">
              <a:defRPr sz="1800">
                <a:solidFill>
                  <a:srgbClr val="000000"/>
                </a:solidFill>
              </a:defRPr>
            </a:pPr>
            <a:r>
              <a:rPr sz="4000">
                <a:solidFill>
                  <a:srgbClr val="482400"/>
                </a:solidFill>
              </a:rPr>
              <a:t>Henry VIII (cont.)</a:t>
            </a:r>
          </a:p>
        </p:txBody>
      </p:sp>
      <p:sp>
        <p:nvSpPr>
          <p:cNvPr id="439" name="Shape 439"/>
          <p:cNvSpPr/>
          <p:nvPr>
            <p:ph type="body" idx="4294967295"/>
          </p:nvPr>
        </p:nvSpPr>
        <p:spPr>
          <a:xfrm>
            <a:off x="1062037" y="1524000"/>
            <a:ext cx="7769226" cy="4727575"/>
          </a:xfrm>
          <a:prstGeom prst="rect">
            <a:avLst/>
          </a:prstGeom>
        </p:spPr>
        <p:txBody>
          <a:bodyPr lIns="0" tIns="0" rIns="0" bIns="0">
            <a:normAutofit fontScale="100000" lnSpcReduction="0"/>
          </a:bodyPr>
          <a:lstStyle/>
          <a:p>
            <a:pPr lvl="0" marL="322325" indent="-322325" defTabSz="859536">
              <a:spcBef>
                <a:spcPts val="600"/>
              </a:spcBef>
              <a:buBlip>
                <a:blip r:embed="rId2"/>
              </a:buBlip>
              <a:defRPr sz="1800"/>
            </a:pPr>
            <a:r>
              <a:rPr sz="2820"/>
              <a:t>Cardinal Wolsey aspired to become Pope &amp; was in charge of securing an annulment </a:t>
            </a:r>
            <a:endParaRPr sz="2820"/>
          </a:p>
          <a:p>
            <a:pPr lvl="0" marL="322325" indent="-322325" defTabSz="859536">
              <a:spcBef>
                <a:spcPts val="600"/>
              </a:spcBef>
              <a:buBlip>
                <a:blip r:embed="rId2"/>
              </a:buBlip>
              <a:defRPr sz="1800"/>
            </a:pPr>
            <a:r>
              <a:rPr sz="2820"/>
              <a:t>Long been in influence but dismissed in disgrace when he failed the Pope</a:t>
            </a:r>
            <a:endParaRPr sz="2820"/>
          </a:p>
          <a:p>
            <a:pPr lvl="0" marL="322325" indent="-322325" defTabSz="859536">
              <a:spcBef>
                <a:spcPts val="600"/>
              </a:spcBef>
              <a:buBlip>
                <a:blip r:embed="rId2"/>
              </a:buBlip>
              <a:defRPr sz="1800"/>
            </a:pPr>
            <a:r>
              <a:rPr sz="2820"/>
              <a:t>Thomas Cranmer &amp; Thomas Cromwell became closest advisers</a:t>
            </a:r>
            <a:endParaRPr sz="2820"/>
          </a:p>
          <a:p>
            <a:pPr lvl="0" marL="322325" indent="-322325" defTabSz="859536">
              <a:spcBef>
                <a:spcPts val="600"/>
              </a:spcBef>
              <a:buBlip>
                <a:blip r:embed="rId2"/>
              </a:buBlip>
              <a:defRPr sz="1800"/>
            </a:pPr>
            <a:r>
              <a:rPr sz="2820"/>
              <a:t>It was suggested that he declare himself supreme in English spiritual affairs, which would solve his problem</a:t>
            </a:r>
          </a:p>
        </p:txBody>
      </p:sp>
    </p:spTree>
  </p:cSld>
  <p:clrMapOvr>
    <a:masterClrMapping/>
  </p:clrMapOvr>
  <p:transition spd="med" advClick="1"/>
</p:sld>
</file>

<file path=ppt/slides/slide9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1" name="Shape 441"/>
          <p:cNvSpPr/>
          <p:nvPr>
            <p:ph type="title" idx="4294967295"/>
          </p:nvPr>
        </p:nvSpPr>
        <p:spPr>
          <a:xfrm>
            <a:off x="3048000" y="2857500"/>
            <a:ext cx="3657600" cy="1143001"/>
          </a:xfrm>
          <a:prstGeom prst="rect">
            <a:avLst/>
          </a:prstGeom>
        </p:spPr>
        <p:txBody>
          <a:bodyPr lIns="0" tIns="0" rIns="0" bIns="0">
            <a:normAutofit fontScale="100000" lnSpcReduction="0"/>
          </a:bodyPr>
          <a:lstStyle/>
          <a:p>
            <a:pPr lvl="0">
              <a:defRPr sz="1800">
                <a:solidFill>
                  <a:srgbClr val="000000"/>
                </a:solidFill>
              </a:defRPr>
            </a:pPr>
            <a:r>
              <a:rPr sz="1100">
                <a:latin typeface="Arial"/>
                <a:ea typeface="Arial"/>
                <a:cs typeface="Arial"/>
                <a:sym typeface="Arial"/>
              </a:rPr>
              <a:t>Hans Holbein the Younger (1497–1543) was the most famous portrait painter of the Reformation. Here he portrays a seemingly almighty Henry VIII.</a:t>
            </a:r>
            <a:br>
              <a:rPr sz="1100">
                <a:latin typeface="Arial"/>
                <a:ea typeface="Arial"/>
                <a:cs typeface="Arial"/>
                <a:sym typeface="Arial"/>
              </a:rPr>
            </a:br>
            <a:r>
              <a:rPr sz="1100">
                <a:latin typeface="Arial"/>
                <a:ea typeface="Arial"/>
                <a:cs typeface="Arial"/>
                <a:sym typeface="Arial"/>
              </a:rPr>
              <a:t>© Scala / Art Resource</a:t>
            </a:r>
          </a:p>
        </p:txBody>
      </p:sp>
      <p:pic>
        <p:nvPicPr>
          <p:cNvPr id="442" name="AAEOCQV0.jpeg" descr="AAEOCQV0.jpg"/>
          <p:cNvPicPr/>
          <p:nvPr/>
        </p:nvPicPr>
        <p:blipFill>
          <a:blip r:embed="rId3">
            <a:extLst/>
          </a:blip>
          <a:stretch>
            <a:fillRect/>
          </a:stretch>
        </p:blipFill>
        <p:spPr>
          <a:xfrm>
            <a:off x="1792287" y="38100"/>
            <a:ext cx="5305426" cy="6400800"/>
          </a:xfrm>
          <a:prstGeom prst="rect">
            <a:avLst/>
          </a:prstGeom>
          <a:ln w="12700">
            <a:miter lim="400000"/>
          </a:ln>
        </p:spPr>
      </p:pic>
    </p:spTree>
  </p:cSld>
  <p:clrMapOvr>
    <a:masterClrMapping/>
  </p:clrMapOvr>
  <p:transition spd="med" advClick="1"/>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DFD6C3"/>
      </a:accent1>
      <a:accent2>
        <a:srgbClr val="D69B80"/>
      </a:accent2>
      <a:accent3>
        <a:srgbClr val="8F8F8F"/>
      </a:accent3>
      <a:accent4>
        <a:srgbClr val="707070"/>
      </a:accent4>
      <a:accent5>
        <a:srgbClr val="EBE6DC"/>
      </a:accent5>
      <a:accent6>
        <a:srgbClr val="C28C74"/>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DFD6C3"/>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Verdana"/>
            <a:ea typeface="Verdana"/>
            <a:cs typeface="Verdana"/>
            <a:sym typeface="Verdan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DFD6C3"/>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Verdana"/>
            <a:ea typeface="Verdana"/>
            <a:cs typeface="Verdana"/>
            <a:sym typeface="Verdan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DFD6C3"/>
      </a:accent1>
      <a:accent2>
        <a:srgbClr val="D69B80"/>
      </a:accent2>
      <a:accent3>
        <a:srgbClr val="8F8F8F"/>
      </a:accent3>
      <a:accent4>
        <a:srgbClr val="707070"/>
      </a:accent4>
      <a:accent5>
        <a:srgbClr val="EBE6DC"/>
      </a:accent5>
      <a:accent6>
        <a:srgbClr val="C28C74"/>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DFD6C3"/>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Verdana"/>
            <a:ea typeface="Verdana"/>
            <a:cs typeface="Verdana"/>
            <a:sym typeface="Verdan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DFD6C3"/>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Verdana"/>
            <a:ea typeface="Verdana"/>
            <a:cs typeface="Verdana"/>
            <a:sym typeface="Verdan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